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</p:sldIdLst>
  <p:sldSz cx="12179300" cy="6858000"/>
  <p:notesSz cx="121793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50" y="2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05315" y="4258799"/>
            <a:ext cx="1974214" cy="1974850"/>
          </a:xfrm>
          <a:custGeom>
            <a:avLst/>
            <a:gdLst/>
            <a:ahLst/>
            <a:cxnLst/>
            <a:rect l="l" t="t" r="r" b="b"/>
            <a:pathLst>
              <a:path w="1974215" h="1974850">
                <a:moveTo>
                  <a:pt x="1973984" y="1974579"/>
                </a:moveTo>
                <a:lnTo>
                  <a:pt x="0" y="0"/>
                </a:lnTo>
                <a:lnTo>
                  <a:pt x="1973984" y="0"/>
                </a:lnTo>
                <a:lnTo>
                  <a:pt x="1973984" y="197457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225457" y="3283199"/>
            <a:ext cx="954405" cy="975994"/>
          </a:xfrm>
          <a:custGeom>
            <a:avLst/>
            <a:gdLst/>
            <a:ahLst/>
            <a:cxnLst/>
            <a:rect l="l" t="t" r="r" b="b"/>
            <a:pathLst>
              <a:path w="954404" h="975995">
                <a:moveTo>
                  <a:pt x="0" y="0"/>
                </a:moveTo>
                <a:lnTo>
                  <a:pt x="953842" y="0"/>
                </a:lnTo>
                <a:lnTo>
                  <a:pt x="953842" y="975599"/>
                </a:lnTo>
                <a:lnTo>
                  <a:pt x="0" y="975599"/>
                </a:lnTo>
                <a:lnTo>
                  <a:pt x="0" y="0"/>
                </a:lnTo>
                <a:close/>
              </a:path>
            </a:pathLst>
          </a:custGeom>
          <a:solidFill>
            <a:srgbClr val="FF3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968738" y="3046678"/>
            <a:ext cx="2211070" cy="1214120"/>
          </a:xfrm>
          <a:custGeom>
            <a:avLst/>
            <a:gdLst/>
            <a:ahLst/>
            <a:cxnLst/>
            <a:rect l="l" t="t" r="r" b="b"/>
            <a:pathLst>
              <a:path w="2211070" h="1214120">
                <a:moveTo>
                  <a:pt x="236397" y="236397"/>
                </a:moveTo>
                <a:lnTo>
                  <a:pt x="0" y="0"/>
                </a:lnTo>
                <a:lnTo>
                  <a:pt x="0" y="236397"/>
                </a:lnTo>
                <a:lnTo>
                  <a:pt x="236397" y="236397"/>
                </a:lnTo>
                <a:close/>
              </a:path>
              <a:path w="2211070" h="1214120">
                <a:moveTo>
                  <a:pt x="2210562" y="251358"/>
                </a:moveTo>
                <a:lnTo>
                  <a:pt x="1248219" y="1213993"/>
                </a:lnTo>
                <a:lnTo>
                  <a:pt x="2210562" y="1213993"/>
                </a:lnTo>
                <a:lnTo>
                  <a:pt x="2210562" y="251358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6545" y="405055"/>
            <a:ext cx="7782559" cy="1106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B31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49100" y="3930682"/>
            <a:ext cx="4801235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 u="heavy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31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 u="heavy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31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8965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2339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31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50" y="404468"/>
            <a:ext cx="11183620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B31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6550" y="2496625"/>
            <a:ext cx="8570595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 u="heavy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18794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8965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9096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spaces/HuggingFaceH4/open_llm_leaderboard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8.12409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hyperlink" Target="https://arxiv.org/abs/2108.1240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5.14135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5.13245.pdf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tpu/docs/bfloat16" TargetMode="Externa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8.07339" TargetMode="External"/><Relationship Id="rId4" Type="http://schemas.openxmlformats.org/officeDocument/2006/relationships/image" Target="../media/image115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5.14314.pdf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1.03961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05176" TargetMode="External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y-project/llm-numbers" TargetMode="Externa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7" Type="http://schemas.openxmlformats.org/officeDocument/2006/relationships/image" Target="../media/image1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ai.com/" TargetMode="External"/><Relationship Id="rId5" Type="http://schemas.openxmlformats.org/officeDocument/2006/relationships/image" Target="../media/image123.jpg"/><Relationship Id="rId4" Type="http://schemas.openxmlformats.org/officeDocument/2006/relationships/hyperlink" Target="https://arxiv.org/abs/2306.13549" TargetMode="Externa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hyperlink" Target="https://huggingface.co/spaces/DAMO-NLP-SG/Video-LLaMA" TargetMode="External"/><Relationship Id="rId7" Type="http://schemas.openxmlformats.org/officeDocument/2006/relationships/image" Target="../media/image128.jpg"/><Relationship Id="rId2" Type="http://schemas.openxmlformats.org/officeDocument/2006/relationships/hyperlink" Target="https://arxiv.org/pdf/2306.02858.p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Relationship Id="rId9" Type="http://schemas.openxmlformats.org/officeDocument/2006/relationships/hyperlink" Target="https://arxiv.org/pdf/2304.10592.pdf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0923.pdf" TargetMode="Externa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5.13903.pdf" TargetMode="External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-gpt.github.io/" TargetMode="External"/><Relationship Id="rId5" Type="http://schemas.openxmlformats.org/officeDocument/2006/relationships/hyperlink" Target="https://arxiv.org/pdf/2305.16355.pdf" TargetMode="External"/><Relationship Id="rId4" Type="http://schemas.openxmlformats.org/officeDocument/2006/relationships/image" Target="../media/image135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spaces/microsoft/HuggingGPT" TargetMode="External"/><Relationship Id="rId5" Type="http://schemas.openxmlformats.org/officeDocument/2006/relationships/image" Target="../media/image139.jpg"/><Relationship Id="rId4" Type="http://schemas.openxmlformats.org/officeDocument/2006/relationships/image" Target="../media/image138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151.jpg"/><Relationship Id="rId18" Type="http://schemas.openxmlformats.org/officeDocument/2006/relationships/image" Target="../media/image156.jpg"/><Relationship Id="rId26" Type="http://schemas.openxmlformats.org/officeDocument/2006/relationships/image" Target="../media/image160.jpg"/><Relationship Id="rId3" Type="http://schemas.openxmlformats.org/officeDocument/2006/relationships/image" Target="../media/image141.jpg"/><Relationship Id="rId21" Type="http://schemas.openxmlformats.org/officeDocument/2006/relationships/hyperlink" Target="https://tse1.mm.bing.net/th?id=OIP.iPgtceCeMLWdfuhZbIV3WwHaKe&amp;pid=Api" TargetMode="External"/><Relationship Id="rId7" Type="http://schemas.openxmlformats.org/officeDocument/2006/relationships/image" Target="../media/image145.jpg"/><Relationship Id="rId12" Type="http://schemas.openxmlformats.org/officeDocument/2006/relationships/image" Target="../media/image150.jpg"/><Relationship Id="rId17" Type="http://schemas.openxmlformats.org/officeDocument/2006/relationships/image" Target="../media/image155.jpg"/><Relationship Id="rId25" Type="http://schemas.openxmlformats.org/officeDocument/2006/relationships/image" Target="../media/image159.jpg"/><Relationship Id="rId2" Type="http://schemas.openxmlformats.org/officeDocument/2006/relationships/image" Target="../media/image140.jpg"/><Relationship Id="rId16" Type="http://schemas.openxmlformats.org/officeDocument/2006/relationships/image" Target="../media/image154.jpg"/><Relationship Id="rId20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11" Type="http://schemas.openxmlformats.org/officeDocument/2006/relationships/image" Target="../media/image149.jpg"/><Relationship Id="rId24" Type="http://schemas.openxmlformats.org/officeDocument/2006/relationships/hyperlink" Target="https://www.advancedsciencenews.com/wp-content/uploads/2021/07/185759358.jpg" TargetMode="External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23" Type="http://schemas.openxmlformats.org/officeDocument/2006/relationships/hyperlink" Target="https://tse2.mm.bing.net/th?id=OIP.f_guR5nUd74L5IDV-cJW3gHaHa&amp;pid=Api" TargetMode="External"/><Relationship Id="rId10" Type="http://schemas.openxmlformats.org/officeDocument/2006/relationships/image" Target="../media/image148.jpg"/><Relationship Id="rId19" Type="http://schemas.openxmlformats.org/officeDocument/2006/relationships/image" Target="../media/image157.jpg"/><Relationship Id="rId4" Type="http://schemas.openxmlformats.org/officeDocument/2006/relationships/image" Target="../media/image142.jpg"/><Relationship Id="rId9" Type="http://schemas.openxmlformats.org/officeDocument/2006/relationships/image" Target="../media/image147.jpg"/><Relationship Id="rId14" Type="http://schemas.openxmlformats.org/officeDocument/2006/relationships/image" Target="../media/image152.jpg"/><Relationship Id="rId22" Type="http://schemas.openxmlformats.org/officeDocument/2006/relationships/hyperlink" Target="https://tse3.mm.bing.net/th?id=OIP.8FCo2sC1wzfztG3ZrHSvjQHaD3&amp;pid=Api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https://stability.ai/blog/stable-diffusion-announc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3762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dnuggets.com/2020/01/convert-picture-numbers.html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dnuggets.com/2020/01/convert-picture-numbers.html" TargetMode="External"/><Relationship Id="rId5" Type="http://schemas.openxmlformats.org/officeDocument/2006/relationships/hyperlink" Target="https://towardsdatascience.com/what-is-a-tensor-in-deep-learning-6dedd95d6507" TargetMode="External"/><Relationship Id="rId4" Type="http://schemas.openxmlformats.org/officeDocument/2006/relationships/image" Target="../media/image16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5555/3524938.3525096" TargetMode="External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transformers-an-exciting-revolution-from-text-to-videos-dc70a15e617b" TargetMode="External"/><Relationship Id="rId4" Type="http://schemas.openxmlformats.org/officeDocument/2006/relationships/hyperlink" Target="https://dl.acm.org/doi/10.5555/3524938.3525096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151.jpg"/><Relationship Id="rId18" Type="http://schemas.openxmlformats.org/officeDocument/2006/relationships/image" Target="../media/image172.jpg"/><Relationship Id="rId3" Type="http://schemas.openxmlformats.org/officeDocument/2006/relationships/image" Target="../media/image141.jpg"/><Relationship Id="rId7" Type="http://schemas.openxmlformats.org/officeDocument/2006/relationships/image" Target="../media/image145.jpg"/><Relationship Id="rId12" Type="http://schemas.openxmlformats.org/officeDocument/2006/relationships/image" Target="../media/image150.jpg"/><Relationship Id="rId17" Type="http://schemas.openxmlformats.org/officeDocument/2006/relationships/image" Target="../media/image155.jpg"/><Relationship Id="rId2" Type="http://schemas.openxmlformats.org/officeDocument/2006/relationships/image" Target="../media/image140.jpg"/><Relationship Id="rId16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11" Type="http://schemas.openxmlformats.org/officeDocument/2006/relationships/image" Target="../media/image149.jp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10" Type="http://schemas.openxmlformats.org/officeDocument/2006/relationships/image" Target="../media/image148.jpg"/><Relationship Id="rId19" Type="http://schemas.openxmlformats.org/officeDocument/2006/relationships/image" Target="../media/image173.png"/><Relationship Id="rId4" Type="http://schemas.openxmlformats.org/officeDocument/2006/relationships/image" Target="../media/image142.jpg"/><Relationship Id="rId9" Type="http://schemas.openxmlformats.org/officeDocument/2006/relationships/image" Target="../media/image147.jpg"/><Relationship Id="rId14" Type="http://schemas.openxmlformats.org/officeDocument/2006/relationships/image" Target="../media/image152.jp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13" Type="http://schemas.openxmlformats.org/officeDocument/2006/relationships/image" Target="../media/image154.jpg"/><Relationship Id="rId3" Type="http://schemas.openxmlformats.org/officeDocument/2006/relationships/image" Target="../media/image140.jpg"/><Relationship Id="rId7" Type="http://schemas.openxmlformats.org/officeDocument/2006/relationships/image" Target="../media/image147.jpg"/><Relationship Id="rId12" Type="http://schemas.openxmlformats.org/officeDocument/2006/relationships/image" Target="../media/image1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jpg"/><Relationship Id="rId11" Type="http://schemas.openxmlformats.org/officeDocument/2006/relationships/image" Target="../media/image152.jpg"/><Relationship Id="rId5" Type="http://schemas.openxmlformats.org/officeDocument/2006/relationships/image" Target="../media/image144.jpg"/><Relationship Id="rId10" Type="http://schemas.openxmlformats.org/officeDocument/2006/relationships/image" Target="../media/image151.jpg"/><Relationship Id="rId4" Type="http://schemas.openxmlformats.org/officeDocument/2006/relationships/image" Target="../media/image141.jpg"/><Relationship Id="rId9" Type="http://schemas.openxmlformats.org/officeDocument/2006/relationships/image" Target="../media/image149.jpg"/><Relationship Id="rId14" Type="http://schemas.openxmlformats.org/officeDocument/2006/relationships/hyperlink" Target="https://arxiv.org/pdf/2010.11929.pdf" TargetMode="Externa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4.png"/><Relationship Id="rId3" Type="http://schemas.openxmlformats.org/officeDocument/2006/relationships/image" Target="../media/image141.jpg"/><Relationship Id="rId7" Type="http://schemas.openxmlformats.org/officeDocument/2006/relationships/image" Target="../media/image148.jpg"/><Relationship Id="rId12" Type="http://schemas.openxmlformats.org/officeDocument/2006/relationships/image" Target="../media/image154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11" Type="http://schemas.openxmlformats.org/officeDocument/2006/relationships/image" Target="../media/image153.jpg"/><Relationship Id="rId5" Type="http://schemas.openxmlformats.org/officeDocument/2006/relationships/image" Target="../media/image145.jpg"/><Relationship Id="rId15" Type="http://schemas.openxmlformats.org/officeDocument/2006/relationships/image" Target="../media/image176.png"/><Relationship Id="rId10" Type="http://schemas.openxmlformats.org/officeDocument/2006/relationships/image" Target="../media/image152.jpg"/><Relationship Id="rId4" Type="http://schemas.openxmlformats.org/officeDocument/2006/relationships/image" Target="../media/image144.jpg"/><Relationship Id="rId9" Type="http://schemas.openxmlformats.org/officeDocument/2006/relationships/image" Target="../media/image151.jpg"/><Relationship Id="rId14" Type="http://schemas.openxmlformats.org/officeDocument/2006/relationships/image" Target="../media/image17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10.11929.pdfkdnuggets.com/2020/01/convert-picture-numbers.html" TargetMode="Externa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14030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5.01601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hyperlink" Target="https://ieeexplore.ieee.org/document/8462506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the-first-high-performance-self-supervised-algorithm-that-works-for-speech-vision-and-text/" TargetMode="External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5.00359.pdf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7" Type="http://schemas.openxmlformats.org/officeDocument/2006/relationships/hyperlink" Target="https://arxiv.org/pdf/2305.13903.pdf" TargetMode="External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VLab/InternVideo/tree/main/Data/instruction_data" TargetMode="External"/><Relationship Id="rId5" Type="http://schemas.openxmlformats.org/officeDocument/2006/relationships/image" Target="../media/image189.jpg"/><Relationship Id="rId4" Type="http://schemas.openxmlformats.org/officeDocument/2006/relationships/hyperlink" Target="http://maxbain.com/webvid-dataset/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llava.hliu.cc/" TargetMode="External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atasets/liuhaotian/LLaVA-CC3M-Pretrain-595K/viewer/liuhaotian--LLaVA-CC3M-Pretrain-595K/train?row=0" TargetMode="External"/><Relationship Id="rId4" Type="http://schemas.openxmlformats.org/officeDocument/2006/relationships/image" Target="../media/image191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2304.08485.pdf" TargetMode="External"/><Relationship Id="rId4" Type="http://schemas.openxmlformats.org/officeDocument/2006/relationships/image" Target="../media/image193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crawl.org/" TargetMode="External"/><Relationship Id="rId2" Type="http://schemas.openxmlformats.org/officeDocument/2006/relationships/hyperlink" Target="https://laion.ai/blog/laion-5b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atasets/laion/laion2B-en/viewer/laion--laion2B-en/train?row=0https://arxiv.org/pdf/2305.13903.pdf" TargetMode="External"/><Relationship Id="rId4" Type="http://schemas.openxmlformats.org/officeDocument/2006/relationships/image" Target="../media/image194.jp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research/clip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research/clip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hyperlink" Target="https://www.deepmind.com/blog/tackling-multiple-tasks-with-a-single-visual-language-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hyperlink" Target="https://arxiv.org/pdf/2204.14198.pdf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hyperlink" Target="https://arxiv.org/pdf/2204.14198.pdf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g"/><Relationship Id="rId5" Type="http://schemas.openxmlformats.org/officeDocument/2006/relationships/hyperlink" Target="https://samuelalbanie.com/" TargetMode="External"/><Relationship Id="rId4" Type="http://schemas.openxmlformats.org/officeDocument/2006/relationships/image" Target="../media/image201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14198.pdf" TargetMode="External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4.14198.pdf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2204.14198.pdf" TargetMode="External"/><Relationship Id="rId5" Type="http://schemas.openxmlformats.org/officeDocument/2006/relationships/image" Target="../media/image207.jpg"/><Relationship Id="rId4" Type="http://schemas.openxmlformats.org/officeDocument/2006/relationships/image" Target="../media/image206.jp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papers/whisper.pdf" TargetMode="External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hyperlink" Target="http://www.openslr.org/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ronawang/status/1679867848741765122" TargetMode="External"/><Relationship Id="rId3" Type="http://schemas.openxmlformats.org/officeDocument/2006/relationships/hyperlink" Target="https://arxiv.org/pdf/2204.14198.pdf" TargetMode="External"/><Relationship Id="rId7" Type="http://schemas.openxmlformats.org/officeDocument/2006/relationships/hyperlink" Target="https://nextshark.com/artificial-intelligence-turns-asian-woman-white?fbclid=IwAR3_XdKdRyhgtcqcJmx3giA4AqvY7H2Dd9HnEgTHkUMisGHojcL8k6WgJVw_aem_AZy51NKvpc8cKZZ2Z88CtBjxAd5fjEsA9GjybUQvkCfC1UekzDQkBUi84cocu3aHxsc" TargetMode="External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5" Type="http://schemas.openxmlformats.org/officeDocument/2006/relationships/hyperlink" Target="https://www.nytimes.com/2023/04/18/technology/reddit-ai-openai-google.html" TargetMode="External"/><Relationship Id="rId10" Type="http://schemas.openxmlformats.org/officeDocument/2006/relationships/hyperlink" Target="https://laion.ai/blog/laion-5b/" TargetMode="External"/><Relationship Id="rId4" Type="http://schemas.openxmlformats.org/officeDocument/2006/relationships/image" Target="../media/image211.jpg"/><Relationship Id="rId9" Type="http://schemas.openxmlformats.org/officeDocument/2006/relationships/image" Target="../media/image213.jp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3162.pdf" TargetMode="External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nyu.edu/~davise/papers/GPT3CompleteTests.html" TargetMode="External"/><Relationship Id="rId5" Type="http://schemas.openxmlformats.org/officeDocument/2006/relationships/hyperlink" Target="https://arxiv.org/pdf/2204.06125.pdf" TargetMode="External"/><Relationship Id="rId4" Type="http://schemas.openxmlformats.org/officeDocument/2006/relationships/image" Target="../media/image215.jp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.substack.com/pub/sebastianraschka/p/ahead-of-ai-6-train-differently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zyresearch.stanford.edu/blog/2023-03-07-hyena" TargetMode="External"/><Relationship Id="rId4" Type="http://schemas.openxmlformats.org/officeDocument/2006/relationships/image" Target="../media/image219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2307.08621.pdf" TargetMode="External"/><Relationship Id="rId4" Type="http://schemas.openxmlformats.org/officeDocument/2006/relationships/image" Target="../media/image221.jp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eamfusion3d.github.io/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keavideo.stud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palm-e.github.io/#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3.07814.pdf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05.15011.pdf" TargetMode="External"/><Relationship Id="rId4" Type="http://schemas.openxmlformats.org/officeDocument/2006/relationships/hyperlink" Target="https://github.com/mbzuai-nlp/Bactrian-X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eepmind.com/blog/a-generalist-agent" TargetMode="Externa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hyperlink" Target="https://ai.meta.com/blog/textless-nlp-generating-expressive-speech-from-raw-audio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eepmind.com/research/highlighted-research/alphafold/timeline-of-a-breakthrough" TargetMode="External"/><Relationship Id="rId4" Type="http://schemas.openxmlformats.org/officeDocument/2006/relationships/hyperlink" Target="https://www.deepmind.com/blog/alphafold-reveals-the-structure-of-the-protein-universe" TargetMode="Externa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oler0410/LLMsPracticalGuide/blob/main/imgs/qr_version.jpg?raw=true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ingularity/comments/xwdzr5/the_number_of_ai_papers_on_arxiv_per_month_grow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hyperlink" Target="https://arxiv.org/abs/1810.0480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transforme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p-with-transformers/notebooks/blob/main/03_transformer-anatomy.ipynb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-cs324.github.io/winter2022/lectures/dat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saicml.com/blog/amd-mi250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www.linkedin.com/posts/ingliguori_gpt1-gpt2-gpt3-activity-7028774382193774592-xdoj/?originalSubdomain=mz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gpt2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rative_pre-trained_transform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gpt2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s/transfer_learnin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_au3yw46lcg?t=52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arxiv.org/pdf/1801.06146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7.0317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se3.mm.bing.net/th?id=OIP._NOnThS9Asssv7CZGf9y4gHaFW&amp;pid=Api" TargetMode="External"/><Relationship Id="rId4" Type="http://schemas.openxmlformats.org/officeDocument/2006/relationships/hyperlink" Target="https://arxiv.org/pdf/2305.14201.pdf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cl-long.378/" TargetMode="External"/><Relationship Id="rId2" Type="http://schemas.openxmlformats.org/officeDocument/2006/relationships/hyperlink" Target="https://arxiv.org/abs/2106.10199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pdf/2104.065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pdf/2104.065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243.pdf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luebenchmark.com/" TargetMode="External"/><Relationship Id="rId7" Type="http://schemas.openxmlformats.org/officeDocument/2006/relationships/hyperlink" Target="https://aclanthology.org/2021.emnlp-main.243.pdf" TargetMode="External"/><Relationship Id="rId2" Type="http://schemas.openxmlformats.org/officeDocument/2006/relationships/hyperlink" Target="https://w4ngatang.github.io/static/papers/superglu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s://aclanthology.org/2021.emnlp-main.243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s://ai.googleblog.com/2022/02/guiding-frozen-language-models-with.htm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s://aclanthology.org/2021.emnlp-main.243.pdf" TargetMode="Externa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101.00190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ghtning.ai/pages/community/article/understanding-llama-adapters/" TargetMode="External"/><Relationship Id="rId4" Type="http://schemas.openxmlformats.org/officeDocument/2006/relationships/image" Target="../media/image82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rookings.edu/wp-content/uploads/2023/01/shutterstock_2237655785.jpg?resize=2048,1365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5.05638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6.09782.pdf" TargetMode="External"/><Relationship Id="rId2" Type="http://schemas.openxmlformats.org/officeDocument/2006/relationships/hyperlink" Target="https://arxiv.org/pdf/2110.07904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large-language-model-llama-meta-ai/" TargetMode="External"/><Relationship Id="rId3" Type="http://schemas.openxmlformats.org/officeDocument/2006/relationships/hyperlink" Target="https://www.ankursnewsletter.com/p/openais-gpt-3-vs-open-source-alternatives#%3A~%3Atext%3DGPT%2DNeo%20vs.%2C-GPT%2D3%20on%26text%3DGPT%2DNeo%20performs%20better%20than%2Cfrom%20meetings%20like%20a%20boss.%E2%80%9D" TargetMode="External"/><Relationship Id="rId7" Type="http://schemas.openxmlformats.org/officeDocument/2006/relationships/hyperlink" Target="https://arxiv.org/pdf/2302.13971.pdf" TargetMode="External"/><Relationship Id="rId12" Type="http://schemas.openxmlformats.org/officeDocument/2006/relationships/hyperlink" Target="https://arxiv.org/pdf/2101.00027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5.jpg"/><Relationship Id="rId5" Type="http://schemas.openxmlformats.org/officeDocument/2006/relationships/hyperlink" Target="https://www.mosaicml.com/blog/mpt-7b" TargetMode="External"/><Relationship Id="rId10" Type="http://schemas.openxmlformats.org/officeDocument/2006/relationships/hyperlink" Target="https://arankomatsuzaki.wordpress.com/2021/06/04/gpt-j/" TargetMode="External"/><Relationship Id="rId4" Type="http://schemas.openxmlformats.org/officeDocument/2006/relationships/hyperlink" Target="https://huggingface.co/datasets/c4" TargetMode="External"/><Relationship Id="rId9" Type="http://schemas.openxmlformats.org/officeDocument/2006/relationships/hyperlink" Target="https://github.com/EleutherAI/gpt-neo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7564.pdf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fine-tuning" TargetMode="External"/><Relationship Id="rId2" Type="http://schemas.openxmlformats.org/officeDocument/2006/relationships/hyperlink" Target="https://arxiv.org/abs/2305.11206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1206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docs/guides/fine-tuning" TargetMode="External"/><Relationship Id="rId4" Type="http://schemas.openxmlformats.org/officeDocument/2006/relationships/image" Target="../media/image9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1206" TargetMode="External"/><Relationship Id="rId2" Type="http://schemas.openxmlformats.org/officeDocument/2006/relationships/hyperlink" Target="https://arxiv.org/abs/2305.15717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2167" y="1036943"/>
            <a:ext cx="10514965" cy="5485765"/>
            <a:chOff x="907300" y="1174700"/>
            <a:chExt cx="10514965" cy="5485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0250" y="2683975"/>
              <a:ext cx="6748298" cy="3772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00" y="1174700"/>
              <a:ext cx="10514851" cy="15092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480" dirty="0"/>
              <a:t>OSS</a:t>
            </a:r>
            <a:r>
              <a:rPr spc="125" dirty="0"/>
              <a:t> </a:t>
            </a:r>
            <a:r>
              <a:rPr spc="330" dirty="0"/>
              <a:t>LLMs</a:t>
            </a:r>
            <a:r>
              <a:rPr spc="130" dirty="0"/>
              <a:t> </a:t>
            </a:r>
            <a:r>
              <a:rPr spc="225" dirty="0"/>
              <a:t>are</a:t>
            </a:r>
            <a:r>
              <a:rPr spc="130" dirty="0"/>
              <a:t> </a:t>
            </a:r>
            <a:r>
              <a:rPr spc="260" dirty="0"/>
              <a:t>getting</a:t>
            </a:r>
            <a:r>
              <a:rPr spc="125" dirty="0"/>
              <a:t> </a:t>
            </a:r>
            <a:r>
              <a:rPr spc="270" dirty="0"/>
              <a:t>better</a:t>
            </a:r>
            <a:r>
              <a:rPr spc="130" dirty="0"/>
              <a:t> </a:t>
            </a:r>
            <a:r>
              <a:rPr spc="275" dirty="0"/>
              <a:t>everyday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87602" y="6524263"/>
            <a:ext cx="14579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Hugginface.co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7983" y="2862481"/>
            <a:ext cx="307403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00"/>
              </a:spcBef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800" spc="130" dirty="0">
                <a:solidFill>
                  <a:srgbClr val="1B3138"/>
                </a:solidFill>
                <a:latin typeface="Calibri"/>
                <a:cs typeface="Calibri"/>
              </a:rPr>
              <a:t>Constant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development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B3138"/>
              </a:buClr>
              <a:buFont typeface="Arial"/>
              <a:buChar char="●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  <a:buClr>
                <a:srgbClr val="1B3138"/>
              </a:buClr>
              <a:buFont typeface="Arial"/>
              <a:buChar char="●"/>
            </a:pPr>
            <a:endParaRPr sz="1800">
              <a:latin typeface="Calibri"/>
              <a:cs typeface="Calibri"/>
            </a:endParaRPr>
          </a:p>
          <a:p>
            <a:pPr marL="340360" marR="5080" indent="-328295">
              <a:lnSpc>
                <a:spcPct val="114999"/>
              </a:lnSpc>
              <a:spcBef>
                <a:spcPts val="5"/>
              </a:spcBef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Supported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40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community and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industry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B3138"/>
              </a:buClr>
              <a:buFont typeface="Arial"/>
              <a:buChar char="●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0"/>
              </a:spcBef>
              <a:buClr>
                <a:srgbClr val="1B3138"/>
              </a:buClr>
              <a:buFont typeface="Arial"/>
              <a:buChar char="●"/>
            </a:pPr>
            <a:endParaRPr sz="1800">
              <a:latin typeface="Calibri"/>
              <a:cs typeface="Calibri"/>
            </a:endParaRPr>
          </a:p>
          <a:p>
            <a:pPr marL="340360" indent="-327660">
              <a:lnSpc>
                <a:spcPct val="100000"/>
              </a:lnSpc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800" spc="105" dirty="0">
                <a:solidFill>
                  <a:srgbClr val="1B3138"/>
                </a:solidFill>
                <a:latin typeface="Calibri"/>
                <a:cs typeface="Calibri"/>
              </a:rPr>
              <a:t>Rapid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innovation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1B3138"/>
                </a:solidFill>
                <a:latin typeface="Calibri"/>
                <a:cs typeface="Calibri"/>
              </a:rPr>
              <a:t>cycle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29" dirty="0"/>
              <a:t>We</a:t>
            </a:r>
            <a:r>
              <a:rPr spc="130" dirty="0"/>
              <a:t> </a:t>
            </a:r>
            <a:r>
              <a:rPr spc="180" dirty="0"/>
              <a:t>weren’t</a:t>
            </a:r>
            <a:r>
              <a:rPr spc="135" dirty="0"/>
              <a:t> </a:t>
            </a:r>
            <a:r>
              <a:rPr spc="295" dirty="0"/>
              <a:t>paying</a:t>
            </a:r>
            <a:r>
              <a:rPr spc="135" dirty="0"/>
              <a:t> </a:t>
            </a:r>
            <a:r>
              <a:rPr spc="245" dirty="0"/>
              <a:t>attention</a:t>
            </a:r>
            <a:r>
              <a:rPr spc="135" dirty="0"/>
              <a:t> </a:t>
            </a:r>
            <a:r>
              <a:rPr spc="229" dirty="0"/>
              <a:t>before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10" dirty="0">
                <a:solidFill>
                  <a:srgbClr val="1B5162"/>
                </a:solidFill>
              </a:rPr>
              <a:t>Attention: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“the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convolution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layer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language”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050" y="3206289"/>
            <a:ext cx="7325972" cy="283667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456124" y="5273650"/>
            <a:ext cx="218440" cy="213360"/>
          </a:xfrm>
          <a:custGeom>
            <a:avLst/>
            <a:gdLst/>
            <a:ahLst/>
            <a:cxnLst/>
            <a:rect l="l" t="t" r="r" b="b"/>
            <a:pathLst>
              <a:path w="218440" h="213360">
                <a:moveTo>
                  <a:pt x="218039" y="213359"/>
                </a:moveTo>
                <a:lnTo>
                  <a:pt x="0" y="213359"/>
                </a:lnTo>
                <a:lnTo>
                  <a:pt x="0" y="0"/>
                </a:lnTo>
                <a:lnTo>
                  <a:pt x="218039" y="0"/>
                </a:lnTo>
                <a:lnTo>
                  <a:pt x="218039" y="213359"/>
                </a:lnTo>
                <a:close/>
              </a:path>
            </a:pathLst>
          </a:custGeom>
          <a:solidFill>
            <a:srgbClr val="00A9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64209" y="5253838"/>
            <a:ext cx="328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1192" y="5253838"/>
            <a:ext cx="291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Calibri"/>
                <a:cs typeface="Calibri"/>
              </a:rPr>
              <a:t>cat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8131" y="5253838"/>
            <a:ext cx="278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Calibri"/>
                <a:cs typeface="Calibri"/>
              </a:rPr>
              <a:t>sat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3424" y="5253838"/>
            <a:ext cx="243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solidFill>
                  <a:srgbClr val="F9F6F4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0064" y="5253838"/>
            <a:ext cx="298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4293" y="5253838"/>
            <a:ext cx="347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Calibri"/>
                <a:cs typeface="Calibri"/>
              </a:rPr>
              <a:t>mat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1962" y="1910737"/>
            <a:ext cx="11355070" cy="882015"/>
            <a:chOff x="531962" y="1910737"/>
            <a:chExt cx="11355070" cy="882015"/>
          </a:xfrm>
        </p:grpSpPr>
        <p:sp>
          <p:nvSpPr>
            <p:cNvPr id="12" name="object 12"/>
            <p:cNvSpPr/>
            <p:nvPr/>
          </p:nvSpPr>
          <p:spPr>
            <a:xfrm>
              <a:off x="536724" y="1915499"/>
              <a:ext cx="11345545" cy="872490"/>
            </a:xfrm>
            <a:custGeom>
              <a:avLst/>
              <a:gdLst/>
              <a:ahLst/>
              <a:cxnLst/>
              <a:rect l="l" t="t" r="r" b="b"/>
              <a:pathLst>
                <a:path w="11345545" h="872489">
                  <a:moveTo>
                    <a:pt x="11199996" y="872399"/>
                  </a:moveTo>
                  <a:lnTo>
                    <a:pt x="145402" y="872399"/>
                  </a:lnTo>
                  <a:lnTo>
                    <a:pt x="99444" y="864987"/>
                  </a:lnTo>
                  <a:lnTo>
                    <a:pt x="59529" y="844345"/>
                  </a:lnTo>
                  <a:lnTo>
                    <a:pt x="28054" y="812870"/>
                  </a:lnTo>
                  <a:lnTo>
                    <a:pt x="7412" y="772955"/>
                  </a:lnTo>
                  <a:lnTo>
                    <a:pt x="0" y="726996"/>
                  </a:lnTo>
                  <a:lnTo>
                    <a:pt x="0" y="145402"/>
                  </a:lnTo>
                  <a:lnTo>
                    <a:pt x="7412" y="99444"/>
                  </a:lnTo>
                  <a:lnTo>
                    <a:pt x="28054" y="59529"/>
                  </a:lnTo>
                  <a:lnTo>
                    <a:pt x="59529" y="28054"/>
                  </a:lnTo>
                  <a:lnTo>
                    <a:pt x="99444" y="7412"/>
                  </a:lnTo>
                  <a:lnTo>
                    <a:pt x="145402" y="0"/>
                  </a:lnTo>
                  <a:lnTo>
                    <a:pt x="11199996" y="0"/>
                  </a:lnTo>
                  <a:lnTo>
                    <a:pt x="11255640" y="11068"/>
                  </a:lnTo>
                  <a:lnTo>
                    <a:pt x="11302812" y="42587"/>
                  </a:lnTo>
                  <a:lnTo>
                    <a:pt x="11334331" y="89759"/>
                  </a:lnTo>
                  <a:lnTo>
                    <a:pt x="11345399" y="145402"/>
                  </a:lnTo>
                  <a:lnTo>
                    <a:pt x="11345399" y="726996"/>
                  </a:lnTo>
                  <a:lnTo>
                    <a:pt x="11337987" y="772955"/>
                  </a:lnTo>
                  <a:lnTo>
                    <a:pt x="11317345" y="812870"/>
                  </a:lnTo>
                  <a:lnTo>
                    <a:pt x="11285870" y="844345"/>
                  </a:lnTo>
                  <a:lnTo>
                    <a:pt x="11245955" y="864987"/>
                  </a:lnTo>
                  <a:lnTo>
                    <a:pt x="11199996" y="8723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6724" y="1915499"/>
              <a:ext cx="11345545" cy="872490"/>
            </a:xfrm>
            <a:custGeom>
              <a:avLst/>
              <a:gdLst/>
              <a:ahLst/>
              <a:cxnLst/>
              <a:rect l="l" t="t" r="r" b="b"/>
              <a:pathLst>
                <a:path w="11345545" h="872489">
                  <a:moveTo>
                    <a:pt x="0" y="145402"/>
                  </a:moveTo>
                  <a:lnTo>
                    <a:pt x="7412" y="99444"/>
                  </a:lnTo>
                  <a:lnTo>
                    <a:pt x="28054" y="59529"/>
                  </a:lnTo>
                  <a:lnTo>
                    <a:pt x="59529" y="28054"/>
                  </a:lnTo>
                  <a:lnTo>
                    <a:pt x="99444" y="7412"/>
                  </a:lnTo>
                  <a:lnTo>
                    <a:pt x="145402" y="0"/>
                  </a:lnTo>
                  <a:lnTo>
                    <a:pt x="11199996" y="0"/>
                  </a:lnTo>
                  <a:lnTo>
                    <a:pt x="11255640" y="11068"/>
                  </a:lnTo>
                  <a:lnTo>
                    <a:pt x="11302812" y="42587"/>
                  </a:lnTo>
                  <a:lnTo>
                    <a:pt x="11334331" y="89759"/>
                  </a:lnTo>
                  <a:lnTo>
                    <a:pt x="11345399" y="145402"/>
                  </a:lnTo>
                  <a:lnTo>
                    <a:pt x="11345399" y="726996"/>
                  </a:lnTo>
                  <a:lnTo>
                    <a:pt x="11337987" y="772955"/>
                  </a:lnTo>
                  <a:lnTo>
                    <a:pt x="11317345" y="812870"/>
                  </a:lnTo>
                  <a:lnTo>
                    <a:pt x="11285870" y="844345"/>
                  </a:lnTo>
                  <a:lnTo>
                    <a:pt x="11245955" y="864987"/>
                  </a:lnTo>
                  <a:lnTo>
                    <a:pt x="11199996" y="872399"/>
                  </a:lnTo>
                  <a:lnTo>
                    <a:pt x="145402" y="872399"/>
                  </a:lnTo>
                  <a:lnTo>
                    <a:pt x="99444" y="864987"/>
                  </a:lnTo>
                  <a:lnTo>
                    <a:pt x="59529" y="844345"/>
                  </a:lnTo>
                  <a:lnTo>
                    <a:pt x="28054" y="812870"/>
                  </a:lnTo>
                  <a:lnTo>
                    <a:pt x="7412" y="772955"/>
                  </a:lnTo>
                  <a:lnTo>
                    <a:pt x="0" y="726996"/>
                  </a:lnTo>
                  <a:lnTo>
                    <a:pt x="0" y="145402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1164" y="2125767"/>
            <a:ext cx="89007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65" dirty="0">
                <a:latin typeface="Calibri"/>
                <a:cs typeface="Calibri"/>
              </a:rPr>
              <a:t>The</a:t>
            </a:r>
            <a:r>
              <a:rPr sz="2600" spc="120" dirty="0">
                <a:latin typeface="Calibri"/>
                <a:cs typeface="Calibri"/>
              </a:rPr>
              <a:t> attention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185" dirty="0">
                <a:latin typeface="Calibri"/>
                <a:cs typeface="Calibri"/>
              </a:rPr>
              <a:t>mechanism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175" dirty="0">
                <a:latin typeface="Calibri"/>
                <a:cs typeface="Calibri"/>
              </a:rPr>
              <a:t>measures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110" dirty="0">
                <a:latin typeface="Calibri"/>
                <a:cs typeface="Calibri"/>
              </a:rPr>
              <a:t>how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150" dirty="0">
                <a:latin typeface="Calibri"/>
                <a:cs typeface="Calibri"/>
              </a:rPr>
              <a:t>words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80" dirty="0">
                <a:latin typeface="Calibri"/>
                <a:cs typeface="Calibri"/>
              </a:rPr>
              <a:t>interrelate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09" y="1963941"/>
            <a:ext cx="10307320" cy="249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5" dirty="0">
                <a:solidFill>
                  <a:srgbClr val="1B3138"/>
                </a:solidFill>
                <a:latin typeface="Calibri"/>
                <a:cs typeface="Calibri"/>
              </a:rPr>
              <a:t>end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9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module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45" dirty="0">
                <a:solidFill>
                  <a:srgbClr val="1B3138"/>
                </a:solidFill>
                <a:latin typeface="Calibri"/>
                <a:cs typeface="Calibri"/>
              </a:rPr>
              <a:t>will:</a:t>
            </a:r>
            <a:endParaRPr sz="24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24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able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make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design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choices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your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LLM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Create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design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your own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pseudo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Mixture-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of-</a:t>
            </a:r>
            <a:r>
              <a:rPr sz="2000" spc="190" dirty="0">
                <a:solidFill>
                  <a:srgbClr val="1B3138"/>
                </a:solidFill>
                <a:latin typeface="Calibri"/>
                <a:cs typeface="Calibri"/>
              </a:rPr>
              <a:t>Experts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LLM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469900" marR="5080" indent="-320040">
              <a:lnSpc>
                <a:spcPct val="114999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Develop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an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understanding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utility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quantization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both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and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inferencing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Learning</a:t>
            </a:r>
            <a:r>
              <a:rPr spc="120" dirty="0"/>
              <a:t> </a:t>
            </a:r>
            <a:r>
              <a:rPr spc="310" dirty="0"/>
              <a:t>Objectives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858075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9F6F4"/>
                </a:solidFill>
              </a:rPr>
              <a:t>Extra-</a:t>
            </a:r>
            <a:r>
              <a:rPr sz="4800" spc="395" dirty="0">
                <a:solidFill>
                  <a:srgbClr val="F9F6F4"/>
                </a:solidFill>
              </a:rPr>
              <a:t>Large</a:t>
            </a:r>
            <a:r>
              <a:rPr sz="4800" spc="170" dirty="0">
                <a:solidFill>
                  <a:srgbClr val="F9F6F4"/>
                </a:solidFill>
              </a:rPr>
              <a:t> </a:t>
            </a:r>
            <a:r>
              <a:rPr sz="4800" spc="375" dirty="0">
                <a:solidFill>
                  <a:srgbClr val="F9F6F4"/>
                </a:solidFill>
              </a:rPr>
              <a:t>Language</a:t>
            </a:r>
            <a:r>
              <a:rPr sz="4800" spc="170" dirty="0">
                <a:solidFill>
                  <a:srgbClr val="F9F6F4"/>
                </a:solidFill>
              </a:rPr>
              <a:t> </a:t>
            </a:r>
            <a:r>
              <a:rPr sz="4800" spc="280" dirty="0">
                <a:solidFill>
                  <a:srgbClr val="F9F6F4"/>
                </a:solidFill>
              </a:rPr>
              <a:t>Models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54" dirty="0">
                <a:solidFill>
                  <a:srgbClr val="FF5F46"/>
                </a:solidFill>
              </a:rPr>
              <a:t>What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14" dirty="0">
                <a:solidFill>
                  <a:srgbClr val="FF5F46"/>
                </a:solidFill>
              </a:rPr>
              <a:t>if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00" dirty="0">
                <a:solidFill>
                  <a:srgbClr val="FF5F46"/>
                </a:solidFill>
              </a:rPr>
              <a:t>our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85" dirty="0">
                <a:solidFill>
                  <a:srgbClr val="FF5F46"/>
                </a:solidFill>
              </a:rPr>
              <a:t>models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00" dirty="0">
                <a:solidFill>
                  <a:srgbClr val="FF5F46"/>
                </a:solidFill>
              </a:rPr>
              <a:t>are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29" dirty="0">
                <a:solidFill>
                  <a:srgbClr val="FF5F46"/>
                </a:solidFill>
              </a:rPr>
              <a:t>too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big?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The</a:t>
            </a:r>
            <a:r>
              <a:rPr spc="125" dirty="0"/>
              <a:t> </a:t>
            </a:r>
            <a:r>
              <a:rPr spc="325" dirty="0"/>
              <a:t>issue</a:t>
            </a:r>
            <a:r>
              <a:rPr spc="125" dirty="0"/>
              <a:t> </a:t>
            </a:r>
            <a:r>
              <a:rPr spc="215" dirty="0"/>
              <a:t>with</a:t>
            </a:r>
            <a:r>
              <a:rPr spc="125" dirty="0"/>
              <a:t> </a:t>
            </a:r>
            <a:r>
              <a:rPr spc="245" dirty="0"/>
              <a:t>high</a:t>
            </a:r>
            <a:r>
              <a:rPr spc="125" dirty="0"/>
              <a:t> </a:t>
            </a:r>
            <a:r>
              <a:rPr spc="290" dirty="0"/>
              <a:t>performance</a:t>
            </a:r>
            <a:r>
              <a:rPr spc="125" dirty="0"/>
              <a:t> </a:t>
            </a:r>
            <a:r>
              <a:rPr spc="310" dirty="0"/>
              <a:t>LLMs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5" dirty="0">
                <a:solidFill>
                  <a:srgbClr val="1B5162"/>
                </a:solidFill>
              </a:rPr>
              <a:t>Paying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price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for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quality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9" y="1769377"/>
            <a:ext cx="7524115" cy="15671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229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grow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size,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they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get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“</a:t>
            </a:r>
            <a:r>
              <a:rPr sz="2400" u="heavy" spc="65" dirty="0">
                <a:solidFill>
                  <a:srgbClr val="00A972"/>
                </a:solidFill>
                <a:uFill>
                  <a:solidFill>
                    <a:srgbClr val="00A972"/>
                  </a:solidFill>
                </a:uFill>
                <a:latin typeface="Calibri"/>
                <a:cs typeface="Calibri"/>
              </a:rPr>
              <a:t>better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”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B3138"/>
                </a:solidFill>
                <a:latin typeface="Calibri"/>
                <a:cs typeface="Calibri"/>
              </a:rPr>
              <a:t>“</a:t>
            </a:r>
            <a:r>
              <a:rPr sz="2400" u="heavy" spc="-10" dirty="0">
                <a:solidFill>
                  <a:srgbClr val="98102A"/>
                </a:solidFill>
                <a:uFill>
                  <a:solidFill>
                    <a:srgbClr val="98102A"/>
                  </a:solidFill>
                </a:uFill>
                <a:latin typeface="Calibri"/>
                <a:cs typeface="Calibri"/>
              </a:rPr>
              <a:t>worse</a:t>
            </a:r>
            <a:r>
              <a:rPr sz="2400" spc="-10" dirty="0">
                <a:solidFill>
                  <a:srgbClr val="1B3138"/>
                </a:solidFill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14" dirty="0">
                <a:solidFill>
                  <a:srgbClr val="00A972"/>
                </a:solidFill>
                <a:latin typeface="Calibri"/>
                <a:cs typeface="Calibri"/>
              </a:rPr>
              <a:t>Better</a:t>
            </a:r>
            <a:r>
              <a:rPr sz="2400" spc="105" dirty="0">
                <a:solidFill>
                  <a:srgbClr val="00A972"/>
                </a:solidFill>
                <a:latin typeface="Calibri"/>
                <a:cs typeface="Calibri"/>
              </a:rPr>
              <a:t> </a:t>
            </a:r>
            <a:r>
              <a:rPr sz="2400" spc="56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accuracy,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alignment,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abilities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35" dirty="0">
                <a:solidFill>
                  <a:srgbClr val="98102A"/>
                </a:solidFill>
                <a:latin typeface="Calibri"/>
                <a:cs typeface="Calibri"/>
              </a:rPr>
              <a:t>Worse</a:t>
            </a:r>
            <a:r>
              <a:rPr sz="2400" spc="105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56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speed,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memory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footprint,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updatability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309" y="4154437"/>
            <a:ext cx="28079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70" dirty="0">
                <a:solidFill>
                  <a:srgbClr val="1B3138"/>
                </a:solidFill>
                <a:latin typeface="Calibri"/>
                <a:cs typeface="Calibri"/>
              </a:rPr>
              <a:t>small</a:t>
            </a:r>
            <a:r>
              <a:rPr sz="17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i="1" spc="80" dirty="0">
                <a:solidFill>
                  <a:srgbClr val="1B3138"/>
                </a:solidFill>
                <a:latin typeface="Calibri"/>
                <a:cs typeface="Calibri"/>
              </a:rPr>
              <a:t>fast</a:t>
            </a:r>
            <a:r>
              <a:rPr sz="1700" i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i="1" spc="50" dirty="0">
                <a:solidFill>
                  <a:srgbClr val="1B3138"/>
                </a:solidFill>
                <a:latin typeface="Calibri"/>
                <a:cs typeface="Calibri"/>
              </a:rPr>
              <a:t>low</a:t>
            </a:r>
            <a:r>
              <a:rPr sz="17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i="1" spc="85" dirty="0">
                <a:solidFill>
                  <a:srgbClr val="1B3138"/>
                </a:solidFill>
                <a:latin typeface="Calibri"/>
                <a:cs typeface="Calibri"/>
              </a:rPr>
              <a:t>quality</a:t>
            </a:r>
            <a:r>
              <a:rPr sz="1700" i="1" spc="110" dirty="0">
                <a:solidFill>
                  <a:srgbClr val="1B3138"/>
                </a:solidFill>
                <a:latin typeface="Calibri"/>
                <a:cs typeface="Calibri"/>
              </a:rPr>
              <a:t> model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2709" y="4065537"/>
            <a:ext cx="4602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B3138"/>
                </a:solidFill>
                <a:latin typeface="Calibri"/>
                <a:cs typeface="Calibri"/>
              </a:rPr>
              <a:t>Large…slow...high...quality…model.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109" y="5746509"/>
            <a:ext cx="10634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What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could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improve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1B3138"/>
                </a:solidFill>
                <a:latin typeface="Calibri"/>
                <a:cs typeface="Calibri"/>
              </a:rPr>
              <a:t>speed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footprint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1B3138"/>
                </a:solidFill>
                <a:latin typeface="Calibri"/>
                <a:cs typeface="Calibri"/>
              </a:rPr>
              <a:t>while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preserving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quality?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8150" y="3429000"/>
            <a:ext cx="3264949" cy="2342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851090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0" dirty="0">
                <a:solidFill>
                  <a:srgbClr val="F9F6F4"/>
                </a:solidFill>
              </a:rPr>
              <a:t>Improving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315" dirty="0">
                <a:solidFill>
                  <a:srgbClr val="F9F6F4"/>
                </a:solidFill>
              </a:rPr>
              <a:t>Learning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400" dirty="0">
                <a:solidFill>
                  <a:srgbClr val="F9F6F4"/>
                </a:solidFill>
              </a:rPr>
              <a:t>Efﬁciency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20" dirty="0">
                <a:solidFill>
                  <a:srgbClr val="FF5F46"/>
                </a:solidFill>
              </a:rPr>
              <a:t>How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55" dirty="0">
                <a:solidFill>
                  <a:srgbClr val="FF5F46"/>
                </a:solidFill>
              </a:rPr>
              <a:t>can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5" dirty="0">
                <a:solidFill>
                  <a:srgbClr val="FF5F46"/>
                </a:solidFill>
              </a:rPr>
              <a:t>we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75" dirty="0">
                <a:solidFill>
                  <a:srgbClr val="FF5F46"/>
                </a:solidFill>
              </a:rPr>
              <a:t>train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90" dirty="0">
                <a:solidFill>
                  <a:srgbClr val="FF5F46"/>
                </a:solidFill>
              </a:rPr>
              <a:t>and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15" dirty="0">
                <a:solidFill>
                  <a:srgbClr val="FF5F46"/>
                </a:solidFill>
              </a:rPr>
              <a:t>ﬁne-</a:t>
            </a:r>
            <a:r>
              <a:rPr sz="3600" spc="320" dirty="0">
                <a:solidFill>
                  <a:srgbClr val="FF5F46"/>
                </a:solidFill>
              </a:rPr>
              <a:t>tune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better?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How</a:t>
            </a:r>
            <a:r>
              <a:rPr spc="125" dirty="0"/>
              <a:t> </a:t>
            </a:r>
            <a:r>
              <a:rPr spc="250" dirty="0"/>
              <a:t>we</a:t>
            </a:r>
            <a:r>
              <a:rPr spc="125" dirty="0"/>
              <a:t> </a:t>
            </a:r>
            <a:r>
              <a:rPr spc="270" dirty="0"/>
              <a:t>interact</a:t>
            </a:r>
            <a:r>
              <a:rPr spc="125" dirty="0"/>
              <a:t> </a:t>
            </a:r>
            <a:r>
              <a:rPr spc="215" dirty="0"/>
              <a:t>with</a:t>
            </a:r>
            <a:r>
              <a:rPr spc="125" dirty="0"/>
              <a:t> </a:t>
            </a:r>
            <a:r>
              <a:rPr spc="310" dirty="0"/>
              <a:t>LLMs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The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importance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context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length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1965457"/>
            <a:ext cx="6238875" cy="136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LLMs,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55" dirty="0">
                <a:solidFill>
                  <a:srgbClr val="1B3138"/>
                </a:solidFill>
                <a:latin typeface="Calibri"/>
                <a:cs typeface="Calibri"/>
              </a:rPr>
              <a:t>us,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65" dirty="0">
                <a:solidFill>
                  <a:srgbClr val="1B3138"/>
                </a:solidFill>
                <a:latin typeface="Calibri"/>
                <a:cs typeface="Calibri"/>
              </a:rPr>
              <a:t>do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better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at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context.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55" dirty="0">
                <a:solidFill>
                  <a:srgbClr val="1B3138"/>
                </a:solidFill>
                <a:latin typeface="Calibri"/>
                <a:cs typeface="Calibri"/>
              </a:rPr>
              <a:t>means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longer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input/context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55" dirty="0">
                <a:solidFill>
                  <a:srgbClr val="1B3138"/>
                </a:solidFill>
                <a:latin typeface="Calibri"/>
                <a:cs typeface="Calibri"/>
              </a:rPr>
              <a:t>length.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414" y="3440689"/>
            <a:ext cx="4101465" cy="11296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5445" indent="-372745">
              <a:lnSpc>
                <a:spcPct val="100000"/>
              </a:lnSpc>
              <a:spcBef>
                <a:spcPts val="475"/>
              </a:spcBef>
              <a:buClr>
                <a:srgbClr val="1B5162"/>
              </a:buClr>
              <a:buChar char="-"/>
              <a:tabLst>
                <a:tab pos="385445" algn="l"/>
              </a:tabLst>
            </a:pPr>
            <a:r>
              <a:rPr sz="2100" spc="155" dirty="0">
                <a:solidFill>
                  <a:srgbClr val="1B3138"/>
                </a:solidFill>
                <a:latin typeface="Calibri"/>
                <a:cs typeface="Calibri"/>
              </a:rPr>
              <a:t>Computing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input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embeddings</a:t>
            </a:r>
            <a:endParaRPr sz="2100">
              <a:latin typeface="Calibri"/>
              <a:cs typeface="Calibri"/>
            </a:endParaRPr>
          </a:p>
          <a:p>
            <a:pPr marL="385445" indent="-372745"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Char char="-"/>
              <a:tabLst>
                <a:tab pos="385445" algn="l"/>
                <a:tab pos="2594610" algn="l"/>
              </a:tabLst>
            </a:pP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Performing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FFNN</a:t>
            </a: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	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calculations</a:t>
            </a:r>
            <a:endParaRPr sz="2100">
              <a:latin typeface="Calibri"/>
              <a:cs typeface="Calibri"/>
            </a:endParaRPr>
          </a:p>
          <a:p>
            <a:pPr marL="385445" indent="-372745"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Char char="-"/>
              <a:tabLst>
                <a:tab pos="385445" algn="l"/>
              </a:tabLst>
            </a:pPr>
            <a:r>
              <a:rPr sz="2100" spc="130" dirty="0">
                <a:solidFill>
                  <a:srgbClr val="1B3138"/>
                </a:solidFill>
                <a:latin typeface="Calibri"/>
                <a:cs typeface="Calibri"/>
              </a:rPr>
              <a:t>Calculating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60" dirty="0">
                <a:solidFill>
                  <a:srgbClr val="1B3138"/>
                </a:solidFill>
                <a:latin typeface="Calibri"/>
                <a:cs typeface="Calibri"/>
              </a:rPr>
              <a:t>scores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100" y="3440689"/>
            <a:ext cx="1769745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530" algn="ctr">
              <a:lnSpc>
                <a:spcPct val="114999"/>
              </a:lnSpc>
              <a:spcBef>
                <a:spcPts val="100"/>
              </a:spcBef>
            </a:pPr>
            <a:r>
              <a:rPr sz="2100" spc="60" dirty="0">
                <a:solidFill>
                  <a:srgbClr val="1B3138"/>
                </a:solidFill>
                <a:latin typeface="Calibri"/>
                <a:cs typeface="Calibri"/>
              </a:rPr>
              <a:t>linearly linearly </a:t>
            </a:r>
            <a:r>
              <a:rPr sz="2100" b="1" u="heavy" spc="16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quadratically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100" y="4544826"/>
            <a:ext cx="6307455" cy="140906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Even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60" dirty="0">
                <a:solidFill>
                  <a:srgbClr val="1B3138"/>
                </a:solidFill>
                <a:latin typeface="Calibri"/>
                <a:cs typeface="Calibri"/>
              </a:rPr>
              <a:t>worse: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100"/>
              </a:spcBef>
            </a:pP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0" dirty="0">
                <a:solidFill>
                  <a:srgbClr val="1B3138"/>
                </a:solidFill>
                <a:latin typeface="Calibri"/>
                <a:cs typeface="Calibri"/>
              </a:rPr>
              <a:t>cannot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perform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80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well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longer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context 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65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B3138"/>
                </a:solidFill>
                <a:latin typeface="Calibri"/>
                <a:cs typeface="Calibri"/>
              </a:rPr>
              <a:t>on.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7250" y="3429000"/>
            <a:ext cx="227329" cy="340360"/>
          </a:xfrm>
          <a:custGeom>
            <a:avLst/>
            <a:gdLst/>
            <a:ahLst/>
            <a:cxnLst/>
            <a:rect l="l" t="t" r="r" b="b"/>
            <a:pathLst>
              <a:path w="227329" h="340360">
                <a:moveTo>
                  <a:pt x="170099" y="340199"/>
                </a:moveTo>
                <a:lnTo>
                  <a:pt x="56699" y="340199"/>
                </a:lnTo>
                <a:lnTo>
                  <a:pt x="56699" y="113399"/>
                </a:lnTo>
                <a:lnTo>
                  <a:pt x="0" y="113399"/>
                </a:lnTo>
                <a:lnTo>
                  <a:pt x="113399" y="0"/>
                </a:lnTo>
                <a:lnTo>
                  <a:pt x="226799" y="113399"/>
                </a:lnTo>
                <a:lnTo>
                  <a:pt x="170099" y="113399"/>
                </a:lnTo>
                <a:lnTo>
                  <a:pt x="170099" y="340199"/>
                </a:lnTo>
                <a:close/>
              </a:path>
            </a:pathLst>
          </a:custGeom>
          <a:solidFill>
            <a:srgbClr val="9810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776325" y="3912099"/>
            <a:ext cx="617855" cy="680720"/>
            <a:chOff x="4776325" y="3912099"/>
            <a:chExt cx="617855" cy="680720"/>
          </a:xfrm>
        </p:grpSpPr>
        <p:sp>
          <p:nvSpPr>
            <p:cNvPr id="9" name="object 9"/>
            <p:cNvSpPr/>
            <p:nvPr/>
          </p:nvSpPr>
          <p:spPr>
            <a:xfrm>
              <a:off x="5167250" y="3912099"/>
              <a:ext cx="227329" cy="340360"/>
            </a:xfrm>
            <a:custGeom>
              <a:avLst/>
              <a:gdLst/>
              <a:ahLst/>
              <a:cxnLst/>
              <a:rect l="l" t="t" r="r" b="b"/>
              <a:pathLst>
                <a:path w="227329" h="340360">
                  <a:moveTo>
                    <a:pt x="170099" y="340199"/>
                  </a:moveTo>
                  <a:lnTo>
                    <a:pt x="56699" y="340199"/>
                  </a:lnTo>
                  <a:lnTo>
                    <a:pt x="56699" y="113399"/>
                  </a:lnTo>
                  <a:lnTo>
                    <a:pt x="0" y="113399"/>
                  </a:lnTo>
                  <a:lnTo>
                    <a:pt x="113399" y="0"/>
                  </a:lnTo>
                  <a:lnTo>
                    <a:pt x="226799" y="113399"/>
                  </a:lnTo>
                  <a:lnTo>
                    <a:pt x="170099" y="113399"/>
                  </a:lnTo>
                  <a:lnTo>
                    <a:pt x="170099" y="340199"/>
                  </a:lnTo>
                  <a:close/>
                </a:path>
              </a:pathLst>
            </a:custGeom>
            <a:solidFill>
              <a:srgbClr val="9810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6317" y="4252302"/>
              <a:ext cx="454025" cy="340360"/>
            </a:xfrm>
            <a:custGeom>
              <a:avLst/>
              <a:gdLst/>
              <a:ahLst/>
              <a:cxnLst/>
              <a:rect l="l" t="t" r="r" b="b"/>
              <a:pathLst>
                <a:path w="454025" h="340360">
                  <a:moveTo>
                    <a:pt x="226796" y="113398"/>
                  </a:moveTo>
                  <a:lnTo>
                    <a:pt x="113398" y="0"/>
                  </a:lnTo>
                  <a:lnTo>
                    <a:pt x="0" y="113398"/>
                  </a:lnTo>
                  <a:lnTo>
                    <a:pt x="56705" y="113398"/>
                  </a:lnTo>
                  <a:lnTo>
                    <a:pt x="56705" y="340207"/>
                  </a:lnTo>
                  <a:lnTo>
                    <a:pt x="170103" y="340207"/>
                  </a:lnTo>
                  <a:lnTo>
                    <a:pt x="170103" y="113398"/>
                  </a:lnTo>
                  <a:lnTo>
                    <a:pt x="226796" y="113398"/>
                  </a:lnTo>
                  <a:close/>
                </a:path>
                <a:path w="454025" h="340360">
                  <a:moveTo>
                    <a:pt x="453605" y="113398"/>
                  </a:moveTo>
                  <a:lnTo>
                    <a:pt x="340194" y="0"/>
                  </a:lnTo>
                  <a:lnTo>
                    <a:pt x="226796" y="113398"/>
                  </a:lnTo>
                  <a:lnTo>
                    <a:pt x="283502" y="113398"/>
                  </a:lnTo>
                  <a:lnTo>
                    <a:pt x="283502" y="340207"/>
                  </a:lnTo>
                  <a:lnTo>
                    <a:pt x="396900" y="340207"/>
                  </a:lnTo>
                  <a:lnTo>
                    <a:pt x="396900" y="113398"/>
                  </a:lnTo>
                  <a:lnTo>
                    <a:pt x="453605" y="1133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351937" y="1119100"/>
            <a:ext cx="3429635" cy="5243195"/>
            <a:chOff x="8351937" y="1119100"/>
            <a:chExt cx="3429635" cy="52431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949" y="3714915"/>
              <a:ext cx="3429450" cy="26473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937" y="1119100"/>
              <a:ext cx="3429449" cy="257209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27349" y="6546029"/>
            <a:ext cx="8604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ALiBi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4474" y="2521574"/>
            <a:ext cx="11453495" cy="4138929"/>
            <a:chOff x="174474" y="2521574"/>
            <a:chExt cx="11453495" cy="41389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675" y="5268029"/>
              <a:ext cx="4518937" cy="421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3100" y="2521574"/>
              <a:ext cx="4954298" cy="3943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468" y="2686399"/>
              <a:ext cx="5128726" cy="2143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74" y="5297949"/>
              <a:ext cx="1674127" cy="361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8599" y="5387700"/>
              <a:ext cx="330200" cy="182245"/>
            </a:xfrm>
            <a:custGeom>
              <a:avLst/>
              <a:gdLst/>
              <a:ahLst/>
              <a:cxnLst/>
              <a:rect l="l" t="t" r="r" b="b"/>
              <a:pathLst>
                <a:path w="330200" h="182245">
                  <a:moveTo>
                    <a:pt x="238949" y="182099"/>
                  </a:moveTo>
                  <a:lnTo>
                    <a:pt x="238949" y="136574"/>
                  </a:lnTo>
                  <a:lnTo>
                    <a:pt x="0" y="136574"/>
                  </a:lnTo>
                  <a:lnTo>
                    <a:pt x="0" y="45524"/>
                  </a:lnTo>
                  <a:lnTo>
                    <a:pt x="238949" y="45524"/>
                  </a:lnTo>
                  <a:lnTo>
                    <a:pt x="238949" y="0"/>
                  </a:lnTo>
                  <a:lnTo>
                    <a:pt x="329999" y="91049"/>
                  </a:lnTo>
                  <a:lnTo>
                    <a:pt x="238949" y="182099"/>
                  </a:lnTo>
                  <a:close/>
                </a:path>
              </a:pathLst>
            </a:custGeom>
            <a:solidFill>
              <a:srgbClr val="435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195" dirty="0"/>
              <a:t>Training</a:t>
            </a:r>
            <a:r>
              <a:rPr spc="130" dirty="0"/>
              <a:t> </a:t>
            </a:r>
            <a:r>
              <a:rPr spc="270" dirty="0"/>
              <a:t>short</a:t>
            </a:r>
            <a:r>
              <a:rPr spc="130" dirty="0"/>
              <a:t> </a:t>
            </a:r>
            <a:r>
              <a:rPr spc="310" dirty="0"/>
              <a:t>but</a:t>
            </a:r>
            <a:r>
              <a:rPr spc="130" dirty="0"/>
              <a:t> </a:t>
            </a:r>
            <a:r>
              <a:rPr spc="250" dirty="0"/>
              <a:t>inference</a:t>
            </a:r>
            <a:r>
              <a:rPr spc="130" dirty="0"/>
              <a:t> </a:t>
            </a:r>
            <a:r>
              <a:rPr spc="204" dirty="0"/>
              <a:t>long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sz="2400" spc="50" dirty="0">
                <a:solidFill>
                  <a:srgbClr val="1B5162"/>
                </a:solidFill>
              </a:rPr>
              <a:t>You’ll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need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good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Alibi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for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this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one</a:t>
            </a:r>
            <a:endParaRPr sz="24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27349" y="6546029"/>
            <a:ext cx="8604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ALiBi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109" y="1963941"/>
            <a:ext cx="81984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Attention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all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need…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ﬁx!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just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bias.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45180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Faster</a:t>
            </a:r>
            <a:r>
              <a:rPr spc="120" dirty="0"/>
              <a:t> </a:t>
            </a:r>
            <a:r>
              <a:rPr spc="285" dirty="0"/>
              <a:t>calculations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099" y="1120549"/>
            <a:ext cx="6261100" cy="491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Calculating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attention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in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a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ﬂash.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Observation:</a:t>
            </a:r>
            <a:endParaRPr sz="2400">
              <a:latin typeface="Calibri"/>
              <a:cs typeface="Calibri"/>
            </a:endParaRPr>
          </a:p>
          <a:p>
            <a:pPr marL="926465" indent="-381635">
              <a:lnSpc>
                <a:spcPct val="100000"/>
              </a:lnSpc>
              <a:spcBef>
                <a:spcPts val="95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Fastest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memory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GPU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SRAM</a:t>
            </a:r>
            <a:endParaRPr sz="2000">
              <a:latin typeface="Calibri"/>
              <a:cs typeface="Calibri"/>
            </a:endParaRPr>
          </a:p>
          <a:p>
            <a:pPr marL="926465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Longer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Problem:</a:t>
            </a:r>
            <a:endParaRPr sz="2400">
              <a:latin typeface="Calibri"/>
              <a:cs typeface="Calibri"/>
            </a:endParaRPr>
          </a:p>
          <a:p>
            <a:pPr marL="927100" marR="66040" indent="-382270">
              <a:lnSpc>
                <a:spcPct val="114999"/>
              </a:lnSpc>
              <a:spcBef>
                <a:spcPts val="585"/>
              </a:spcBef>
              <a:buClr>
                <a:srgbClr val="FFAB00"/>
              </a:buClr>
              <a:buFont typeface="Arial"/>
              <a:buChar char="○"/>
              <a:tabLst>
                <a:tab pos="927100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SRAM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small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relative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matrix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calculations</a:t>
            </a:r>
            <a:endParaRPr sz="2000">
              <a:latin typeface="Calibri"/>
              <a:cs typeface="Calibri"/>
            </a:endParaRPr>
          </a:p>
          <a:p>
            <a:pPr marL="926465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Solution: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i="1" u="heavy" spc="10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Flash</a:t>
            </a:r>
            <a:r>
              <a:rPr sz="2000" i="1" u="heavy" spc="13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000" i="1" u="heavy" spc="6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Attention!</a:t>
            </a:r>
            <a:endParaRPr sz="2000">
              <a:latin typeface="Calibri"/>
              <a:cs typeface="Calibri"/>
            </a:endParaRPr>
          </a:p>
          <a:p>
            <a:pPr marL="927100" marR="5080" indent="-382270">
              <a:lnSpc>
                <a:spcPct val="114999"/>
              </a:lnSpc>
              <a:buClr>
                <a:srgbClr val="FFAB00"/>
              </a:buClr>
              <a:buFont typeface="Arial"/>
              <a:buChar char="○"/>
              <a:tabLst>
                <a:tab pos="927100" algn="l"/>
              </a:tabLst>
            </a:pP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compute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operations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redone,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no matrix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created!</a:t>
            </a:r>
            <a:endParaRPr sz="2000">
              <a:latin typeface="Calibri"/>
              <a:cs typeface="Calibri"/>
            </a:endParaRPr>
          </a:p>
          <a:p>
            <a:pPr marL="927100" marR="1296670" indent="-382270">
              <a:lnSpc>
                <a:spcPct val="114999"/>
              </a:lnSpc>
              <a:buClr>
                <a:srgbClr val="FFAB00"/>
              </a:buClr>
              <a:buFont typeface="Arial"/>
              <a:buChar char="○"/>
              <a:tabLst>
                <a:tab pos="927100" algn="l"/>
              </a:tabLst>
            </a:pP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time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spent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SRAM,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massive performance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boost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2663" y="1465450"/>
            <a:ext cx="2591799" cy="185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250" y="3429000"/>
            <a:ext cx="4401873" cy="2657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27396" y="6261263"/>
            <a:ext cx="15176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Flash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Attention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6002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Many</a:t>
            </a:r>
            <a:r>
              <a:rPr spc="125" dirty="0"/>
              <a:t> </a:t>
            </a:r>
            <a:r>
              <a:rPr spc="225" dirty="0"/>
              <a:t>queries,</a:t>
            </a:r>
            <a:r>
              <a:rPr spc="130" dirty="0"/>
              <a:t> </a:t>
            </a:r>
            <a:r>
              <a:rPr spc="190" dirty="0"/>
              <a:t>fewer</a:t>
            </a:r>
            <a:r>
              <a:rPr spc="130" dirty="0"/>
              <a:t> </a:t>
            </a:r>
            <a:r>
              <a:rPr spc="275" dirty="0"/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108" y="1120549"/>
            <a:ext cx="615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Multi-</a:t>
            </a: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query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and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Grouped-</a:t>
            </a:r>
            <a:r>
              <a:rPr sz="2400" spc="225" dirty="0">
                <a:solidFill>
                  <a:srgbClr val="1B5162"/>
                </a:solidFill>
                <a:latin typeface="Calibri"/>
                <a:cs typeface="Calibri"/>
              </a:rPr>
              <a:t>query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5162"/>
                </a:solidFill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624" y="1814581"/>
            <a:ext cx="5829300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Font typeface="Arial"/>
              <a:buChar char="●"/>
              <a:tabLst>
                <a:tab pos="379095" algn="l"/>
              </a:tabLst>
            </a:pPr>
            <a:r>
              <a:rPr sz="1800" u="heavy" spc="9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Multi-</a:t>
            </a:r>
            <a:r>
              <a:rPr sz="1800" u="heavy" spc="13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Headed</a:t>
            </a:r>
            <a:r>
              <a:rPr sz="1800" u="heavy" spc="8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  <a:spcBef>
                <a:spcPts val="1320"/>
              </a:spcBef>
            </a:pPr>
            <a:r>
              <a:rPr sz="1800" spc="165" dirty="0">
                <a:solidFill>
                  <a:srgbClr val="1B3138"/>
                </a:solidFill>
                <a:latin typeface="Calibri"/>
                <a:cs typeface="Calibri"/>
              </a:rPr>
              <a:t>#Queries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200" dirty="0">
                <a:solidFill>
                  <a:srgbClr val="1B3138"/>
                </a:solidFill>
                <a:latin typeface="Calibri"/>
                <a:cs typeface="Calibri"/>
              </a:rPr>
              <a:t>#Keys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45" dirty="0">
                <a:solidFill>
                  <a:srgbClr val="1B3138"/>
                </a:solidFill>
                <a:latin typeface="Calibri"/>
                <a:cs typeface="Calibri"/>
              </a:rPr>
              <a:t>#Values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  <a:spcBef>
                <a:spcPts val="325"/>
              </a:spcBef>
            </a:pPr>
            <a:r>
              <a:rPr sz="1800" spc="14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head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5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30" dirty="0">
                <a:solidFill>
                  <a:srgbClr val="1B3138"/>
                </a:solidFill>
                <a:latin typeface="Calibri"/>
                <a:cs typeface="Calibri"/>
              </a:rPr>
              <a:t>focus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parts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1800" spc="65" dirty="0">
                <a:solidFill>
                  <a:srgbClr val="1B3138"/>
                </a:solidFill>
                <a:latin typeface="Calibri"/>
                <a:cs typeface="Calibri"/>
              </a:rPr>
              <a:t>language.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  <a:spcBef>
                <a:spcPts val="1425"/>
              </a:spcBef>
            </a:pPr>
            <a:r>
              <a:rPr sz="1800" b="1" spc="145" dirty="0">
                <a:solidFill>
                  <a:srgbClr val="1B3138"/>
                </a:solidFill>
                <a:latin typeface="Calibri"/>
                <a:cs typeface="Calibri"/>
              </a:rPr>
              <a:t>Inference</a:t>
            </a:r>
            <a:r>
              <a:rPr sz="18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48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95" dirty="0">
                <a:solidFill>
                  <a:srgbClr val="98102A"/>
                </a:solidFill>
                <a:latin typeface="Calibri"/>
                <a:cs typeface="Calibri"/>
              </a:rPr>
              <a:t>slow</a:t>
            </a:r>
            <a:r>
              <a:rPr sz="1800" b="1" spc="9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188037"/>
                </a:solidFill>
                <a:latin typeface="Calibri"/>
                <a:cs typeface="Calibri"/>
              </a:rPr>
              <a:t>accurate</a:t>
            </a:r>
            <a:r>
              <a:rPr sz="1800" b="1" spc="155" dirty="0">
                <a:solidFill>
                  <a:srgbClr val="1B313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9095" marR="2577465" indent="-367030">
              <a:lnSpc>
                <a:spcPct val="161300"/>
              </a:lnSpc>
              <a:spcBef>
                <a:spcPts val="100"/>
              </a:spcBef>
              <a:buClr>
                <a:srgbClr val="1B5162"/>
              </a:buClr>
              <a:buFont typeface="Arial"/>
              <a:buChar char="●"/>
              <a:tabLst>
                <a:tab pos="379095" algn="l"/>
              </a:tabLst>
            </a:pPr>
            <a:r>
              <a:rPr sz="1800" u="heavy" spc="8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Multi-</a:t>
            </a:r>
            <a:r>
              <a:rPr sz="1800" u="heavy" spc="12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Query</a:t>
            </a:r>
            <a:r>
              <a:rPr sz="1800" u="heavy" spc="9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Attention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Many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Queries,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-36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B3138"/>
                </a:solidFill>
                <a:latin typeface="Calibri"/>
                <a:cs typeface="Calibri"/>
              </a:rPr>
              <a:t>Key,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-36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1B3138"/>
                </a:solidFill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  <a:spcBef>
                <a:spcPts val="325"/>
              </a:spcBef>
            </a:pP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Forcing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queries</a:t>
            </a:r>
            <a:endParaRPr sz="18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  <a:spcBef>
                <a:spcPts val="1425"/>
              </a:spcBef>
            </a:pPr>
            <a:r>
              <a:rPr sz="1800" b="1" spc="145" dirty="0">
                <a:solidFill>
                  <a:srgbClr val="1B3138"/>
                </a:solidFill>
                <a:latin typeface="Calibri"/>
                <a:cs typeface="Calibri"/>
              </a:rPr>
              <a:t>Inference</a:t>
            </a:r>
            <a:r>
              <a:rPr sz="18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48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05" dirty="0">
                <a:solidFill>
                  <a:srgbClr val="188037"/>
                </a:solidFill>
                <a:latin typeface="Calibri"/>
                <a:cs typeface="Calibri"/>
              </a:rPr>
              <a:t>fast</a:t>
            </a:r>
            <a:r>
              <a:rPr sz="1800" b="1" spc="10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45" dirty="0">
                <a:solidFill>
                  <a:srgbClr val="98102A"/>
                </a:solidFill>
                <a:latin typeface="Calibri"/>
                <a:cs typeface="Calibri"/>
              </a:rPr>
              <a:t>inaccurate</a:t>
            </a:r>
            <a:r>
              <a:rPr sz="1800" b="1" spc="145" dirty="0">
                <a:solidFill>
                  <a:srgbClr val="1B313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79095" marR="1840230" indent="-367030">
              <a:lnSpc>
                <a:spcPct val="165900"/>
              </a:lnSpc>
              <a:buClr>
                <a:srgbClr val="1B5162"/>
              </a:buClr>
              <a:buFont typeface="Arial"/>
              <a:buChar char="●"/>
              <a:tabLst>
                <a:tab pos="379095" algn="l"/>
              </a:tabLst>
            </a:pPr>
            <a:r>
              <a:rPr sz="1800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Grouped-</a:t>
            </a:r>
            <a:r>
              <a:rPr sz="1800" u="heavy" spc="16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Query</a:t>
            </a:r>
            <a:r>
              <a:rPr sz="1800" u="heavy" spc="8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Attention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65" dirty="0">
                <a:solidFill>
                  <a:srgbClr val="1B3138"/>
                </a:solidFill>
                <a:latin typeface="Calibri"/>
                <a:cs typeface="Calibri"/>
              </a:rPr>
              <a:t>#Queries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95" dirty="0">
                <a:solidFill>
                  <a:srgbClr val="1B3138"/>
                </a:solidFill>
                <a:latin typeface="Calibri"/>
                <a:cs typeface="Calibri"/>
              </a:rPr>
              <a:t>#/n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Keys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95" dirty="0">
                <a:solidFill>
                  <a:srgbClr val="1B3138"/>
                </a:solidFill>
                <a:latin typeface="Calibri"/>
                <a:cs typeface="Calibri"/>
              </a:rPr>
              <a:t>#/n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Values </a:t>
            </a:r>
            <a:r>
              <a:rPr sz="1800" b="1" spc="145" dirty="0">
                <a:solidFill>
                  <a:srgbClr val="1B3138"/>
                </a:solidFill>
                <a:latin typeface="Calibri"/>
                <a:cs typeface="Calibri"/>
              </a:rPr>
              <a:t>Inference</a:t>
            </a:r>
            <a:r>
              <a:rPr sz="18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48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05" dirty="0">
                <a:solidFill>
                  <a:srgbClr val="188037"/>
                </a:solidFill>
                <a:latin typeface="Calibri"/>
                <a:cs typeface="Calibri"/>
              </a:rPr>
              <a:t>fast</a:t>
            </a:r>
            <a:r>
              <a:rPr sz="1800" b="1" spc="10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18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188037"/>
                </a:solidFill>
                <a:latin typeface="Calibri"/>
                <a:cs typeface="Calibri"/>
              </a:rPr>
              <a:t>accurate</a:t>
            </a:r>
            <a:r>
              <a:rPr sz="1800" b="1" spc="155" dirty="0">
                <a:solidFill>
                  <a:srgbClr val="1B313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8400" y="4256325"/>
            <a:ext cx="4978799" cy="1601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7590" y="1561800"/>
            <a:ext cx="3414908" cy="22518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83507" y="6081013"/>
            <a:ext cx="21920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Grouped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Query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Attention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761809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80" dirty="0">
                <a:solidFill>
                  <a:srgbClr val="F9F6F4"/>
                </a:solidFill>
              </a:rPr>
              <a:t>Improving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250" dirty="0">
                <a:solidFill>
                  <a:srgbClr val="F9F6F4"/>
                </a:solidFill>
              </a:rPr>
              <a:t>Model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265" dirty="0">
                <a:solidFill>
                  <a:srgbClr val="F9F6F4"/>
                </a:solidFill>
              </a:rPr>
              <a:t>Footprint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35" dirty="0">
                <a:solidFill>
                  <a:srgbClr val="FF5F46"/>
                </a:solidFill>
              </a:rPr>
              <a:t>Doing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more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190" dirty="0">
                <a:solidFill>
                  <a:srgbClr val="FF5F46"/>
                </a:solidFill>
              </a:rPr>
              <a:t>with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265" dirty="0">
                <a:solidFill>
                  <a:srgbClr val="FF5F46"/>
                </a:solidFill>
              </a:rPr>
              <a:t>less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54" dirty="0"/>
              <a:t>Storing</a:t>
            </a:r>
            <a:r>
              <a:rPr spc="125" dirty="0"/>
              <a:t> </a:t>
            </a:r>
            <a:r>
              <a:rPr spc="295" dirty="0"/>
              <a:t>numbers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10" dirty="0">
                <a:solidFill>
                  <a:srgbClr val="1B5162"/>
                </a:solidFill>
              </a:rPr>
              <a:t>Billions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parameters.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ﬂoating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point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number.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36550" y="1976473"/>
            <a:ext cx="4833620" cy="159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1B3138"/>
                </a:solidFill>
                <a:latin typeface="Calibri"/>
                <a:cs typeface="Calibri"/>
              </a:rPr>
              <a:t>FP16</a:t>
            </a:r>
            <a:r>
              <a:rPr sz="19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30" dirty="0">
                <a:solidFill>
                  <a:srgbClr val="1B3138"/>
                </a:solidFill>
                <a:latin typeface="Calibri"/>
                <a:cs typeface="Calibri"/>
              </a:rPr>
              <a:t>FP32</a:t>
            </a:r>
            <a:r>
              <a:rPr sz="19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43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9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95" dirty="0">
                <a:solidFill>
                  <a:srgbClr val="1B3138"/>
                </a:solidFill>
                <a:latin typeface="Calibri"/>
                <a:cs typeface="Calibri"/>
              </a:rPr>
              <a:t>IEEE</a:t>
            </a:r>
            <a:r>
              <a:rPr sz="19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95" dirty="0">
                <a:solidFill>
                  <a:srgbClr val="1B3138"/>
                </a:solidFill>
                <a:latin typeface="Calibri"/>
                <a:cs typeface="Calibri"/>
              </a:rPr>
              <a:t>standards.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900" spc="114" dirty="0">
                <a:solidFill>
                  <a:srgbClr val="1B3138"/>
                </a:solidFill>
                <a:latin typeface="Calibri"/>
                <a:cs typeface="Calibri"/>
              </a:rPr>
              <a:t>Google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70" dirty="0">
                <a:solidFill>
                  <a:srgbClr val="1B3138"/>
                </a:solidFill>
                <a:latin typeface="Calibri"/>
                <a:cs typeface="Calibri"/>
              </a:rPr>
              <a:t>Brain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30" dirty="0">
                <a:solidFill>
                  <a:srgbClr val="1B3138"/>
                </a:solidFill>
                <a:latin typeface="Calibri"/>
                <a:cs typeface="Calibri"/>
              </a:rPr>
              <a:t>saw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05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2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25" dirty="0">
                <a:solidFill>
                  <a:srgbClr val="1B3138"/>
                </a:solidFill>
                <a:latin typeface="Calibri"/>
                <a:cs typeface="Calibri"/>
              </a:rPr>
              <a:t>created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B3138"/>
                </a:solidFill>
                <a:latin typeface="Calibri"/>
                <a:cs typeface="Calibri"/>
              </a:rPr>
              <a:t>BF16</a:t>
            </a:r>
            <a:endParaRPr sz="1900">
              <a:latin typeface="Calibri"/>
              <a:cs typeface="Calibri"/>
            </a:endParaRPr>
          </a:p>
          <a:p>
            <a:pPr marL="469265" indent="-374015">
              <a:lnSpc>
                <a:spcPct val="100000"/>
              </a:lnSpc>
              <a:spcBef>
                <a:spcPts val="144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900" spc="155" dirty="0">
                <a:solidFill>
                  <a:srgbClr val="1B3138"/>
                </a:solidFill>
                <a:latin typeface="Calibri"/>
                <a:cs typeface="Calibri"/>
              </a:rPr>
              <a:t>Same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range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19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10" dirty="0">
                <a:solidFill>
                  <a:srgbClr val="1B3138"/>
                </a:solidFill>
                <a:latin typeface="Calibri"/>
                <a:cs typeface="Calibri"/>
              </a:rPr>
              <a:t>FP32</a:t>
            </a:r>
            <a:endParaRPr sz="1900">
              <a:latin typeface="Calibri"/>
              <a:cs typeface="Calibri"/>
            </a:endParaRPr>
          </a:p>
          <a:p>
            <a:pPr marL="469265" indent="-374015">
              <a:lnSpc>
                <a:spcPct val="100000"/>
              </a:lnSpc>
              <a:spcBef>
                <a:spcPts val="34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900" spc="155" dirty="0">
                <a:solidFill>
                  <a:srgbClr val="1B3138"/>
                </a:solidFill>
                <a:latin typeface="Calibri"/>
                <a:cs typeface="Calibri"/>
              </a:rPr>
              <a:t>Same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B3138"/>
                </a:solidFill>
                <a:latin typeface="Calibri"/>
                <a:cs typeface="Calibri"/>
              </a:rPr>
              <a:t>FP16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550" y="6091018"/>
            <a:ext cx="40220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05" dirty="0">
                <a:solidFill>
                  <a:srgbClr val="1B3138"/>
                </a:solidFill>
                <a:latin typeface="Calibri"/>
                <a:cs typeface="Calibri"/>
              </a:rPr>
              <a:t>What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8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25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1900" spc="95" dirty="0">
                <a:solidFill>
                  <a:srgbClr val="1B3138"/>
                </a:solidFill>
                <a:latin typeface="Calibri"/>
                <a:cs typeface="Calibri"/>
              </a:rPr>
              <a:t> to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1B3138"/>
                </a:solidFill>
                <a:latin typeface="Calibri"/>
                <a:cs typeface="Calibri"/>
              </a:rPr>
              <a:t>go</a:t>
            </a:r>
            <a:r>
              <a:rPr sz="19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spc="95" dirty="0">
                <a:solidFill>
                  <a:srgbClr val="1B3138"/>
                </a:solidFill>
                <a:latin typeface="Calibri"/>
                <a:cs typeface="Calibri"/>
              </a:rPr>
              <a:t>even </a:t>
            </a:r>
            <a:r>
              <a:rPr sz="1900" spc="65" dirty="0">
                <a:solidFill>
                  <a:srgbClr val="1B3138"/>
                </a:solidFill>
                <a:latin typeface="Calibri"/>
                <a:cs typeface="Calibri"/>
              </a:rPr>
              <a:t>further?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65650" y="2922875"/>
            <a:ext cx="7086600" cy="3105150"/>
            <a:chOff x="3965650" y="2922875"/>
            <a:chExt cx="7086600" cy="3105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5650" y="2922875"/>
              <a:ext cx="7085999" cy="3104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600" y="2922875"/>
              <a:ext cx="2773799" cy="465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2499" y="3841025"/>
              <a:ext cx="3019824" cy="465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2499" y="4941950"/>
              <a:ext cx="2101029" cy="8355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28460" y="6004813"/>
            <a:ext cx="1546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Google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bﬂoat16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Attention</a:t>
            </a:r>
            <a:r>
              <a:rPr spc="130" dirty="0"/>
              <a:t> </a:t>
            </a:r>
            <a:r>
              <a:rPr spc="270" dirty="0"/>
              <a:t>is</a:t>
            </a:r>
            <a:r>
              <a:rPr spc="130" dirty="0"/>
              <a:t> </a:t>
            </a:r>
            <a:r>
              <a:rPr spc="260" dirty="0"/>
              <a:t>(not)</a:t>
            </a:r>
            <a:r>
              <a:rPr spc="130" dirty="0"/>
              <a:t> </a:t>
            </a:r>
            <a:r>
              <a:rPr spc="120" dirty="0"/>
              <a:t>all</a:t>
            </a:r>
            <a:r>
              <a:rPr spc="135" dirty="0"/>
              <a:t> </a:t>
            </a:r>
            <a:r>
              <a:rPr spc="260" dirty="0"/>
              <a:t>you</a:t>
            </a:r>
            <a:r>
              <a:rPr spc="130" dirty="0"/>
              <a:t> </a:t>
            </a:r>
            <a:r>
              <a:rPr spc="305" dirty="0"/>
              <a:t>need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A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new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type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deep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learning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architecture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52099" y="1915058"/>
            <a:ext cx="527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linear,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matrix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operation.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099" y="3035706"/>
            <a:ext cx="4132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Where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neural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network?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099" y="4156354"/>
            <a:ext cx="513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Let’s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look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at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75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4" dirty="0">
                <a:solidFill>
                  <a:srgbClr val="1B3138"/>
                </a:solidFill>
                <a:latin typeface="Calibri"/>
                <a:cs typeface="Calibri"/>
              </a:rPr>
              <a:t>Block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80237" y="2064487"/>
            <a:ext cx="4866005" cy="3634104"/>
            <a:chOff x="6380237" y="2064487"/>
            <a:chExt cx="4866005" cy="3634104"/>
          </a:xfrm>
        </p:grpSpPr>
        <p:sp>
          <p:nvSpPr>
            <p:cNvPr id="7" name="object 7"/>
            <p:cNvSpPr/>
            <p:nvPr/>
          </p:nvSpPr>
          <p:spPr>
            <a:xfrm>
              <a:off x="6384999" y="2069250"/>
              <a:ext cx="4856480" cy="3624579"/>
            </a:xfrm>
            <a:custGeom>
              <a:avLst/>
              <a:gdLst/>
              <a:ahLst/>
              <a:cxnLst/>
              <a:rect l="l" t="t" r="r" b="b"/>
              <a:pathLst>
                <a:path w="4856480" h="3624579">
                  <a:moveTo>
                    <a:pt x="4252338" y="3624299"/>
                  </a:moveTo>
                  <a:lnTo>
                    <a:pt x="604061" y="3624299"/>
                  </a:lnTo>
                  <a:lnTo>
                    <a:pt x="556854" y="3622482"/>
                  </a:lnTo>
                  <a:lnTo>
                    <a:pt x="510641" y="3617119"/>
                  </a:lnTo>
                  <a:lnTo>
                    <a:pt x="465555" y="3608346"/>
                  </a:lnTo>
                  <a:lnTo>
                    <a:pt x="421732" y="3596295"/>
                  </a:lnTo>
                  <a:lnTo>
                    <a:pt x="379306" y="3581103"/>
                  </a:lnTo>
                  <a:lnTo>
                    <a:pt x="338410" y="3562902"/>
                  </a:lnTo>
                  <a:lnTo>
                    <a:pt x="299180" y="3541827"/>
                  </a:lnTo>
                  <a:lnTo>
                    <a:pt x="261749" y="3518013"/>
                  </a:lnTo>
                  <a:lnTo>
                    <a:pt x="226251" y="3491594"/>
                  </a:lnTo>
                  <a:lnTo>
                    <a:pt x="192822" y="3462704"/>
                  </a:lnTo>
                  <a:lnTo>
                    <a:pt x="161595" y="3431477"/>
                  </a:lnTo>
                  <a:lnTo>
                    <a:pt x="132705" y="3398048"/>
                  </a:lnTo>
                  <a:lnTo>
                    <a:pt x="106286" y="3362550"/>
                  </a:lnTo>
                  <a:lnTo>
                    <a:pt x="82472" y="3325119"/>
                  </a:lnTo>
                  <a:lnTo>
                    <a:pt x="61397" y="3285889"/>
                  </a:lnTo>
                  <a:lnTo>
                    <a:pt x="43196" y="3244993"/>
                  </a:lnTo>
                  <a:lnTo>
                    <a:pt x="28004" y="3202567"/>
                  </a:lnTo>
                  <a:lnTo>
                    <a:pt x="15953" y="3158743"/>
                  </a:lnTo>
                  <a:lnTo>
                    <a:pt x="7180" y="3113658"/>
                  </a:lnTo>
                  <a:lnTo>
                    <a:pt x="1817" y="3067445"/>
                  </a:lnTo>
                  <a:lnTo>
                    <a:pt x="0" y="3020237"/>
                  </a:lnTo>
                  <a:lnTo>
                    <a:pt x="0" y="604062"/>
                  </a:lnTo>
                  <a:lnTo>
                    <a:pt x="1817" y="556855"/>
                  </a:lnTo>
                  <a:lnTo>
                    <a:pt x="7180" y="510641"/>
                  </a:lnTo>
                  <a:lnTo>
                    <a:pt x="15953" y="465556"/>
                  </a:lnTo>
                  <a:lnTo>
                    <a:pt x="28004" y="421733"/>
                  </a:lnTo>
                  <a:lnTo>
                    <a:pt x="43196" y="379306"/>
                  </a:lnTo>
                  <a:lnTo>
                    <a:pt x="61397" y="338410"/>
                  </a:lnTo>
                  <a:lnTo>
                    <a:pt x="82472" y="299180"/>
                  </a:lnTo>
                  <a:lnTo>
                    <a:pt x="106286" y="261749"/>
                  </a:lnTo>
                  <a:lnTo>
                    <a:pt x="132705" y="226252"/>
                  </a:lnTo>
                  <a:lnTo>
                    <a:pt x="161595" y="192822"/>
                  </a:lnTo>
                  <a:lnTo>
                    <a:pt x="192822" y="161595"/>
                  </a:lnTo>
                  <a:lnTo>
                    <a:pt x="226251" y="132705"/>
                  </a:lnTo>
                  <a:lnTo>
                    <a:pt x="261749" y="106286"/>
                  </a:lnTo>
                  <a:lnTo>
                    <a:pt x="299180" y="82472"/>
                  </a:lnTo>
                  <a:lnTo>
                    <a:pt x="338410" y="61397"/>
                  </a:lnTo>
                  <a:lnTo>
                    <a:pt x="379306" y="43196"/>
                  </a:lnTo>
                  <a:lnTo>
                    <a:pt x="421732" y="28004"/>
                  </a:lnTo>
                  <a:lnTo>
                    <a:pt x="465555" y="15953"/>
                  </a:lnTo>
                  <a:lnTo>
                    <a:pt x="510641" y="7180"/>
                  </a:lnTo>
                  <a:lnTo>
                    <a:pt x="556854" y="1817"/>
                  </a:lnTo>
                  <a:lnTo>
                    <a:pt x="604061" y="0"/>
                  </a:lnTo>
                  <a:lnTo>
                    <a:pt x="4252338" y="0"/>
                  </a:lnTo>
                  <a:lnTo>
                    <a:pt x="4300169" y="1895"/>
                  </a:lnTo>
                  <a:lnTo>
                    <a:pt x="4347404" y="7525"/>
                  </a:lnTo>
                  <a:lnTo>
                    <a:pt x="4393840" y="16805"/>
                  </a:lnTo>
                  <a:lnTo>
                    <a:pt x="4439273" y="29652"/>
                  </a:lnTo>
                  <a:lnTo>
                    <a:pt x="4483502" y="45981"/>
                  </a:lnTo>
                  <a:lnTo>
                    <a:pt x="4526323" y="65709"/>
                  </a:lnTo>
                  <a:lnTo>
                    <a:pt x="4567533" y="88751"/>
                  </a:lnTo>
                  <a:lnTo>
                    <a:pt x="4606930" y="115024"/>
                  </a:lnTo>
                  <a:lnTo>
                    <a:pt x="4644312" y="144443"/>
                  </a:lnTo>
                  <a:lnTo>
                    <a:pt x="4679474" y="176925"/>
                  </a:lnTo>
                  <a:lnTo>
                    <a:pt x="4711955" y="212087"/>
                  </a:lnTo>
                  <a:lnTo>
                    <a:pt x="4741375" y="249468"/>
                  </a:lnTo>
                  <a:lnTo>
                    <a:pt x="4767648" y="288866"/>
                  </a:lnTo>
                  <a:lnTo>
                    <a:pt x="4790690" y="330076"/>
                  </a:lnTo>
                  <a:lnTo>
                    <a:pt x="4810418" y="372897"/>
                  </a:lnTo>
                  <a:lnTo>
                    <a:pt x="4826747" y="417126"/>
                  </a:lnTo>
                  <a:lnTo>
                    <a:pt x="4839594" y="462559"/>
                  </a:lnTo>
                  <a:lnTo>
                    <a:pt x="4848874" y="508995"/>
                  </a:lnTo>
                  <a:lnTo>
                    <a:pt x="4854504" y="556230"/>
                  </a:lnTo>
                  <a:lnTo>
                    <a:pt x="4856399" y="604062"/>
                  </a:lnTo>
                  <a:lnTo>
                    <a:pt x="4856399" y="3020237"/>
                  </a:lnTo>
                  <a:lnTo>
                    <a:pt x="4854582" y="3067445"/>
                  </a:lnTo>
                  <a:lnTo>
                    <a:pt x="4849219" y="3113658"/>
                  </a:lnTo>
                  <a:lnTo>
                    <a:pt x="4840446" y="3158743"/>
                  </a:lnTo>
                  <a:lnTo>
                    <a:pt x="4828395" y="3202567"/>
                  </a:lnTo>
                  <a:lnTo>
                    <a:pt x="4813203" y="3244993"/>
                  </a:lnTo>
                  <a:lnTo>
                    <a:pt x="4795002" y="3285889"/>
                  </a:lnTo>
                  <a:lnTo>
                    <a:pt x="4773927" y="3325119"/>
                  </a:lnTo>
                  <a:lnTo>
                    <a:pt x="4750113" y="3362550"/>
                  </a:lnTo>
                  <a:lnTo>
                    <a:pt x="4723694" y="3398048"/>
                  </a:lnTo>
                  <a:lnTo>
                    <a:pt x="4694804" y="3431477"/>
                  </a:lnTo>
                  <a:lnTo>
                    <a:pt x="4663577" y="3462704"/>
                  </a:lnTo>
                  <a:lnTo>
                    <a:pt x="4630148" y="3491594"/>
                  </a:lnTo>
                  <a:lnTo>
                    <a:pt x="4594650" y="3518013"/>
                  </a:lnTo>
                  <a:lnTo>
                    <a:pt x="4557219" y="3541827"/>
                  </a:lnTo>
                  <a:lnTo>
                    <a:pt x="4517989" y="3562902"/>
                  </a:lnTo>
                  <a:lnTo>
                    <a:pt x="4477093" y="3581103"/>
                  </a:lnTo>
                  <a:lnTo>
                    <a:pt x="4434667" y="3596295"/>
                  </a:lnTo>
                  <a:lnTo>
                    <a:pt x="4390844" y="3608346"/>
                  </a:lnTo>
                  <a:lnTo>
                    <a:pt x="4345758" y="3617119"/>
                  </a:lnTo>
                  <a:lnTo>
                    <a:pt x="4299545" y="3622482"/>
                  </a:lnTo>
                  <a:lnTo>
                    <a:pt x="4252338" y="36242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4999" y="2069250"/>
              <a:ext cx="4856480" cy="3624579"/>
            </a:xfrm>
            <a:custGeom>
              <a:avLst/>
              <a:gdLst/>
              <a:ahLst/>
              <a:cxnLst/>
              <a:rect l="l" t="t" r="r" b="b"/>
              <a:pathLst>
                <a:path w="4856480" h="3624579">
                  <a:moveTo>
                    <a:pt x="0" y="604062"/>
                  </a:moveTo>
                  <a:lnTo>
                    <a:pt x="1817" y="556855"/>
                  </a:lnTo>
                  <a:lnTo>
                    <a:pt x="7180" y="510641"/>
                  </a:lnTo>
                  <a:lnTo>
                    <a:pt x="15953" y="465556"/>
                  </a:lnTo>
                  <a:lnTo>
                    <a:pt x="28004" y="421733"/>
                  </a:lnTo>
                  <a:lnTo>
                    <a:pt x="43196" y="379306"/>
                  </a:lnTo>
                  <a:lnTo>
                    <a:pt x="61397" y="338410"/>
                  </a:lnTo>
                  <a:lnTo>
                    <a:pt x="82472" y="299180"/>
                  </a:lnTo>
                  <a:lnTo>
                    <a:pt x="106286" y="261749"/>
                  </a:lnTo>
                  <a:lnTo>
                    <a:pt x="132705" y="226252"/>
                  </a:lnTo>
                  <a:lnTo>
                    <a:pt x="161595" y="192822"/>
                  </a:lnTo>
                  <a:lnTo>
                    <a:pt x="192822" y="161595"/>
                  </a:lnTo>
                  <a:lnTo>
                    <a:pt x="226251" y="132705"/>
                  </a:lnTo>
                  <a:lnTo>
                    <a:pt x="261749" y="106286"/>
                  </a:lnTo>
                  <a:lnTo>
                    <a:pt x="299180" y="82472"/>
                  </a:lnTo>
                  <a:lnTo>
                    <a:pt x="338410" y="61397"/>
                  </a:lnTo>
                  <a:lnTo>
                    <a:pt x="379306" y="43196"/>
                  </a:lnTo>
                  <a:lnTo>
                    <a:pt x="421732" y="28004"/>
                  </a:lnTo>
                  <a:lnTo>
                    <a:pt x="465555" y="15953"/>
                  </a:lnTo>
                  <a:lnTo>
                    <a:pt x="510641" y="7180"/>
                  </a:lnTo>
                  <a:lnTo>
                    <a:pt x="556854" y="1817"/>
                  </a:lnTo>
                  <a:lnTo>
                    <a:pt x="604061" y="0"/>
                  </a:lnTo>
                  <a:lnTo>
                    <a:pt x="4252338" y="0"/>
                  </a:lnTo>
                  <a:lnTo>
                    <a:pt x="4300169" y="1895"/>
                  </a:lnTo>
                  <a:lnTo>
                    <a:pt x="4347404" y="7525"/>
                  </a:lnTo>
                  <a:lnTo>
                    <a:pt x="4393840" y="16805"/>
                  </a:lnTo>
                  <a:lnTo>
                    <a:pt x="4439273" y="29652"/>
                  </a:lnTo>
                  <a:lnTo>
                    <a:pt x="4483502" y="45981"/>
                  </a:lnTo>
                  <a:lnTo>
                    <a:pt x="4526323" y="65709"/>
                  </a:lnTo>
                  <a:lnTo>
                    <a:pt x="4567533" y="88751"/>
                  </a:lnTo>
                  <a:lnTo>
                    <a:pt x="4606930" y="115024"/>
                  </a:lnTo>
                  <a:lnTo>
                    <a:pt x="4644312" y="144443"/>
                  </a:lnTo>
                  <a:lnTo>
                    <a:pt x="4679474" y="176925"/>
                  </a:lnTo>
                  <a:lnTo>
                    <a:pt x="4711955" y="212087"/>
                  </a:lnTo>
                  <a:lnTo>
                    <a:pt x="4741375" y="249468"/>
                  </a:lnTo>
                  <a:lnTo>
                    <a:pt x="4767648" y="288866"/>
                  </a:lnTo>
                  <a:lnTo>
                    <a:pt x="4790690" y="330076"/>
                  </a:lnTo>
                  <a:lnTo>
                    <a:pt x="4810418" y="372897"/>
                  </a:lnTo>
                  <a:lnTo>
                    <a:pt x="4826747" y="417126"/>
                  </a:lnTo>
                  <a:lnTo>
                    <a:pt x="4839594" y="462559"/>
                  </a:lnTo>
                  <a:lnTo>
                    <a:pt x="4848874" y="508995"/>
                  </a:lnTo>
                  <a:lnTo>
                    <a:pt x="4854504" y="556230"/>
                  </a:lnTo>
                  <a:lnTo>
                    <a:pt x="4856399" y="604062"/>
                  </a:lnTo>
                  <a:lnTo>
                    <a:pt x="4856399" y="3020237"/>
                  </a:lnTo>
                  <a:lnTo>
                    <a:pt x="4854582" y="3067445"/>
                  </a:lnTo>
                  <a:lnTo>
                    <a:pt x="4849219" y="3113658"/>
                  </a:lnTo>
                  <a:lnTo>
                    <a:pt x="4840446" y="3158743"/>
                  </a:lnTo>
                  <a:lnTo>
                    <a:pt x="4828395" y="3202567"/>
                  </a:lnTo>
                  <a:lnTo>
                    <a:pt x="4813203" y="3244993"/>
                  </a:lnTo>
                  <a:lnTo>
                    <a:pt x="4795002" y="3285889"/>
                  </a:lnTo>
                  <a:lnTo>
                    <a:pt x="4773927" y="3325119"/>
                  </a:lnTo>
                  <a:lnTo>
                    <a:pt x="4750113" y="3362550"/>
                  </a:lnTo>
                  <a:lnTo>
                    <a:pt x="4723694" y="3398048"/>
                  </a:lnTo>
                  <a:lnTo>
                    <a:pt x="4694804" y="3431477"/>
                  </a:lnTo>
                  <a:lnTo>
                    <a:pt x="4663577" y="3462704"/>
                  </a:lnTo>
                  <a:lnTo>
                    <a:pt x="4630148" y="3491594"/>
                  </a:lnTo>
                  <a:lnTo>
                    <a:pt x="4594650" y="3518013"/>
                  </a:lnTo>
                  <a:lnTo>
                    <a:pt x="4557219" y="3541827"/>
                  </a:lnTo>
                  <a:lnTo>
                    <a:pt x="4517989" y="3562902"/>
                  </a:lnTo>
                  <a:lnTo>
                    <a:pt x="4477093" y="3581103"/>
                  </a:lnTo>
                  <a:lnTo>
                    <a:pt x="4434667" y="3596295"/>
                  </a:lnTo>
                  <a:lnTo>
                    <a:pt x="4390844" y="3608346"/>
                  </a:lnTo>
                  <a:lnTo>
                    <a:pt x="4345758" y="3617119"/>
                  </a:lnTo>
                  <a:lnTo>
                    <a:pt x="4299545" y="3622482"/>
                  </a:lnTo>
                  <a:lnTo>
                    <a:pt x="4252338" y="3624299"/>
                  </a:lnTo>
                  <a:lnTo>
                    <a:pt x="604061" y="3624299"/>
                  </a:lnTo>
                  <a:lnTo>
                    <a:pt x="556854" y="3622482"/>
                  </a:lnTo>
                  <a:lnTo>
                    <a:pt x="510641" y="3617119"/>
                  </a:lnTo>
                  <a:lnTo>
                    <a:pt x="465555" y="3608346"/>
                  </a:lnTo>
                  <a:lnTo>
                    <a:pt x="421732" y="3596295"/>
                  </a:lnTo>
                  <a:lnTo>
                    <a:pt x="379306" y="3581103"/>
                  </a:lnTo>
                  <a:lnTo>
                    <a:pt x="338410" y="3562902"/>
                  </a:lnTo>
                  <a:lnTo>
                    <a:pt x="299180" y="3541827"/>
                  </a:lnTo>
                  <a:lnTo>
                    <a:pt x="261749" y="3518013"/>
                  </a:lnTo>
                  <a:lnTo>
                    <a:pt x="226251" y="3491594"/>
                  </a:lnTo>
                  <a:lnTo>
                    <a:pt x="192822" y="3462704"/>
                  </a:lnTo>
                  <a:lnTo>
                    <a:pt x="161595" y="3431477"/>
                  </a:lnTo>
                  <a:lnTo>
                    <a:pt x="132705" y="3398048"/>
                  </a:lnTo>
                  <a:lnTo>
                    <a:pt x="106286" y="3362550"/>
                  </a:lnTo>
                  <a:lnTo>
                    <a:pt x="82472" y="3325119"/>
                  </a:lnTo>
                  <a:lnTo>
                    <a:pt x="61397" y="3285889"/>
                  </a:lnTo>
                  <a:lnTo>
                    <a:pt x="43196" y="3244993"/>
                  </a:lnTo>
                  <a:lnTo>
                    <a:pt x="28004" y="3202567"/>
                  </a:lnTo>
                  <a:lnTo>
                    <a:pt x="15953" y="3158743"/>
                  </a:lnTo>
                  <a:lnTo>
                    <a:pt x="7180" y="3113658"/>
                  </a:lnTo>
                  <a:lnTo>
                    <a:pt x="1817" y="3067445"/>
                  </a:lnTo>
                  <a:lnTo>
                    <a:pt x="0" y="3020237"/>
                  </a:lnTo>
                  <a:lnTo>
                    <a:pt x="0" y="604062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41724" y="3674250"/>
              <a:ext cx="3672204" cy="823594"/>
            </a:xfrm>
            <a:custGeom>
              <a:avLst/>
              <a:gdLst/>
              <a:ahLst/>
              <a:cxnLst/>
              <a:rect l="l" t="t" r="r" b="b"/>
              <a:pathLst>
                <a:path w="3672204" h="823595">
                  <a:moveTo>
                    <a:pt x="2937419" y="823199"/>
                  </a:moveTo>
                  <a:lnTo>
                    <a:pt x="734354" y="823199"/>
                  </a:lnTo>
                  <a:lnTo>
                    <a:pt x="0" y="411599"/>
                  </a:lnTo>
                  <a:lnTo>
                    <a:pt x="734354" y="0"/>
                  </a:lnTo>
                  <a:lnTo>
                    <a:pt x="2937419" y="0"/>
                  </a:lnTo>
                  <a:lnTo>
                    <a:pt x="3671774" y="411599"/>
                  </a:lnTo>
                  <a:lnTo>
                    <a:pt x="2937419" y="823199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1724" y="3674250"/>
              <a:ext cx="3672204" cy="823594"/>
            </a:xfrm>
            <a:custGeom>
              <a:avLst/>
              <a:gdLst/>
              <a:ahLst/>
              <a:cxnLst/>
              <a:rect l="l" t="t" r="r" b="b"/>
              <a:pathLst>
                <a:path w="3672204" h="823595">
                  <a:moveTo>
                    <a:pt x="0" y="411599"/>
                  </a:moveTo>
                  <a:lnTo>
                    <a:pt x="734354" y="0"/>
                  </a:lnTo>
                  <a:lnTo>
                    <a:pt x="2937419" y="0"/>
                  </a:lnTo>
                  <a:lnTo>
                    <a:pt x="3671774" y="411599"/>
                  </a:lnTo>
                  <a:lnTo>
                    <a:pt x="2937419" y="823199"/>
                  </a:lnTo>
                  <a:lnTo>
                    <a:pt x="734354" y="823199"/>
                  </a:lnTo>
                  <a:lnTo>
                    <a:pt x="0" y="411599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99065" y="3777748"/>
            <a:ext cx="1957705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1594" marR="5080" indent="-49530">
              <a:lnSpc>
                <a:spcPts val="2250"/>
              </a:lnSpc>
              <a:spcBef>
                <a:spcPts val="200"/>
              </a:spcBef>
            </a:pPr>
            <a:r>
              <a:rPr sz="1900" b="1" spc="125" dirty="0">
                <a:solidFill>
                  <a:srgbClr val="F9F6F4"/>
                </a:solidFill>
                <a:latin typeface="Calibri"/>
                <a:cs typeface="Calibri"/>
              </a:rPr>
              <a:t>Fully</a:t>
            </a:r>
            <a:r>
              <a:rPr sz="1900" b="1" spc="2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900" b="1" spc="195" dirty="0">
                <a:solidFill>
                  <a:srgbClr val="F9F6F4"/>
                </a:solidFill>
                <a:latin typeface="Calibri"/>
                <a:cs typeface="Calibri"/>
              </a:rPr>
              <a:t>Connected </a:t>
            </a:r>
            <a:r>
              <a:rPr sz="1900" b="1" spc="120" dirty="0">
                <a:solidFill>
                  <a:srgbClr val="F9F6F4"/>
                </a:solidFill>
                <a:latin typeface="Calibri"/>
                <a:cs typeface="Calibri"/>
              </a:rPr>
              <a:t>Neural</a:t>
            </a:r>
            <a:r>
              <a:rPr sz="1900" b="1" spc="3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900" b="1" spc="125" dirty="0">
                <a:solidFill>
                  <a:srgbClr val="F9F6F4"/>
                </a:solidFill>
                <a:latin typeface="Calibri"/>
                <a:cs typeface="Calibri"/>
              </a:rPr>
              <a:t>Network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9349" y="1663225"/>
            <a:ext cx="3316604" cy="272415"/>
          </a:xfrm>
          <a:prstGeom prst="rect">
            <a:avLst/>
          </a:prstGeom>
          <a:solidFill>
            <a:srgbClr val="EEEDE9">
              <a:alpha val="85528"/>
            </a:srgbClr>
          </a:solidFill>
          <a:ln w="19049">
            <a:solidFill>
              <a:srgbClr val="1B313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190"/>
              </a:spcBef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00" dirty="0">
                <a:latin typeface="Calibri"/>
                <a:cs typeface="Calibri"/>
              </a:rPr>
              <a:t>token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35" dirty="0">
                <a:latin typeface="Calibri"/>
                <a:cs typeface="Calibri"/>
              </a:rPr>
              <a:t>embedding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14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76462" y="1926100"/>
            <a:ext cx="2402840" cy="3645535"/>
            <a:chOff x="7576462" y="1926100"/>
            <a:chExt cx="2402840" cy="3645535"/>
          </a:xfrm>
        </p:grpSpPr>
        <p:sp>
          <p:nvSpPr>
            <p:cNvPr id="14" name="object 14"/>
            <p:cNvSpPr/>
            <p:nvPr/>
          </p:nvSpPr>
          <p:spPr>
            <a:xfrm>
              <a:off x="8777599" y="1935625"/>
              <a:ext cx="0" cy="451484"/>
            </a:xfrm>
            <a:custGeom>
              <a:avLst/>
              <a:gdLst/>
              <a:ahLst/>
              <a:cxnLst/>
              <a:rect l="l" t="t" r="r" b="b"/>
              <a:pathLst>
                <a:path h="451485">
                  <a:moveTo>
                    <a:pt x="0" y="0"/>
                  </a:moveTo>
                  <a:lnTo>
                    <a:pt x="0" y="450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609" y="2377000"/>
              <a:ext cx="81980" cy="1055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77599" y="3178787"/>
              <a:ext cx="0" cy="381635"/>
            </a:xfrm>
            <a:custGeom>
              <a:avLst/>
              <a:gdLst/>
              <a:ahLst/>
              <a:cxnLst/>
              <a:rect l="l" t="t" r="r" b="b"/>
              <a:pathLst>
                <a:path h="381635">
                  <a:moveTo>
                    <a:pt x="0" y="0"/>
                  </a:moveTo>
                  <a:lnTo>
                    <a:pt x="0" y="381299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6609" y="3550562"/>
              <a:ext cx="81980" cy="105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81224" y="4888500"/>
              <a:ext cx="2393315" cy="678180"/>
            </a:xfrm>
            <a:custGeom>
              <a:avLst/>
              <a:gdLst/>
              <a:ahLst/>
              <a:cxnLst/>
              <a:rect l="l" t="t" r="r" b="b"/>
              <a:pathLst>
                <a:path w="2393315" h="678179">
                  <a:moveTo>
                    <a:pt x="2392799" y="677999"/>
                  </a:moveTo>
                  <a:lnTo>
                    <a:pt x="0" y="677999"/>
                  </a:lnTo>
                  <a:lnTo>
                    <a:pt x="0" y="113002"/>
                  </a:lnTo>
                  <a:lnTo>
                    <a:pt x="113002" y="0"/>
                  </a:lnTo>
                  <a:lnTo>
                    <a:pt x="2279797" y="0"/>
                  </a:lnTo>
                  <a:lnTo>
                    <a:pt x="2392799" y="113002"/>
                  </a:lnTo>
                  <a:lnTo>
                    <a:pt x="2392799" y="677999"/>
                  </a:lnTo>
                  <a:close/>
                </a:path>
              </a:pathLst>
            </a:custGeom>
            <a:solidFill>
              <a:srgbClr val="FF6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1224" y="4888500"/>
              <a:ext cx="2393315" cy="678180"/>
            </a:xfrm>
            <a:custGeom>
              <a:avLst/>
              <a:gdLst/>
              <a:ahLst/>
              <a:cxnLst/>
              <a:rect l="l" t="t" r="r" b="b"/>
              <a:pathLst>
                <a:path w="2393315" h="678179">
                  <a:moveTo>
                    <a:pt x="113002" y="0"/>
                  </a:moveTo>
                  <a:lnTo>
                    <a:pt x="2279797" y="0"/>
                  </a:lnTo>
                  <a:lnTo>
                    <a:pt x="2392799" y="113002"/>
                  </a:lnTo>
                  <a:lnTo>
                    <a:pt x="2392799" y="677999"/>
                  </a:lnTo>
                  <a:lnTo>
                    <a:pt x="0" y="677999"/>
                  </a:lnTo>
                  <a:lnTo>
                    <a:pt x="0" y="113002"/>
                  </a:lnTo>
                  <a:lnTo>
                    <a:pt x="113002" y="0"/>
                  </a:lnTo>
                  <a:close/>
                </a:path>
              </a:pathLst>
            </a:custGeom>
            <a:ln w="9524">
              <a:solidFill>
                <a:srgbClr val="6187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68693" y="5026388"/>
            <a:ext cx="18192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04139">
              <a:lnSpc>
                <a:spcPts val="1650"/>
              </a:lnSpc>
              <a:spcBef>
                <a:spcPts val="180"/>
              </a:spcBef>
            </a:pPr>
            <a:r>
              <a:rPr sz="1400" b="1" spc="90" dirty="0">
                <a:solidFill>
                  <a:srgbClr val="F9F6F4"/>
                </a:solidFill>
                <a:latin typeface="Calibri"/>
                <a:cs typeface="Calibri"/>
              </a:rPr>
              <a:t>Normalization</a:t>
            </a:r>
            <a:r>
              <a:rPr sz="1400" b="1" spc="7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105" dirty="0">
                <a:solidFill>
                  <a:srgbClr val="F9F6F4"/>
                </a:solidFill>
                <a:latin typeface="Calibri"/>
                <a:cs typeface="Calibri"/>
              </a:rPr>
              <a:t>and </a:t>
            </a:r>
            <a:r>
              <a:rPr sz="1400" b="1" spc="100" dirty="0">
                <a:solidFill>
                  <a:srgbClr val="F9F6F4"/>
                </a:solidFill>
                <a:latin typeface="Calibri"/>
                <a:cs typeface="Calibri"/>
              </a:rPr>
              <a:t>Residual</a:t>
            </a:r>
            <a:r>
              <a:rPr sz="1400" b="1" spc="4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F9F6F4"/>
                </a:solidFill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31379" y="1926100"/>
            <a:ext cx="1987550" cy="3342640"/>
            <a:chOff x="6831379" y="1926100"/>
            <a:chExt cx="1987550" cy="3342640"/>
          </a:xfrm>
        </p:grpSpPr>
        <p:sp>
          <p:nvSpPr>
            <p:cNvPr id="22" name="object 22"/>
            <p:cNvSpPr/>
            <p:nvPr/>
          </p:nvSpPr>
          <p:spPr>
            <a:xfrm>
              <a:off x="6840904" y="1935625"/>
              <a:ext cx="1936750" cy="3292475"/>
            </a:xfrm>
            <a:custGeom>
              <a:avLst/>
              <a:gdLst/>
              <a:ahLst/>
              <a:cxnLst/>
              <a:rect l="l" t="t" r="r" b="b"/>
              <a:pathLst>
                <a:path w="1936750" h="3292475">
                  <a:moveTo>
                    <a:pt x="1936695" y="0"/>
                  </a:moveTo>
                  <a:lnTo>
                    <a:pt x="1936695" y="1476449"/>
                  </a:lnTo>
                  <a:lnTo>
                    <a:pt x="0" y="1476449"/>
                  </a:lnTo>
                  <a:lnTo>
                    <a:pt x="0" y="3291899"/>
                  </a:lnTo>
                  <a:lnTo>
                    <a:pt x="625995" y="3291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7375" y="5186534"/>
              <a:ext cx="105500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77612" y="4497450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0" y="276899"/>
                  </a:lnTo>
                </a:path>
              </a:pathLst>
            </a:custGeom>
            <a:ln w="19049">
              <a:solidFill>
                <a:srgbClr val="18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6622" y="4764825"/>
              <a:ext cx="81980" cy="1055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119349" y="5957549"/>
            <a:ext cx="3316604" cy="272415"/>
          </a:xfrm>
          <a:prstGeom prst="rect">
            <a:avLst/>
          </a:prstGeom>
          <a:solidFill>
            <a:srgbClr val="EEEDE9">
              <a:alpha val="85528"/>
            </a:srgbClr>
          </a:solidFill>
          <a:ln w="19049">
            <a:solidFill>
              <a:srgbClr val="1B313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40130">
              <a:lnSpc>
                <a:spcPct val="100000"/>
              </a:lnSpc>
              <a:spcBef>
                <a:spcPts val="190"/>
              </a:spcBef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114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34387" y="2496024"/>
            <a:ext cx="2686685" cy="3443604"/>
            <a:chOff x="7434387" y="2496024"/>
            <a:chExt cx="2686685" cy="3443604"/>
          </a:xfrm>
        </p:grpSpPr>
        <p:sp>
          <p:nvSpPr>
            <p:cNvPr id="28" name="object 28"/>
            <p:cNvSpPr/>
            <p:nvPr/>
          </p:nvSpPr>
          <p:spPr>
            <a:xfrm>
              <a:off x="8777624" y="5566499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0" y="276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634" y="5833875"/>
              <a:ext cx="81980" cy="1055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439149" y="2500787"/>
              <a:ext cx="2677160" cy="678180"/>
            </a:xfrm>
            <a:custGeom>
              <a:avLst/>
              <a:gdLst/>
              <a:ahLst/>
              <a:cxnLst/>
              <a:rect l="l" t="t" r="r" b="b"/>
              <a:pathLst>
                <a:path w="2677159" h="678180">
                  <a:moveTo>
                    <a:pt x="2563897" y="677999"/>
                  </a:moveTo>
                  <a:lnTo>
                    <a:pt x="113002" y="677999"/>
                  </a:lnTo>
                  <a:lnTo>
                    <a:pt x="69016" y="669119"/>
                  </a:lnTo>
                  <a:lnTo>
                    <a:pt x="33097" y="644902"/>
                  </a:lnTo>
                  <a:lnTo>
                    <a:pt x="8880" y="608983"/>
                  </a:lnTo>
                  <a:lnTo>
                    <a:pt x="0" y="564997"/>
                  </a:lnTo>
                  <a:lnTo>
                    <a:pt x="0" y="113002"/>
                  </a:lnTo>
                  <a:lnTo>
                    <a:pt x="8880" y="69016"/>
                  </a:lnTo>
                  <a:lnTo>
                    <a:pt x="33097" y="33097"/>
                  </a:lnTo>
                  <a:lnTo>
                    <a:pt x="69016" y="8880"/>
                  </a:lnTo>
                  <a:lnTo>
                    <a:pt x="113002" y="0"/>
                  </a:lnTo>
                  <a:lnTo>
                    <a:pt x="2563897" y="0"/>
                  </a:lnTo>
                  <a:lnTo>
                    <a:pt x="2607141" y="8601"/>
                  </a:lnTo>
                  <a:lnTo>
                    <a:pt x="2643802" y="33097"/>
                  </a:lnTo>
                  <a:lnTo>
                    <a:pt x="2668298" y="69758"/>
                  </a:lnTo>
                  <a:lnTo>
                    <a:pt x="2676899" y="113002"/>
                  </a:lnTo>
                  <a:lnTo>
                    <a:pt x="2676899" y="564997"/>
                  </a:lnTo>
                  <a:lnTo>
                    <a:pt x="2668019" y="608983"/>
                  </a:lnTo>
                  <a:lnTo>
                    <a:pt x="2643802" y="644902"/>
                  </a:lnTo>
                  <a:lnTo>
                    <a:pt x="2607883" y="669119"/>
                  </a:lnTo>
                  <a:lnTo>
                    <a:pt x="2563897" y="677999"/>
                  </a:lnTo>
                  <a:close/>
                </a:path>
              </a:pathLst>
            </a:custGeom>
            <a:solidFill>
              <a:srgbClr val="618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39149" y="2500787"/>
              <a:ext cx="2677160" cy="678180"/>
            </a:xfrm>
            <a:custGeom>
              <a:avLst/>
              <a:gdLst/>
              <a:ahLst/>
              <a:cxnLst/>
              <a:rect l="l" t="t" r="r" b="b"/>
              <a:pathLst>
                <a:path w="2677159" h="678180">
                  <a:moveTo>
                    <a:pt x="0" y="113002"/>
                  </a:moveTo>
                  <a:lnTo>
                    <a:pt x="8880" y="69016"/>
                  </a:lnTo>
                  <a:lnTo>
                    <a:pt x="33097" y="33097"/>
                  </a:lnTo>
                  <a:lnTo>
                    <a:pt x="69016" y="8880"/>
                  </a:lnTo>
                  <a:lnTo>
                    <a:pt x="113002" y="0"/>
                  </a:lnTo>
                  <a:lnTo>
                    <a:pt x="2563897" y="0"/>
                  </a:lnTo>
                  <a:lnTo>
                    <a:pt x="2607141" y="8601"/>
                  </a:lnTo>
                  <a:lnTo>
                    <a:pt x="2643802" y="33097"/>
                  </a:lnTo>
                  <a:lnTo>
                    <a:pt x="2668298" y="69758"/>
                  </a:lnTo>
                  <a:lnTo>
                    <a:pt x="2676899" y="113002"/>
                  </a:lnTo>
                  <a:lnTo>
                    <a:pt x="2676899" y="564997"/>
                  </a:lnTo>
                  <a:lnTo>
                    <a:pt x="2668019" y="608983"/>
                  </a:lnTo>
                  <a:lnTo>
                    <a:pt x="2643802" y="644902"/>
                  </a:lnTo>
                  <a:lnTo>
                    <a:pt x="2607883" y="669119"/>
                  </a:lnTo>
                  <a:lnTo>
                    <a:pt x="2563897" y="677999"/>
                  </a:lnTo>
                  <a:lnTo>
                    <a:pt x="113002" y="677999"/>
                  </a:lnTo>
                  <a:lnTo>
                    <a:pt x="69016" y="669119"/>
                  </a:lnTo>
                  <a:lnTo>
                    <a:pt x="33097" y="644902"/>
                  </a:lnTo>
                  <a:lnTo>
                    <a:pt x="8880" y="608983"/>
                  </a:lnTo>
                  <a:lnTo>
                    <a:pt x="0" y="564997"/>
                  </a:lnTo>
                  <a:lnTo>
                    <a:pt x="0" y="11300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142820" y="2654494"/>
            <a:ext cx="12700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35" dirty="0">
                <a:solidFill>
                  <a:srgbClr val="F9F6F4"/>
                </a:solidFill>
                <a:latin typeface="Calibri"/>
                <a:cs typeface="Calibri"/>
              </a:rPr>
              <a:t>Attention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48300" y="3230346"/>
            <a:ext cx="4160520" cy="3430270"/>
            <a:chOff x="7648300" y="3230346"/>
            <a:chExt cx="4160520" cy="3430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8300" y="3230346"/>
              <a:ext cx="4160149" cy="32334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35" dirty="0"/>
              <a:t>Quantization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0" dirty="0"/>
              <a:t>Do</a:t>
            </a:r>
            <a:r>
              <a:rPr sz="2400" spc="100" dirty="0"/>
              <a:t> we </a:t>
            </a:r>
            <a:r>
              <a:rPr sz="2400" spc="160" dirty="0"/>
              <a:t>need</a:t>
            </a:r>
            <a:r>
              <a:rPr sz="2400" spc="100" dirty="0"/>
              <a:t> </a:t>
            </a:r>
            <a:r>
              <a:rPr sz="2400" spc="204" dirty="0"/>
              <a:t>so</a:t>
            </a:r>
            <a:r>
              <a:rPr sz="2400" spc="100" dirty="0"/>
              <a:t> </a:t>
            </a:r>
            <a:r>
              <a:rPr sz="2400" spc="190" dirty="0"/>
              <a:t>much</a:t>
            </a:r>
            <a:r>
              <a:rPr sz="2400" spc="100" dirty="0"/>
              <a:t> </a:t>
            </a:r>
            <a:r>
              <a:rPr sz="2400" spc="135" dirty="0"/>
              <a:t>precision?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49099" y="1769368"/>
            <a:ext cx="10722610" cy="114617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Approximate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values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quantized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forms</a:t>
            </a:r>
            <a:endParaRPr sz="2400">
              <a:latin typeface="Calibri"/>
              <a:cs typeface="Calibri"/>
            </a:endParaRPr>
          </a:p>
          <a:p>
            <a:pPr marL="6870700">
              <a:lnSpc>
                <a:spcPct val="100000"/>
              </a:lnSpc>
              <a:spcBef>
                <a:spcPts val="1535"/>
              </a:spcBef>
            </a:pP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Create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quantized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functions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874" y="2381204"/>
            <a:ext cx="5340948" cy="29755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06559" y="6531237"/>
            <a:ext cx="11931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LLM.int8()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20" dirty="0"/>
              <a:t>QLoRA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Applying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quantization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ﬁne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tuning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93609" y="1909077"/>
            <a:ext cx="3799204" cy="15792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Font typeface="Arial"/>
              <a:buChar char="●"/>
              <a:tabLst>
                <a:tab pos="424815" algn="l"/>
              </a:tabLst>
            </a:pP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already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great!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Font typeface="Arial"/>
              <a:buChar char="●"/>
              <a:tabLst>
                <a:tab pos="424815" algn="l"/>
              </a:tabLst>
            </a:pP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QLoRA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1B3138"/>
                </a:solidFill>
                <a:latin typeface="Calibri"/>
                <a:cs typeface="Calibri"/>
              </a:rPr>
              <a:t>adds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even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more:</a:t>
            </a:r>
            <a:endParaRPr sz="2400">
              <a:latin typeface="Calibri"/>
              <a:cs typeface="Calibri"/>
            </a:endParaRPr>
          </a:p>
          <a:p>
            <a:pPr marL="882015" lvl="1" indent="-381635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Font typeface="Arial"/>
              <a:buChar char="○"/>
              <a:tabLst>
                <a:tab pos="882015" algn="l"/>
              </a:tabLst>
            </a:pPr>
            <a:r>
              <a:rPr sz="2000" spc="210" dirty="0">
                <a:solidFill>
                  <a:srgbClr val="1B3138"/>
                </a:solidFill>
                <a:latin typeface="Calibri"/>
                <a:cs typeface="Calibri"/>
              </a:rPr>
              <a:t>4-</a:t>
            </a:r>
            <a:r>
              <a:rPr sz="2000" spc="185" dirty="0">
                <a:solidFill>
                  <a:srgbClr val="1B3138"/>
                </a:solidFill>
                <a:latin typeface="Calibri"/>
                <a:cs typeface="Calibri"/>
              </a:rPr>
              <a:t>bit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quantization</a:t>
            </a:r>
            <a:endParaRPr sz="2000">
              <a:latin typeface="Calibri"/>
              <a:cs typeface="Calibri"/>
            </a:endParaRPr>
          </a:p>
          <a:p>
            <a:pPr marL="88201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882015" algn="l"/>
              </a:tabLst>
            </a:pP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Paged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optimization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9049" y="2877399"/>
            <a:ext cx="7598525" cy="3094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94124" y="6004813"/>
            <a:ext cx="980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QLoRA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811847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95" dirty="0">
                <a:solidFill>
                  <a:srgbClr val="F9F6F4"/>
                </a:solidFill>
              </a:rPr>
              <a:t>Multi-</a:t>
            </a:r>
            <a:r>
              <a:rPr sz="4800" spc="405" dirty="0">
                <a:solidFill>
                  <a:srgbClr val="F9F6F4"/>
                </a:solidFill>
              </a:rPr>
              <a:t>LLM</a:t>
            </a:r>
            <a:r>
              <a:rPr sz="4800" spc="160" dirty="0">
                <a:solidFill>
                  <a:srgbClr val="F9F6F4"/>
                </a:solidFill>
              </a:rPr>
              <a:t> </a:t>
            </a:r>
            <a:r>
              <a:rPr sz="4800" spc="270" dirty="0">
                <a:solidFill>
                  <a:srgbClr val="F9F6F4"/>
                </a:solidFill>
              </a:rPr>
              <a:t>Inferencing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75" dirty="0">
                <a:solidFill>
                  <a:srgbClr val="FF5F46"/>
                </a:solidFill>
              </a:rPr>
              <a:t>Hybrid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90" dirty="0">
                <a:solidFill>
                  <a:srgbClr val="FF5F46"/>
                </a:solidFill>
              </a:rPr>
              <a:t>and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55" dirty="0">
                <a:solidFill>
                  <a:srgbClr val="FF5F46"/>
                </a:solidFill>
              </a:rPr>
              <a:t>Ensemble-</a:t>
            </a:r>
            <a:r>
              <a:rPr sz="3600" spc="365" dirty="0">
                <a:solidFill>
                  <a:srgbClr val="FF5F46"/>
                </a:solidFill>
              </a:rPr>
              <a:t>based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315" dirty="0">
                <a:solidFill>
                  <a:srgbClr val="FF5F46"/>
                </a:solidFill>
              </a:rPr>
              <a:t>systems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5" dirty="0"/>
              <a:t>Mixture-</a:t>
            </a:r>
            <a:r>
              <a:rPr spc="380" dirty="0"/>
              <a:t>of-</a:t>
            </a:r>
            <a:r>
              <a:rPr spc="420" dirty="0"/>
              <a:t>Experts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A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85" dirty="0">
                <a:solidFill>
                  <a:srgbClr val="1B5162"/>
                </a:solidFill>
              </a:rPr>
              <a:t>trillion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parameters,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for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fraction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training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4" y="1769368"/>
            <a:ext cx="5242560" cy="408940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Mixture-</a:t>
            </a:r>
            <a:r>
              <a:rPr sz="2400" spc="200" dirty="0">
                <a:solidFill>
                  <a:srgbClr val="1B3138"/>
                </a:solidFill>
                <a:latin typeface="Calibri"/>
                <a:cs typeface="Calibri"/>
              </a:rPr>
              <a:t>of-</a:t>
            </a:r>
            <a:r>
              <a:rPr sz="2400" spc="225" dirty="0">
                <a:solidFill>
                  <a:srgbClr val="1B3138"/>
                </a:solidFill>
                <a:latin typeface="Calibri"/>
                <a:cs typeface="Calibri"/>
              </a:rPr>
              <a:t>Experts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(MoE):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Input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sent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router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70" dirty="0">
                <a:solidFill>
                  <a:srgbClr val="1B3138"/>
                </a:solidFill>
                <a:latin typeface="Calibri"/>
                <a:cs typeface="Calibri"/>
              </a:rPr>
              <a:t>Multiple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NNs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B5162"/>
              </a:buClr>
              <a:buFont typeface="Arial"/>
              <a:buChar char="●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1B5162"/>
              </a:buClr>
              <a:buFont typeface="Arial"/>
              <a:buChar char="●"/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Switch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Transformer: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Application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MoE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Position-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wise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FFNN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multiplied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Single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6475" y="3429000"/>
            <a:ext cx="5053025" cy="28521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4824" y="1570575"/>
            <a:ext cx="3188299" cy="17731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57193" y="6315837"/>
            <a:ext cx="1797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Switch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Transformer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90" dirty="0"/>
              <a:t>LLM</a:t>
            </a:r>
            <a:r>
              <a:rPr spc="130" dirty="0"/>
              <a:t> </a:t>
            </a:r>
            <a:r>
              <a:rPr spc="459" dirty="0"/>
              <a:t>Cascades</a:t>
            </a:r>
            <a:r>
              <a:rPr spc="135" dirty="0"/>
              <a:t> </a:t>
            </a:r>
            <a:r>
              <a:rPr spc="325" dirty="0"/>
              <a:t>and</a:t>
            </a:r>
            <a:r>
              <a:rPr spc="130" dirty="0"/>
              <a:t> </a:t>
            </a:r>
            <a:r>
              <a:rPr spc="265" dirty="0"/>
              <a:t>FrugalGPT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0" dirty="0">
                <a:solidFill>
                  <a:srgbClr val="1B5162"/>
                </a:solidFill>
              </a:rPr>
              <a:t>Improving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our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resource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allocation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in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LLM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inferencing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6" y="1777751"/>
            <a:ext cx="2795270" cy="417639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100" spc="130" dirty="0">
                <a:solidFill>
                  <a:srgbClr val="1B3138"/>
                </a:solidFill>
                <a:latin typeface="Calibri"/>
                <a:cs typeface="Calibri"/>
              </a:rPr>
              <a:t>LLM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50" dirty="0">
                <a:solidFill>
                  <a:srgbClr val="1B3138"/>
                </a:solidFill>
                <a:latin typeface="Calibri"/>
                <a:cs typeface="Calibri"/>
              </a:rPr>
              <a:t>cascade:</a:t>
            </a:r>
            <a:endParaRPr sz="2100">
              <a:latin typeface="Calibri"/>
              <a:cs typeface="Calibri"/>
            </a:endParaRPr>
          </a:p>
          <a:p>
            <a:pPr marL="469900" marR="233045" indent="-389890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Font typeface="Arial"/>
              <a:buChar char="●"/>
              <a:tabLst>
                <a:tab pos="469900" algn="l"/>
              </a:tabLst>
            </a:pPr>
            <a:r>
              <a:rPr sz="2100" spc="175" dirty="0">
                <a:solidFill>
                  <a:srgbClr val="1B3138"/>
                </a:solidFill>
                <a:latin typeface="Calibri"/>
                <a:cs typeface="Calibri"/>
              </a:rPr>
              <a:t>Send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to 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smallest </a:t>
            </a:r>
            <a:r>
              <a:rPr sz="2100" spc="13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35"/>
              </a:spcBef>
              <a:buClr>
                <a:srgbClr val="1B5162"/>
              </a:buClr>
              <a:buFont typeface="Arial"/>
              <a:buChar char="●"/>
            </a:pPr>
            <a:endParaRPr sz="2100">
              <a:latin typeface="Calibri"/>
              <a:cs typeface="Calibri"/>
            </a:endParaRPr>
          </a:p>
          <a:p>
            <a:pPr marL="469900" marR="5080" indent="-389890">
              <a:lnSpc>
                <a:spcPct val="114999"/>
              </a:lnSpc>
              <a:buClr>
                <a:srgbClr val="1B5162"/>
              </a:buClr>
              <a:buFont typeface="Arial"/>
              <a:buChar char="●"/>
              <a:tabLst>
                <a:tab pos="469900" algn="l"/>
              </a:tabLst>
            </a:pPr>
            <a:r>
              <a:rPr sz="2100" spc="125" dirty="0">
                <a:solidFill>
                  <a:srgbClr val="1B3138"/>
                </a:solidFill>
                <a:latin typeface="Calibri"/>
                <a:cs typeface="Calibri"/>
              </a:rPr>
              <a:t>Gather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55" dirty="0">
                <a:solidFill>
                  <a:srgbClr val="1B3138"/>
                </a:solidFill>
                <a:latin typeface="Calibri"/>
                <a:cs typeface="Calibri"/>
              </a:rPr>
              <a:t>conﬁdence 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1B3138"/>
                </a:solidFill>
                <a:latin typeface="Calibri"/>
                <a:cs typeface="Calibri"/>
              </a:rPr>
              <a:t>response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35"/>
              </a:spcBef>
              <a:buClr>
                <a:srgbClr val="1B5162"/>
              </a:buClr>
              <a:buFont typeface="Arial"/>
              <a:buChar char="●"/>
            </a:pPr>
            <a:endParaRPr sz="2100">
              <a:latin typeface="Calibri"/>
              <a:cs typeface="Calibri"/>
            </a:endParaRPr>
          </a:p>
          <a:p>
            <a:pPr marL="469900" marR="175260" indent="-389890">
              <a:lnSpc>
                <a:spcPct val="114999"/>
              </a:lnSpc>
              <a:buClr>
                <a:srgbClr val="1B5162"/>
              </a:buClr>
              <a:buFont typeface="Arial"/>
              <a:buChar char="●"/>
              <a:tabLst>
                <a:tab pos="469900" algn="l"/>
              </a:tabLst>
            </a:pP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too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55" dirty="0">
                <a:solidFill>
                  <a:srgbClr val="1B3138"/>
                </a:solidFill>
                <a:latin typeface="Calibri"/>
                <a:cs typeface="Calibri"/>
              </a:rPr>
              <a:t>small,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 move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524" y="1988825"/>
            <a:ext cx="8257074" cy="39014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69500" y="3366449"/>
            <a:ext cx="227965" cy="330200"/>
          </a:xfrm>
          <a:custGeom>
            <a:avLst/>
            <a:gdLst/>
            <a:ahLst/>
            <a:cxnLst/>
            <a:rect l="l" t="t" r="r" b="b"/>
            <a:pathLst>
              <a:path w="227964" h="330200">
                <a:moveTo>
                  <a:pt x="113699" y="329699"/>
                </a:moveTo>
                <a:lnTo>
                  <a:pt x="0" y="215999"/>
                </a:lnTo>
                <a:lnTo>
                  <a:pt x="56849" y="215999"/>
                </a:lnTo>
                <a:lnTo>
                  <a:pt x="56849" y="0"/>
                </a:lnTo>
                <a:lnTo>
                  <a:pt x="170549" y="0"/>
                </a:lnTo>
                <a:lnTo>
                  <a:pt x="170549" y="215999"/>
                </a:lnTo>
                <a:lnTo>
                  <a:pt x="227399" y="215999"/>
                </a:lnTo>
                <a:lnTo>
                  <a:pt x="113699" y="3296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9500" y="4860875"/>
            <a:ext cx="227965" cy="330200"/>
          </a:xfrm>
          <a:custGeom>
            <a:avLst/>
            <a:gdLst/>
            <a:ahLst/>
            <a:cxnLst/>
            <a:rect l="l" t="t" r="r" b="b"/>
            <a:pathLst>
              <a:path w="227964" h="330200">
                <a:moveTo>
                  <a:pt x="113699" y="329699"/>
                </a:moveTo>
                <a:lnTo>
                  <a:pt x="0" y="215999"/>
                </a:lnTo>
                <a:lnTo>
                  <a:pt x="56849" y="215999"/>
                </a:lnTo>
                <a:lnTo>
                  <a:pt x="56849" y="0"/>
                </a:lnTo>
                <a:lnTo>
                  <a:pt x="170549" y="0"/>
                </a:lnTo>
                <a:lnTo>
                  <a:pt x="170549" y="215999"/>
                </a:lnTo>
                <a:lnTo>
                  <a:pt x="227399" y="215999"/>
                </a:lnTo>
                <a:lnTo>
                  <a:pt x="113699" y="3296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74948" y="6004813"/>
            <a:ext cx="11995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FrugalGPT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7434580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45" dirty="0">
                <a:solidFill>
                  <a:srgbClr val="F9F6F4"/>
                </a:solidFill>
              </a:rPr>
              <a:t>Current</a:t>
            </a:r>
            <a:r>
              <a:rPr sz="4800" spc="140" dirty="0">
                <a:solidFill>
                  <a:srgbClr val="F9F6F4"/>
                </a:solidFill>
              </a:rPr>
              <a:t> </a:t>
            </a:r>
            <a:r>
              <a:rPr sz="4800" spc="365" dirty="0">
                <a:solidFill>
                  <a:srgbClr val="F9F6F4"/>
                </a:solidFill>
              </a:rPr>
              <a:t>Best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400" dirty="0">
                <a:solidFill>
                  <a:srgbClr val="F9F6F4"/>
                </a:solidFill>
              </a:rPr>
              <a:t>Practices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60" dirty="0">
                <a:solidFill>
                  <a:srgbClr val="FF5F46"/>
                </a:solidFill>
              </a:rPr>
              <a:t>If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you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15" dirty="0">
                <a:solidFill>
                  <a:srgbClr val="FF5F46"/>
                </a:solidFill>
              </a:rPr>
              <a:t>want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20" dirty="0">
                <a:solidFill>
                  <a:srgbClr val="FF5F46"/>
                </a:solidFill>
              </a:rPr>
              <a:t>to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15" dirty="0">
                <a:solidFill>
                  <a:srgbClr val="FF5F46"/>
                </a:solidFill>
              </a:rPr>
              <a:t>build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80" dirty="0">
                <a:solidFill>
                  <a:srgbClr val="FF5F46"/>
                </a:solidFill>
              </a:rPr>
              <a:t>now,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20" dirty="0">
                <a:solidFill>
                  <a:srgbClr val="FF5F46"/>
                </a:solidFill>
              </a:rPr>
              <a:t>do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60" dirty="0">
                <a:solidFill>
                  <a:srgbClr val="FF5F46"/>
                </a:solidFill>
              </a:rPr>
              <a:t>it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95" dirty="0">
                <a:solidFill>
                  <a:srgbClr val="FF5F46"/>
                </a:solidFill>
              </a:rPr>
              <a:t>right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90102" y="1004798"/>
            <a:ext cx="6908800" cy="5655310"/>
            <a:chOff x="4790102" y="1004798"/>
            <a:chExt cx="6908800" cy="5655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0102" y="1004798"/>
              <a:ext cx="6908375" cy="54852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252" y="1042898"/>
              <a:ext cx="6794075" cy="537092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Best</a:t>
            </a:r>
            <a:r>
              <a:rPr spc="120" dirty="0"/>
              <a:t> </a:t>
            </a:r>
            <a:r>
              <a:rPr spc="330" dirty="0"/>
              <a:t>Practices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9097" y="1777751"/>
            <a:ext cx="3704590" cy="403669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100" spc="75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from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scratch: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148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ALiBi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7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Flash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Attention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160" dirty="0">
                <a:solidFill>
                  <a:srgbClr val="1B3138"/>
                </a:solidFill>
                <a:latin typeface="Calibri"/>
                <a:cs typeface="Calibri"/>
              </a:rPr>
              <a:t>Grouped-</a:t>
            </a:r>
            <a:r>
              <a:rPr sz="2100" spc="175" dirty="0">
                <a:solidFill>
                  <a:srgbClr val="1B3138"/>
                </a:solidFill>
                <a:latin typeface="Calibri"/>
                <a:cs typeface="Calibri"/>
              </a:rPr>
              <a:t>Query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Mixture-</a:t>
            </a:r>
            <a:r>
              <a:rPr sz="2100" spc="175" dirty="0">
                <a:solidFill>
                  <a:srgbClr val="1B3138"/>
                </a:solidFill>
                <a:latin typeface="Calibri"/>
                <a:cs typeface="Calibri"/>
              </a:rPr>
              <a:t>of-</a:t>
            </a:r>
            <a:r>
              <a:rPr sz="2100" spc="185" dirty="0">
                <a:solidFill>
                  <a:srgbClr val="1B3138"/>
                </a:solidFill>
                <a:latin typeface="Calibri"/>
                <a:cs typeface="Calibri"/>
              </a:rPr>
              <a:t>Experts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B5162"/>
              </a:buClr>
              <a:buFont typeface="Arial"/>
              <a:buChar char="●"/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Clr>
                <a:srgbClr val="1B5162"/>
              </a:buClr>
              <a:buFont typeface="Arial"/>
              <a:buChar char="●"/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Fine-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tuning/Inferencing: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147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LoRA/QLoRA</a:t>
            </a:r>
            <a:endParaRPr sz="210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FrugalGPT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4423" y="6557463"/>
            <a:ext cx="1473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LLM-</a:t>
            </a:r>
            <a:r>
              <a:rPr sz="1100" u="sng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Numbers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822" y="1492258"/>
            <a:ext cx="11827510" cy="5280660"/>
            <a:chOff x="180822" y="1492258"/>
            <a:chExt cx="11827510" cy="528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22" y="1492258"/>
              <a:ext cx="11827050" cy="5280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447" y="1825633"/>
              <a:ext cx="10970260" cy="4423410"/>
            </a:xfrm>
            <a:custGeom>
              <a:avLst/>
              <a:gdLst/>
              <a:ahLst/>
              <a:cxnLst/>
              <a:rect l="l" t="t" r="r" b="b"/>
              <a:pathLst>
                <a:path w="10970260" h="4423410">
                  <a:moveTo>
                    <a:pt x="10969799" y="4422899"/>
                  </a:moveTo>
                  <a:lnTo>
                    <a:pt x="0" y="4422899"/>
                  </a:lnTo>
                  <a:lnTo>
                    <a:pt x="0" y="0"/>
                  </a:lnTo>
                  <a:lnTo>
                    <a:pt x="10969799" y="0"/>
                  </a:lnTo>
                  <a:lnTo>
                    <a:pt x="10969799" y="442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7981" y="1963941"/>
            <a:ext cx="10356215" cy="327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currently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outpacing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modern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compute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capacity,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necessitating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development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work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around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solutions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approaches</a:t>
            </a:r>
            <a:endParaRPr sz="2400">
              <a:latin typeface="Calibri"/>
              <a:cs typeface="Calibri"/>
            </a:endParaRPr>
          </a:p>
          <a:p>
            <a:pPr marL="350520" marR="620395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Modifying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original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approach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has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allowed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longer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contexts,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better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hardware,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Quantization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helps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store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massive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smaller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hardware</a:t>
            </a:r>
            <a:endParaRPr sz="2400">
              <a:latin typeface="Calibri"/>
              <a:cs typeface="Calibri"/>
            </a:endParaRPr>
          </a:p>
          <a:p>
            <a:pPr marL="350520" marR="225425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Combing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LLM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inferences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allows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effective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scale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up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minimal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1B3138"/>
                </a:solidFill>
                <a:latin typeface="Calibri"/>
                <a:cs typeface="Calibri"/>
              </a:rPr>
              <a:t>cost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changes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0" dirty="0"/>
              <a:t>Module</a:t>
            </a:r>
            <a:r>
              <a:rPr spc="114" dirty="0"/>
              <a:t> </a:t>
            </a:r>
            <a:r>
              <a:rPr spc="340" dirty="0"/>
              <a:t>Summary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Deployment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Optimizations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580" dirty="0">
                <a:solidFill>
                  <a:srgbClr val="1B5162"/>
                </a:solidFill>
              </a:rPr>
              <a:t>-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have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learned?</a:t>
            </a:r>
            <a:endParaRPr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3" name="object 3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78676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50" dirty="0">
                <a:solidFill>
                  <a:srgbClr val="F9F6F4"/>
                </a:solidFill>
              </a:rPr>
              <a:t>Time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250" dirty="0">
                <a:solidFill>
                  <a:srgbClr val="F9F6F4"/>
                </a:solidFill>
              </a:rPr>
              <a:t>for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600" dirty="0">
                <a:solidFill>
                  <a:srgbClr val="F9F6F4"/>
                </a:solidFill>
              </a:rPr>
              <a:t>some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430" dirty="0">
                <a:solidFill>
                  <a:srgbClr val="F9F6F4"/>
                </a:solidFill>
              </a:rPr>
              <a:t>code!</a:t>
            </a:r>
            <a:endParaRPr sz="6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2967355"/>
            <a:chOff x="10205213" y="0"/>
            <a:chExt cx="1974214" cy="2967355"/>
          </a:xfrm>
        </p:grpSpPr>
        <p:sp>
          <p:nvSpPr>
            <p:cNvPr id="5" name="object 5"/>
            <p:cNvSpPr/>
            <p:nvPr/>
          </p:nvSpPr>
          <p:spPr>
            <a:xfrm>
              <a:off x="10359957" y="1981383"/>
              <a:ext cx="982980" cy="874394"/>
            </a:xfrm>
            <a:custGeom>
              <a:avLst/>
              <a:gdLst/>
              <a:ahLst/>
              <a:cxnLst/>
              <a:rect l="l" t="t" r="r" b="b"/>
              <a:pathLst>
                <a:path w="982979" h="874394">
                  <a:moveTo>
                    <a:pt x="432749" y="873883"/>
                  </a:moveTo>
                  <a:lnTo>
                    <a:pt x="383920" y="871121"/>
                  </a:lnTo>
                  <a:lnTo>
                    <a:pt x="336089" y="862951"/>
                  </a:lnTo>
                  <a:lnTo>
                    <a:pt x="289681" y="849549"/>
                  </a:lnTo>
                  <a:lnTo>
                    <a:pt x="245120" y="831092"/>
                  </a:lnTo>
                  <a:lnTo>
                    <a:pt x="202828" y="807753"/>
                  </a:lnTo>
                  <a:lnTo>
                    <a:pt x="163230" y="779708"/>
                  </a:lnTo>
                  <a:lnTo>
                    <a:pt x="126749" y="747133"/>
                  </a:lnTo>
                  <a:lnTo>
                    <a:pt x="94174" y="710652"/>
                  </a:lnTo>
                  <a:lnTo>
                    <a:pt x="66130" y="671054"/>
                  </a:lnTo>
                  <a:lnTo>
                    <a:pt x="42791" y="628762"/>
                  </a:lnTo>
                  <a:lnTo>
                    <a:pt x="24333" y="584201"/>
                  </a:lnTo>
                  <a:lnTo>
                    <a:pt x="10931" y="537793"/>
                  </a:lnTo>
                  <a:lnTo>
                    <a:pt x="2762" y="489962"/>
                  </a:lnTo>
                  <a:lnTo>
                    <a:pt x="0" y="441133"/>
                  </a:lnTo>
                </a:path>
                <a:path w="982979" h="874394">
                  <a:moveTo>
                    <a:pt x="507149" y="724916"/>
                  </a:moveTo>
                  <a:lnTo>
                    <a:pt x="460047" y="721808"/>
                  </a:lnTo>
                  <a:lnTo>
                    <a:pt x="414150" y="712639"/>
                  </a:lnTo>
                  <a:lnTo>
                    <a:pt x="370015" y="697638"/>
                  </a:lnTo>
                  <a:lnTo>
                    <a:pt x="328200" y="677037"/>
                  </a:lnTo>
                  <a:lnTo>
                    <a:pt x="289263" y="651067"/>
                  </a:lnTo>
                  <a:lnTo>
                    <a:pt x="253758" y="619958"/>
                  </a:lnTo>
                  <a:lnTo>
                    <a:pt x="222649" y="584453"/>
                  </a:lnTo>
                  <a:lnTo>
                    <a:pt x="196678" y="545515"/>
                  </a:lnTo>
                  <a:lnTo>
                    <a:pt x="176077" y="503701"/>
                  </a:lnTo>
                  <a:lnTo>
                    <a:pt x="161077" y="459566"/>
                  </a:lnTo>
                  <a:lnTo>
                    <a:pt x="151907" y="413669"/>
                  </a:lnTo>
                  <a:lnTo>
                    <a:pt x="148799" y="366566"/>
                  </a:lnTo>
                </a:path>
                <a:path w="982979" h="874394">
                  <a:moveTo>
                    <a:pt x="578966" y="580349"/>
                  </a:moveTo>
                  <a:lnTo>
                    <a:pt x="533972" y="576786"/>
                  </a:lnTo>
                  <a:lnTo>
                    <a:pt x="490491" y="566308"/>
                  </a:lnTo>
                  <a:lnTo>
                    <a:pt x="449291" y="549233"/>
                  </a:lnTo>
                  <a:lnTo>
                    <a:pt x="411139" y="525880"/>
                  </a:lnTo>
                  <a:lnTo>
                    <a:pt x="376804" y="496567"/>
                  </a:lnTo>
                  <a:lnTo>
                    <a:pt x="347507" y="462215"/>
                  </a:lnTo>
                  <a:lnTo>
                    <a:pt x="324166" y="424044"/>
                  </a:lnTo>
                  <a:lnTo>
                    <a:pt x="307101" y="382822"/>
                  </a:lnTo>
                  <a:lnTo>
                    <a:pt x="296628" y="339318"/>
                  </a:lnTo>
                  <a:lnTo>
                    <a:pt x="293066" y="294299"/>
                  </a:lnTo>
                </a:path>
                <a:path w="982979" h="874394">
                  <a:moveTo>
                    <a:pt x="293066" y="294299"/>
                  </a:moveTo>
                  <a:lnTo>
                    <a:pt x="293066" y="0"/>
                  </a:lnTo>
                </a:path>
                <a:path w="982979" h="874394">
                  <a:moveTo>
                    <a:pt x="0" y="441133"/>
                  </a:moveTo>
                  <a:lnTo>
                    <a:pt x="0" y="2233"/>
                  </a:lnTo>
                </a:path>
                <a:path w="982979" h="874394">
                  <a:moveTo>
                    <a:pt x="148799" y="366566"/>
                  </a:moveTo>
                  <a:lnTo>
                    <a:pt x="148799" y="2066"/>
                  </a:lnTo>
                </a:path>
                <a:path w="982979" h="874394">
                  <a:moveTo>
                    <a:pt x="578966" y="580349"/>
                  </a:moveTo>
                  <a:lnTo>
                    <a:pt x="904766" y="580349"/>
                  </a:lnTo>
                </a:path>
                <a:path w="982979" h="874394">
                  <a:moveTo>
                    <a:pt x="507149" y="724916"/>
                  </a:moveTo>
                  <a:lnTo>
                    <a:pt x="982649" y="724916"/>
                  </a:lnTo>
                </a:path>
                <a:path w="982979" h="874394">
                  <a:moveTo>
                    <a:pt x="432749" y="873883"/>
                  </a:moveTo>
                  <a:lnTo>
                    <a:pt x="889349" y="873883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50101" y="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25457" y="1989733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16960" y="2004564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724133" y="4258799"/>
            <a:ext cx="2455545" cy="1990089"/>
            <a:chOff x="9724133" y="4258799"/>
            <a:chExt cx="2455545" cy="1990089"/>
          </a:xfrm>
        </p:grpSpPr>
        <p:sp>
          <p:nvSpPr>
            <p:cNvPr id="11" name="object 11"/>
            <p:cNvSpPr/>
            <p:nvPr/>
          </p:nvSpPr>
          <p:spPr>
            <a:xfrm>
              <a:off x="9724123" y="4258805"/>
              <a:ext cx="2455545" cy="1990089"/>
            </a:xfrm>
            <a:custGeom>
              <a:avLst/>
              <a:gdLst/>
              <a:ahLst/>
              <a:cxnLst/>
              <a:rect l="l" t="t" r="r" b="b"/>
              <a:pathLst>
                <a:path w="2455545" h="1990089">
                  <a:moveTo>
                    <a:pt x="481203" y="1508404"/>
                  </a:moveTo>
                  <a:lnTo>
                    <a:pt x="0" y="1508404"/>
                  </a:lnTo>
                  <a:lnTo>
                    <a:pt x="0" y="1989607"/>
                  </a:lnTo>
                  <a:lnTo>
                    <a:pt x="481203" y="1989607"/>
                  </a:lnTo>
                  <a:lnTo>
                    <a:pt x="481203" y="1508404"/>
                  </a:lnTo>
                  <a:close/>
                </a:path>
                <a:path w="2455545" h="1990089">
                  <a:moveTo>
                    <a:pt x="2455176" y="824890"/>
                  </a:moveTo>
                  <a:lnTo>
                    <a:pt x="2440089" y="752322"/>
                  </a:lnTo>
                  <a:lnTo>
                    <a:pt x="2427097" y="705472"/>
                  </a:lnTo>
                  <a:lnTo>
                    <a:pt x="2411844" y="659384"/>
                  </a:lnTo>
                  <a:lnTo>
                    <a:pt x="2394381" y="614108"/>
                  </a:lnTo>
                  <a:lnTo>
                    <a:pt x="2374735" y="569734"/>
                  </a:lnTo>
                  <a:lnTo>
                    <a:pt x="2352929" y="526364"/>
                  </a:lnTo>
                  <a:lnTo>
                    <a:pt x="2329002" y="484047"/>
                  </a:lnTo>
                  <a:lnTo>
                    <a:pt x="2302992" y="442887"/>
                  </a:lnTo>
                  <a:lnTo>
                    <a:pt x="2274938" y="402958"/>
                  </a:lnTo>
                  <a:lnTo>
                    <a:pt x="2244864" y="364337"/>
                  </a:lnTo>
                  <a:lnTo>
                    <a:pt x="2212810" y="327113"/>
                  </a:lnTo>
                  <a:lnTo>
                    <a:pt x="2178799" y="291376"/>
                  </a:lnTo>
                  <a:lnTo>
                    <a:pt x="2143061" y="257352"/>
                  </a:lnTo>
                  <a:lnTo>
                    <a:pt x="2105850" y="225285"/>
                  </a:lnTo>
                  <a:lnTo>
                    <a:pt x="2067255" y="195199"/>
                  </a:lnTo>
                  <a:lnTo>
                    <a:pt x="2027326" y="167144"/>
                  </a:lnTo>
                  <a:lnTo>
                    <a:pt x="1986178" y="141122"/>
                  </a:lnTo>
                  <a:lnTo>
                    <a:pt x="1943887" y="117195"/>
                  </a:lnTo>
                  <a:lnTo>
                    <a:pt x="1900516" y="95389"/>
                  </a:lnTo>
                  <a:lnTo>
                    <a:pt x="1856155" y="75730"/>
                  </a:lnTo>
                  <a:lnTo>
                    <a:pt x="1810905" y="58254"/>
                  </a:lnTo>
                  <a:lnTo>
                    <a:pt x="1764817" y="43002"/>
                  </a:lnTo>
                  <a:lnTo>
                    <a:pt x="1717992" y="29997"/>
                  </a:lnTo>
                  <a:lnTo>
                    <a:pt x="1670507" y="19291"/>
                  </a:lnTo>
                  <a:lnTo>
                    <a:pt x="1622437" y="10909"/>
                  </a:lnTo>
                  <a:lnTo>
                    <a:pt x="1573872" y="4864"/>
                  </a:lnTo>
                  <a:lnTo>
                    <a:pt x="1524901" y="1219"/>
                  </a:lnTo>
                  <a:lnTo>
                    <a:pt x="1475587" y="0"/>
                  </a:lnTo>
                  <a:lnTo>
                    <a:pt x="1427403" y="1143"/>
                  </a:lnTo>
                  <a:lnTo>
                    <a:pt x="1379804" y="4559"/>
                  </a:lnTo>
                  <a:lnTo>
                    <a:pt x="1332852" y="10172"/>
                  </a:lnTo>
                  <a:lnTo>
                    <a:pt x="1286611" y="17932"/>
                  </a:lnTo>
                  <a:lnTo>
                    <a:pt x="1241094" y="27813"/>
                  </a:lnTo>
                  <a:lnTo>
                    <a:pt x="1196390" y="39738"/>
                  </a:lnTo>
                  <a:lnTo>
                    <a:pt x="1152550" y="53657"/>
                  </a:lnTo>
                  <a:lnTo>
                    <a:pt x="1109599" y="69532"/>
                  </a:lnTo>
                  <a:lnTo>
                    <a:pt x="1067612" y="87287"/>
                  </a:lnTo>
                  <a:lnTo>
                    <a:pt x="1026629" y="106895"/>
                  </a:lnTo>
                  <a:lnTo>
                    <a:pt x="986701" y="128295"/>
                  </a:lnTo>
                  <a:lnTo>
                    <a:pt x="947889" y="151434"/>
                  </a:lnTo>
                  <a:lnTo>
                    <a:pt x="910247" y="176263"/>
                  </a:lnTo>
                  <a:lnTo>
                    <a:pt x="873823" y="202717"/>
                  </a:lnTo>
                  <a:lnTo>
                    <a:pt x="838669" y="230759"/>
                  </a:lnTo>
                  <a:lnTo>
                    <a:pt x="804824" y="260324"/>
                  </a:lnTo>
                  <a:lnTo>
                    <a:pt x="772363" y="291376"/>
                  </a:lnTo>
                  <a:lnTo>
                    <a:pt x="741324" y="323850"/>
                  </a:lnTo>
                  <a:lnTo>
                    <a:pt x="711771" y="357695"/>
                  </a:lnTo>
                  <a:lnTo>
                    <a:pt x="683742" y="392861"/>
                  </a:lnTo>
                  <a:lnTo>
                    <a:pt x="657288" y="429298"/>
                  </a:lnTo>
                  <a:lnTo>
                    <a:pt x="632472" y="466953"/>
                  </a:lnTo>
                  <a:lnTo>
                    <a:pt x="609346" y="505777"/>
                  </a:lnTo>
                  <a:lnTo>
                    <a:pt x="587946" y="545706"/>
                  </a:lnTo>
                  <a:lnTo>
                    <a:pt x="568350" y="586701"/>
                  </a:lnTo>
                  <a:lnTo>
                    <a:pt x="550595" y="628700"/>
                  </a:lnTo>
                  <a:lnTo>
                    <a:pt x="534720" y="671664"/>
                  </a:lnTo>
                  <a:lnTo>
                    <a:pt x="520801" y="715530"/>
                  </a:lnTo>
                  <a:lnTo>
                    <a:pt x="508889" y="760247"/>
                  </a:lnTo>
                  <a:lnTo>
                    <a:pt x="499021" y="805764"/>
                  </a:lnTo>
                  <a:lnTo>
                    <a:pt x="491248" y="852030"/>
                  </a:lnTo>
                  <a:lnTo>
                    <a:pt x="485635" y="898994"/>
                  </a:lnTo>
                  <a:lnTo>
                    <a:pt x="482231" y="946607"/>
                  </a:lnTo>
                  <a:lnTo>
                    <a:pt x="481088" y="994803"/>
                  </a:lnTo>
                  <a:lnTo>
                    <a:pt x="482231" y="1043000"/>
                  </a:lnTo>
                  <a:lnTo>
                    <a:pt x="485635" y="1090612"/>
                  </a:lnTo>
                  <a:lnTo>
                    <a:pt x="491248" y="1137564"/>
                  </a:lnTo>
                  <a:lnTo>
                    <a:pt x="499021" y="1183830"/>
                  </a:lnTo>
                  <a:lnTo>
                    <a:pt x="508889" y="1229360"/>
                  </a:lnTo>
                  <a:lnTo>
                    <a:pt x="520801" y="1274076"/>
                  </a:lnTo>
                  <a:lnTo>
                    <a:pt x="534720" y="1317942"/>
                  </a:lnTo>
                  <a:lnTo>
                    <a:pt x="550595" y="1360893"/>
                  </a:lnTo>
                  <a:lnTo>
                    <a:pt x="568350" y="1402905"/>
                  </a:lnTo>
                  <a:lnTo>
                    <a:pt x="587946" y="1443901"/>
                  </a:lnTo>
                  <a:lnTo>
                    <a:pt x="609346" y="1483829"/>
                  </a:lnTo>
                  <a:lnTo>
                    <a:pt x="632472" y="1522653"/>
                  </a:lnTo>
                  <a:lnTo>
                    <a:pt x="657288" y="1560309"/>
                  </a:lnTo>
                  <a:lnTo>
                    <a:pt x="683742" y="1596745"/>
                  </a:lnTo>
                  <a:lnTo>
                    <a:pt x="711771" y="1631911"/>
                  </a:lnTo>
                  <a:lnTo>
                    <a:pt x="741324" y="1665757"/>
                  </a:lnTo>
                  <a:lnTo>
                    <a:pt x="772363" y="1698231"/>
                  </a:lnTo>
                  <a:lnTo>
                    <a:pt x="804824" y="1729282"/>
                  </a:lnTo>
                  <a:lnTo>
                    <a:pt x="838669" y="1758848"/>
                  </a:lnTo>
                  <a:lnTo>
                    <a:pt x="873823" y="1786890"/>
                  </a:lnTo>
                  <a:lnTo>
                    <a:pt x="910247" y="1813344"/>
                  </a:lnTo>
                  <a:lnTo>
                    <a:pt x="947889" y="1838172"/>
                  </a:lnTo>
                  <a:lnTo>
                    <a:pt x="986701" y="1861299"/>
                  </a:lnTo>
                  <a:lnTo>
                    <a:pt x="1026629" y="1882698"/>
                  </a:lnTo>
                  <a:lnTo>
                    <a:pt x="1067612" y="1902307"/>
                  </a:lnTo>
                  <a:lnTo>
                    <a:pt x="1109599" y="1920074"/>
                  </a:lnTo>
                  <a:lnTo>
                    <a:pt x="1152550" y="1935937"/>
                  </a:lnTo>
                  <a:lnTo>
                    <a:pt x="1196390" y="1949869"/>
                  </a:lnTo>
                  <a:lnTo>
                    <a:pt x="1241094" y="1961794"/>
                  </a:lnTo>
                  <a:lnTo>
                    <a:pt x="1286611" y="1971662"/>
                  </a:lnTo>
                  <a:lnTo>
                    <a:pt x="1332852" y="1979434"/>
                  </a:lnTo>
                  <a:lnTo>
                    <a:pt x="1379804" y="1985048"/>
                  </a:lnTo>
                  <a:lnTo>
                    <a:pt x="1427403" y="1988451"/>
                  </a:lnTo>
                  <a:lnTo>
                    <a:pt x="1475587" y="1989594"/>
                  </a:lnTo>
                  <a:lnTo>
                    <a:pt x="1523771" y="1988451"/>
                  </a:lnTo>
                  <a:lnTo>
                    <a:pt x="1571358" y="1985048"/>
                  </a:lnTo>
                  <a:lnTo>
                    <a:pt x="1618310" y="1979434"/>
                  </a:lnTo>
                  <a:lnTo>
                    <a:pt x="1664563" y="1971662"/>
                  </a:lnTo>
                  <a:lnTo>
                    <a:pt x="1710067" y="1961794"/>
                  </a:lnTo>
                  <a:lnTo>
                    <a:pt x="1754771" y="1949869"/>
                  </a:lnTo>
                  <a:lnTo>
                    <a:pt x="1798624" y="1935937"/>
                  </a:lnTo>
                  <a:lnTo>
                    <a:pt x="1841563" y="1920074"/>
                  </a:lnTo>
                  <a:lnTo>
                    <a:pt x="1883562" y="1902307"/>
                  </a:lnTo>
                  <a:lnTo>
                    <a:pt x="1924545" y="1882698"/>
                  </a:lnTo>
                  <a:lnTo>
                    <a:pt x="1964461" y="1861299"/>
                  </a:lnTo>
                  <a:lnTo>
                    <a:pt x="2003272" y="1838172"/>
                  </a:lnTo>
                  <a:lnTo>
                    <a:pt x="2040915" y="1813344"/>
                  </a:lnTo>
                  <a:lnTo>
                    <a:pt x="2077339" y="1786890"/>
                  </a:lnTo>
                  <a:lnTo>
                    <a:pt x="2112505" y="1758848"/>
                  </a:lnTo>
                  <a:lnTo>
                    <a:pt x="2146338" y="1729282"/>
                  </a:lnTo>
                  <a:lnTo>
                    <a:pt x="2178799" y="1698231"/>
                  </a:lnTo>
                  <a:lnTo>
                    <a:pt x="2209838" y="1665757"/>
                  </a:lnTo>
                  <a:lnTo>
                    <a:pt x="2239403" y="1631911"/>
                  </a:lnTo>
                  <a:lnTo>
                    <a:pt x="2267432" y="1596745"/>
                  </a:lnTo>
                  <a:lnTo>
                    <a:pt x="2293874" y="1560309"/>
                  </a:lnTo>
                  <a:lnTo>
                    <a:pt x="2318689" y="1522653"/>
                  </a:lnTo>
                  <a:lnTo>
                    <a:pt x="2341829" y="1483829"/>
                  </a:lnTo>
                  <a:lnTo>
                    <a:pt x="2363216" y="1443901"/>
                  </a:lnTo>
                  <a:lnTo>
                    <a:pt x="2382812" y="1402905"/>
                  </a:lnTo>
                  <a:lnTo>
                    <a:pt x="2400579" y="1360893"/>
                  </a:lnTo>
                  <a:lnTo>
                    <a:pt x="2416441" y="1317942"/>
                  </a:lnTo>
                  <a:lnTo>
                    <a:pt x="2430361" y="1274076"/>
                  </a:lnTo>
                  <a:lnTo>
                    <a:pt x="2442286" y="1229360"/>
                  </a:lnTo>
                  <a:lnTo>
                    <a:pt x="2452154" y="1183830"/>
                  </a:lnTo>
                  <a:lnTo>
                    <a:pt x="2455176" y="1165847"/>
                  </a:lnTo>
                  <a:lnTo>
                    <a:pt x="2455176" y="82489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94347" y="4258799"/>
              <a:ext cx="985519" cy="995044"/>
            </a:xfrm>
            <a:custGeom>
              <a:avLst/>
              <a:gdLst/>
              <a:ahLst/>
              <a:cxnLst/>
              <a:rect l="l" t="t" r="r" b="b"/>
              <a:pathLst>
                <a:path w="985520" h="995045">
                  <a:moveTo>
                    <a:pt x="984952" y="994799"/>
                  </a:moveTo>
                  <a:lnTo>
                    <a:pt x="0" y="994799"/>
                  </a:lnTo>
                  <a:lnTo>
                    <a:pt x="0" y="0"/>
                  </a:lnTo>
                  <a:lnTo>
                    <a:pt x="49314" y="1222"/>
                  </a:lnTo>
                  <a:lnTo>
                    <a:pt x="98294" y="4867"/>
                  </a:lnTo>
                  <a:lnTo>
                    <a:pt x="146857" y="10902"/>
                  </a:lnTo>
                  <a:lnTo>
                    <a:pt x="194923" y="19291"/>
                  </a:lnTo>
                  <a:lnTo>
                    <a:pt x="242409" y="30002"/>
                  </a:lnTo>
                  <a:lnTo>
                    <a:pt x="289235" y="43000"/>
                  </a:lnTo>
                  <a:lnTo>
                    <a:pt x="335319" y="58252"/>
                  </a:lnTo>
                  <a:lnTo>
                    <a:pt x="380578" y="75724"/>
                  </a:lnTo>
                  <a:lnTo>
                    <a:pt x="424933" y="95383"/>
                  </a:lnTo>
                  <a:lnTo>
                    <a:pt x="468300" y="117193"/>
                  </a:lnTo>
                  <a:lnTo>
                    <a:pt x="510599" y="141123"/>
                  </a:lnTo>
                  <a:lnTo>
                    <a:pt x="551749" y="167138"/>
                  </a:lnTo>
                  <a:lnTo>
                    <a:pt x="591667" y="195203"/>
                  </a:lnTo>
                  <a:lnTo>
                    <a:pt x="630272" y="225286"/>
                  </a:lnTo>
                  <a:lnTo>
                    <a:pt x="667483" y="257353"/>
                  </a:lnTo>
                  <a:lnTo>
                    <a:pt x="703217" y="291370"/>
                  </a:lnTo>
                  <a:lnTo>
                    <a:pt x="737224" y="327115"/>
                  </a:lnTo>
                  <a:lnTo>
                    <a:pt x="769281" y="364337"/>
                  </a:lnTo>
                  <a:lnTo>
                    <a:pt x="799355" y="402954"/>
                  </a:lnTo>
                  <a:lnTo>
                    <a:pt x="827412" y="442884"/>
                  </a:lnTo>
                  <a:lnTo>
                    <a:pt x="853419" y="484046"/>
                  </a:lnTo>
                  <a:lnTo>
                    <a:pt x="877341" y="526358"/>
                  </a:lnTo>
                  <a:lnTo>
                    <a:pt x="899145" y="569738"/>
                  </a:lnTo>
                  <a:lnTo>
                    <a:pt x="918798" y="614106"/>
                  </a:lnTo>
                  <a:lnTo>
                    <a:pt x="936265" y="659379"/>
                  </a:lnTo>
                  <a:lnTo>
                    <a:pt x="951512" y="705477"/>
                  </a:lnTo>
                  <a:lnTo>
                    <a:pt x="964506" y="752316"/>
                  </a:lnTo>
                  <a:lnTo>
                    <a:pt x="975214" y="799817"/>
                  </a:lnTo>
                  <a:lnTo>
                    <a:pt x="983601" y="847898"/>
                  </a:lnTo>
                  <a:lnTo>
                    <a:pt x="984952" y="858780"/>
                  </a:lnTo>
                  <a:lnTo>
                    <a:pt x="984952" y="994799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868880" y="4944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70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50" y="1194112"/>
            <a:ext cx="57638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70" dirty="0">
                <a:solidFill>
                  <a:srgbClr val="F9F6F4"/>
                </a:solidFill>
              </a:rPr>
              <a:t>Course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345" dirty="0">
                <a:solidFill>
                  <a:srgbClr val="F9F6F4"/>
                </a:solidFill>
              </a:rPr>
              <a:t>Outline</a:t>
            </a:r>
            <a:endParaRPr sz="64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pc="180" dirty="0"/>
              <a:t>Course</a:t>
            </a:r>
            <a:r>
              <a:rPr spc="55" dirty="0"/>
              <a:t> </a:t>
            </a:r>
            <a:r>
              <a:rPr spc="110" dirty="0"/>
              <a:t>Introduction</a:t>
            </a:r>
          </a:p>
          <a:p>
            <a:pPr marL="12700" marR="5080">
              <a:lnSpc>
                <a:spcPct val="150000"/>
              </a:lnSpc>
            </a:pPr>
            <a:r>
              <a:rPr spc="100" dirty="0"/>
              <a:t>Module</a:t>
            </a:r>
            <a:r>
              <a:rPr spc="65" dirty="0"/>
              <a:t> </a:t>
            </a:r>
            <a:r>
              <a:rPr spc="-365" dirty="0"/>
              <a:t>1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65" dirty="0"/>
              <a:t> </a:t>
            </a:r>
            <a:r>
              <a:rPr spc="110" dirty="0"/>
              <a:t>Transformers:</a:t>
            </a:r>
            <a:r>
              <a:rPr spc="65" dirty="0"/>
              <a:t> </a:t>
            </a:r>
            <a:r>
              <a:rPr spc="114" dirty="0"/>
              <a:t>Attention</a:t>
            </a:r>
            <a:r>
              <a:rPr spc="70" dirty="0"/>
              <a:t> </a:t>
            </a:r>
            <a:r>
              <a:rPr spc="160" dirty="0"/>
              <a:t>and</a:t>
            </a:r>
            <a:r>
              <a:rPr spc="65" dirty="0"/>
              <a:t> </a:t>
            </a:r>
            <a:r>
              <a:rPr spc="135" dirty="0"/>
              <a:t>the</a:t>
            </a:r>
            <a:r>
              <a:rPr spc="70" dirty="0"/>
              <a:t> </a:t>
            </a:r>
            <a:r>
              <a:rPr spc="114" dirty="0"/>
              <a:t>Transformer</a:t>
            </a:r>
            <a:r>
              <a:rPr spc="65" dirty="0"/>
              <a:t> </a:t>
            </a:r>
            <a:r>
              <a:rPr spc="125" dirty="0"/>
              <a:t>Architecture</a:t>
            </a:r>
            <a:r>
              <a:rPr u="none" spc="125" dirty="0"/>
              <a:t> </a:t>
            </a:r>
            <a:r>
              <a:rPr spc="100" dirty="0"/>
              <a:t>Module</a:t>
            </a:r>
            <a:r>
              <a:rPr spc="65" dirty="0"/>
              <a:t> </a:t>
            </a:r>
            <a:r>
              <a:rPr spc="130" dirty="0"/>
              <a:t>2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70" dirty="0"/>
              <a:t> </a:t>
            </a:r>
            <a:r>
              <a:rPr spc="120" dirty="0"/>
              <a:t>Parameter</a:t>
            </a:r>
            <a:r>
              <a:rPr spc="65" dirty="0"/>
              <a:t> </a:t>
            </a:r>
            <a:r>
              <a:rPr spc="135" dirty="0"/>
              <a:t>Efﬁcient</a:t>
            </a:r>
            <a:r>
              <a:rPr spc="70" dirty="0"/>
              <a:t> </a:t>
            </a:r>
            <a:r>
              <a:rPr spc="165" dirty="0"/>
              <a:t>Fine-</a:t>
            </a:r>
            <a:r>
              <a:rPr spc="75" dirty="0"/>
              <a:t>Tuning:</a:t>
            </a:r>
            <a:r>
              <a:rPr spc="70" dirty="0"/>
              <a:t> </a:t>
            </a:r>
            <a:r>
              <a:rPr spc="130" dirty="0"/>
              <a:t>Doing</a:t>
            </a:r>
            <a:r>
              <a:rPr spc="65" dirty="0"/>
              <a:t> </a:t>
            </a:r>
            <a:r>
              <a:rPr spc="130" dirty="0"/>
              <a:t>more</a:t>
            </a:r>
            <a:r>
              <a:rPr spc="70" dirty="0"/>
              <a:t> </a:t>
            </a:r>
            <a:r>
              <a:rPr spc="105" dirty="0"/>
              <a:t>with</a:t>
            </a:r>
            <a:r>
              <a:rPr spc="70" dirty="0"/>
              <a:t> </a:t>
            </a:r>
            <a:r>
              <a:rPr spc="135" dirty="0"/>
              <a:t>less</a:t>
            </a:r>
            <a:r>
              <a:rPr u="none" spc="135" dirty="0"/>
              <a:t> </a:t>
            </a:r>
            <a:r>
              <a:rPr spc="100" dirty="0"/>
              <a:t>Module</a:t>
            </a:r>
            <a:r>
              <a:rPr spc="75" dirty="0"/>
              <a:t> </a:t>
            </a:r>
            <a:r>
              <a:rPr spc="170" dirty="0"/>
              <a:t>3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80" dirty="0"/>
              <a:t> </a:t>
            </a:r>
            <a:r>
              <a:rPr spc="140" dirty="0"/>
              <a:t>Deployment</a:t>
            </a:r>
            <a:r>
              <a:rPr spc="75" dirty="0"/>
              <a:t> </a:t>
            </a:r>
            <a:r>
              <a:rPr spc="110" dirty="0"/>
              <a:t>Optimizations:</a:t>
            </a:r>
            <a:r>
              <a:rPr spc="80" dirty="0"/>
              <a:t> </a:t>
            </a:r>
            <a:r>
              <a:rPr spc="114" dirty="0"/>
              <a:t>Improving</a:t>
            </a:r>
            <a:r>
              <a:rPr spc="75" dirty="0"/>
              <a:t> </a:t>
            </a:r>
            <a:r>
              <a:rPr spc="140" dirty="0"/>
              <a:t>model</a:t>
            </a:r>
            <a:r>
              <a:rPr spc="80" dirty="0"/>
              <a:t> </a:t>
            </a:r>
            <a:r>
              <a:rPr spc="135" dirty="0"/>
              <a:t>size</a:t>
            </a:r>
            <a:r>
              <a:rPr spc="75" dirty="0"/>
              <a:t> </a:t>
            </a:r>
            <a:r>
              <a:rPr spc="160" dirty="0"/>
              <a:t>and</a:t>
            </a:r>
            <a:r>
              <a:rPr spc="75" dirty="0"/>
              <a:t> </a:t>
            </a:r>
            <a:r>
              <a:rPr spc="185" dirty="0"/>
              <a:t>speed</a:t>
            </a:r>
            <a:r>
              <a:rPr u="none" spc="185" dirty="0"/>
              <a:t> </a:t>
            </a:r>
            <a:r>
              <a:rPr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Module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2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4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4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-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Multi-</a:t>
            </a:r>
            <a:r>
              <a:rPr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modal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LLMs: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Beyond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text-</a:t>
            </a:r>
            <a:r>
              <a:rPr u="heavy" spc="2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based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transformers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440599"/>
            <a:ext cx="7276465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60" dirty="0">
                <a:solidFill>
                  <a:srgbClr val="F9F6F4"/>
                </a:solidFill>
              </a:rPr>
              <a:t>The</a:t>
            </a:r>
            <a:r>
              <a:rPr sz="4800" spc="165" dirty="0">
                <a:solidFill>
                  <a:srgbClr val="F9F6F4"/>
                </a:solidFill>
              </a:rPr>
              <a:t> </a:t>
            </a:r>
            <a:r>
              <a:rPr sz="4800" spc="275" dirty="0">
                <a:solidFill>
                  <a:srgbClr val="F9F6F4"/>
                </a:solidFill>
              </a:rPr>
              <a:t>Transformer</a:t>
            </a:r>
            <a:r>
              <a:rPr sz="4800" spc="165" dirty="0">
                <a:solidFill>
                  <a:srgbClr val="F9F6F4"/>
                </a:solidFill>
              </a:rPr>
              <a:t> </a:t>
            </a:r>
            <a:r>
              <a:rPr sz="4800" spc="345" dirty="0">
                <a:solidFill>
                  <a:srgbClr val="F9F6F4"/>
                </a:solidFill>
              </a:rPr>
              <a:t>Block</a:t>
            </a:r>
            <a:endParaRPr sz="4800" dirty="0"/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3600" spc="190" dirty="0">
                <a:solidFill>
                  <a:srgbClr val="FF5F46"/>
                </a:solidFill>
              </a:rPr>
              <a:t>Building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300" dirty="0">
                <a:solidFill>
                  <a:srgbClr val="FF5F46"/>
                </a:solidFill>
              </a:rPr>
              <a:t>up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60" dirty="0">
                <a:solidFill>
                  <a:srgbClr val="FF5F46"/>
                </a:solidFill>
              </a:rPr>
              <a:t>the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305" dirty="0">
                <a:solidFill>
                  <a:srgbClr val="FF5F46"/>
                </a:solidFill>
              </a:rPr>
              <a:t>most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45" dirty="0">
                <a:solidFill>
                  <a:srgbClr val="FF5F46"/>
                </a:solidFill>
              </a:rPr>
              <a:t>important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25" dirty="0">
                <a:solidFill>
                  <a:srgbClr val="FF5F46"/>
                </a:solidFill>
              </a:rPr>
              <a:t>AI </a:t>
            </a:r>
            <a:r>
              <a:rPr sz="3600" spc="305" dirty="0">
                <a:solidFill>
                  <a:srgbClr val="FF5F46"/>
                </a:solidFill>
              </a:rPr>
              <a:t>advancement</a:t>
            </a:r>
            <a:r>
              <a:rPr sz="3600" spc="125" dirty="0">
                <a:solidFill>
                  <a:srgbClr val="FF5F46"/>
                </a:solidFill>
              </a:rPr>
              <a:t> </a:t>
            </a:r>
            <a:r>
              <a:rPr sz="3600" spc="145" dirty="0">
                <a:solidFill>
                  <a:srgbClr val="FF5F46"/>
                </a:solidFill>
              </a:rPr>
              <a:t>in</a:t>
            </a:r>
            <a:r>
              <a:rPr sz="3600" spc="125" dirty="0">
                <a:solidFill>
                  <a:srgbClr val="FF5F46"/>
                </a:solidFill>
              </a:rPr>
              <a:t> </a:t>
            </a:r>
            <a:r>
              <a:rPr sz="3600" spc="260" dirty="0">
                <a:solidFill>
                  <a:srgbClr val="FF5F46"/>
                </a:solidFill>
              </a:rPr>
              <a:t>years</a:t>
            </a:r>
            <a:endParaRPr sz="36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550" y="1596295"/>
            <a:ext cx="810450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15" dirty="0">
                <a:solidFill>
                  <a:srgbClr val="F9F6F4"/>
                </a:solidFill>
                <a:latin typeface="Calibri"/>
                <a:cs typeface="Calibri"/>
              </a:rPr>
              <a:t>Module</a:t>
            </a:r>
            <a:r>
              <a:rPr sz="6000" spc="18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6000" spc="615" dirty="0">
                <a:solidFill>
                  <a:srgbClr val="F9F6F4"/>
                </a:solidFill>
                <a:latin typeface="Calibri"/>
                <a:cs typeface="Calibri"/>
              </a:rPr>
              <a:t>4</a:t>
            </a:r>
            <a:endParaRPr sz="6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6000" spc="370" dirty="0">
                <a:solidFill>
                  <a:srgbClr val="FF5F46"/>
                </a:solidFill>
                <a:latin typeface="Calibri"/>
                <a:cs typeface="Calibri"/>
              </a:rPr>
              <a:t>Multi-</a:t>
            </a:r>
            <a:r>
              <a:rPr sz="6000" spc="459" dirty="0">
                <a:solidFill>
                  <a:srgbClr val="FF5F46"/>
                </a:solidFill>
                <a:latin typeface="Calibri"/>
                <a:cs typeface="Calibri"/>
              </a:rPr>
              <a:t>modal</a:t>
            </a:r>
            <a:r>
              <a:rPr sz="6000" spc="185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6000" spc="475" dirty="0">
                <a:solidFill>
                  <a:srgbClr val="FF5F46"/>
                </a:solidFill>
                <a:latin typeface="Calibri"/>
                <a:cs typeface="Calibri"/>
              </a:rPr>
              <a:t>Language </a:t>
            </a:r>
            <a:r>
              <a:rPr sz="6000" spc="360" dirty="0">
                <a:solidFill>
                  <a:srgbClr val="FF5F46"/>
                </a:solidFill>
                <a:latin typeface="Calibri"/>
                <a:cs typeface="Calibri"/>
              </a:rPr>
              <a:t>Models</a:t>
            </a:r>
            <a:r>
              <a:rPr sz="6000" spc="19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6000" spc="409" dirty="0">
                <a:solidFill>
                  <a:srgbClr val="FF5F46"/>
                </a:solidFill>
                <a:latin typeface="Calibri"/>
                <a:cs typeface="Calibri"/>
              </a:rPr>
              <a:t>(MLLMs)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550" y="4354734"/>
            <a:ext cx="5931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10" dirty="0">
                <a:solidFill>
                  <a:srgbClr val="9E9E9E"/>
                </a:solidFill>
                <a:latin typeface="Calibri"/>
                <a:cs typeface="Calibri"/>
              </a:rPr>
              <a:t>Beyond</a:t>
            </a:r>
            <a:r>
              <a:rPr sz="3000" spc="10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29" dirty="0">
                <a:solidFill>
                  <a:srgbClr val="9E9E9E"/>
                </a:solidFill>
                <a:latin typeface="Calibri"/>
                <a:cs typeface="Calibri"/>
              </a:rPr>
              <a:t>text-</a:t>
            </a:r>
            <a:r>
              <a:rPr sz="3000" spc="375" dirty="0">
                <a:solidFill>
                  <a:srgbClr val="9E9E9E"/>
                </a:solidFill>
                <a:latin typeface="Calibri"/>
                <a:cs typeface="Calibri"/>
              </a:rPr>
              <a:t>based</a:t>
            </a:r>
            <a:r>
              <a:rPr sz="3000" spc="10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195" dirty="0">
                <a:solidFill>
                  <a:srgbClr val="9E9E9E"/>
                </a:solidFill>
                <a:latin typeface="Calibri"/>
                <a:cs typeface="Calibri"/>
              </a:rPr>
              <a:t>transformers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09" y="1963941"/>
            <a:ext cx="10549255" cy="329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5" dirty="0">
                <a:solidFill>
                  <a:srgbClr val="1B3138"/>
                </a:solidFill>
                <a:latin typeface="Calibri"/>
                <a:cs typeface="Calibri"/>
              </a:rPr>
              <a:t>end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9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module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45" dirty="0">
                <a:solidFill>
                  <a:srgbClr val="1B3138"/>
                </a:solidFill>
                <a:latin typeface="Calibri"/>
                <a:cs typeface="Calibri"/>
              </a:rPr>
              <a:t>will:</a:t>
            </a:r>
            <a:endParaRPr sz="24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24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Survey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broad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landscape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modality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leverages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Understand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transformers 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accept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1B3138"/>
                </a:solidFill>
                <a:latin typeface="Calibri"/>
                <a:cs typeface="Calibri"/>
              </a:rPr>
              <a:t>non-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inputs,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e.g.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images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audio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Examine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modal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procured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Discuss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limitations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modal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alternative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architectures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transformers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Identify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wide possibilities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modal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Learning</a:t>
            </a:r>
            <a:r>
              <a:rPr spc="120" dirty="0"/>
              <a:t> </a:t>
            </a:r>
            <a:r>
              <a:rPr spc="310" dirty="0"/>
              <a:t>Objectives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66812" y="4417724"/>
            <a:ext cx="4978400" cy="2242820"/>
            <a:chOff x="6866812" y="4417724"/>
            <a:chExt cx="4978400" cy="2242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6812" y="4417724"/>
              <a:ext cx="4978273" cy="2027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36545" y="471239"/>
            <a:ext cx="660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5" dirty="0">
                <a:solidFill>
                  <a:srgbClr val="1B3138"/>
                </a:solidFill>
                <a:latin typeface="Calibri"/>
                <a:cs typeface="Calibri"/>
              </a:rPr>
              <a:t>Going</a:t>
            </a:r>
            <a:r>
              <a:rPr sz="40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4000" spc="310" dirty="0">
                <a:solidFill>
                  <a:srgbClr val="1B3138"/>
                </a:solidFill>
                <a:latin typeface="Calibri"/>
                <a:cs typeface="Calibri"/>
              </a:rPr>
              <a:t>beyond</a:t>
            </a:r>
            <a:r>
              <a:rPr sz="40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4000" spc="285" dirty="0">
                <a:solidFill>
                  <a:srgbClr val="1B3138"/>
                </a:solidFill>
                <a:latin typeface="Calibri"/>
                <a:cs typeface="Calibri"/>
              </a:rPr>
              <a:t>uni-</a:t>
            </a:r>
            <a:r>
              <a:rPr sz="4000" spc="310" dirty="0">
                <a:solidFill>
                  <a:srgbClr val="1B3138"/>
                </a:solidFill>
                <a:latin typeface="Calibri"/>
                <a:cs typeface="Calibri"/>
              </a:rPr>
              <a:t>modality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108" y="950961"/>
            <a:ext cx="10930890" cy="8064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400" spc="250" dirty="0">
                <a:solidFill>
                  <a:srgbClr val="1B5162"/>
                </a:solidFill>
                <a:latin typeface="Calibri"/>
                <a:cs typeface="Calibri"/>
              </a:rPr>
              <a:t>LLM-</a:t>
            </a:r>
            <a:r>
              <a:rPr sz="2400" spc="240" dirty="0">
                <a:solidFill>
                  <a:srgbClr val="1B5162"/>
                </a:solidFill>
                <a:latin typeface="Calibri"/>
                <a:cs typeface="Calibri"/>
              </a:rPr>
              <a:t>based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5162"/>
                </a:solidFill>
                <a:latin typeface="Calibri"/>
                <a:cs typeface="Calibri"/>
              </a:rPr>
              <a:t>models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that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1B5162"/>
                </a:solidFill>
                <a:latin typeface="Calibri"/>
                <a:cs typeface="Calibri"/>
              </a:rPr>
              <a:t>can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5162"/>
                </a:solidFill>
                <a:latin typeface="Calibri"/>
                <a:cs typeface="Calibri"/>
              </a:rPr>
              <a:t>receive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and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reason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5162"/>
                </a:solidFill>
                <a:latin typeface="Calibri"/>
                <a:cs typeface="Calibri"/>
              </a:rPr>
              <a:t>with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multimodal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info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1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Yin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2023</a:t>
            </a:r>
            <a:r>
              <a:rPr sz="1100" spc="80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(released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late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80" dirty="0">
                <a:latin typeface="Calibri"/>
                <a:cs typeface="Calibri"/>
              </a:rPr>
              <a:t>June)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950" y="2132175"/>
            <a:ext cx="5128249" cy="41162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690496" y="6315837"/>
            <a:ext cx="10236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OpenAI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7975" y="2209650"/>
            <a:ext cx="5487098" cy="212193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260" dirty="0"/>
              <a:t>Multi-</a:t>
            </a:r>
            <a:r>
              <a:rPr spc="285" dirty="0"/>
              <a:t>modality</a:t>
            </a:r>
            <a:r>
              <a:rPr spc="130" dirty="0"/>
              <a:t> </a:t>
            </a:r>
            <a:r>
              <a:rPr spc="220" dirty="0"/>
              <a:t>mirrors</a:t>
            </a:r>
            <a:r>
              <a:rPr spc="135" dirty="0"/>
              <a:t> </a:t>
            </a:r>
            <a:r>
              <a:rPr spc="225" dirty="0"/>
              <a:t>how</a:t>
            </a:r>
            <a:r>
              <a:rPr spc="135" dirty="0"/>
              <a:t> </a:t>
            </a:r>
            <a:r>
              <a:rPr spc="250" dirty="0"/>
              <a:t>we</a:t>
            </a:r>
            <a:r>
              <a:rPr spc="135" dirty="0"/>
              <a:t> </a:t>
            </a:r>
            <a:r>
              <a:rPr spc="295" dirty="0"/>
              <a:t>perceive</a:t>
            </a:r>
            <a:r>
              <a:rPr spc="135" dirty="0"/>
              <a:t> </a:t>
            </a:r>
            <a:r>
              <a:rPr spc="155" dirty="0"/>
              <a:t>info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sz="2400" spc="95" dirty="0">
                <a:solidFill>
                  <a:srgbClr val="1B5162"/>
                </a:solidFill>
              </a:rPr>
              <a:t>More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user-</a:t>
            </a:r>
            <a:r>
              <a:rPr sz="2400" spc="125" dirty="0">
                <a:solidFill>
                  <a:srgbClr val="1B5162"/>
                </a:solidFill>
              </a:rPr>
              <a:t>friendly,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ﬂexible,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capable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56051" y="5330012"/>
            <a:ext cx="16198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Zhang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2023</a:t>
            </a:r>
            <a:endParaRPr sz="1100">
              <a:latin typeface="Calibri"/>
              <a:cs typeface="Calibri"/>
            </a:endParaRPr>
          </a:p>
          <a:p>
            <a:pPr marL="156845">
              <a:lnSpc>
                <a:spcPct val="100000"/>
              </a:lnSpc>
            </a:pP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Demo</a:t>
            </a:r>
            <a:r>
              <a:rPr sz="1100" u="sng" spc="-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for</a:t>
            </a:r>
            <a:r>
              <a:rPr sz="1100" u="sng" spc="-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Video</a:t>
            </a:r>
            <a:r>
              <a:rPr sz="1100" u="sng" spc="-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LLaMA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6675" y="1965549"/>
            <a:ext cx="4405630" cy="3247390"/>
            <a:chOff x="456675" y="1965549"/>
            <a:chExt cx="4405630" cy="32473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949" y="2199125"/>
              <a:ext cx="4401924" cy="3013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675" y="1965549"/>
              <a:ext cx="2438599" cy="81437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383412" y="1251550"/>
            <a:ext cx="6196330" cy="4997450"/>
            <a:chOff x="5383412" y="1251550"/>
            <a:chExt cx="6196330" cy="499745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3412" y="2199120"/>
              <a:ext cx="3227775" cy="30138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6999" y="1251550"/>
              <a:ext cx="2952500" cy="49968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3250" y="1717824"/>
              <a:ext cx="1964482" cy="481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17031" y="5177612"/>
            <a:ext cx="1465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Zhu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80" dirty="0"/>
              <a:t>Chain-</a:t>
            </a:r>
            <a:r>
              <a:rPr spc="500" dirty="0"/>
              <a:t>of-</a:t>
            </a:r>
            <a:r>
              <a:rPr spc="290" dirty="0"/>
              <a:t>Thought</a:t>
            </a:r>
            <a:r>
              <a:rPr spc="140" dirty="0"/>
              <a:t> </a:t>
            </a:r>
            <a:r>
              <a:rPr spc="245" dirty="0"/>
              <a:t>MLLMs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0" dirty="0">
                <a:solidFill>
                  <a:srgbClr val="1B5162"/>
                </a:solidFill>
              </a:rPr>
              <a:t>We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35" dirty="0">
                <a:solidFill>
                  <a:srgbClr val="1B5162"/>
                </a:solidFill>
              </a:rPr>
              <a:t>can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also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supply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multi-</a:t>
            </a:r>
            <a:r>
              <a:rPr sz="2400" spc="204" dirty="0">
                <a:solidFill>
                  <a:srgbClr val="1B5162"/>
                </a:solidFill>
              </a:rPr>
              <a:t>modal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information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as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“in-</a:t>
            </a:r>
            <a:r>
              <a:rPr sz="2400" spc="145" dirty="0">
                <a:solidFill>
                  <a:srgbClr val="1B5162"/>
                </a:solidFill>
              </a:rPr>
              <a:t>context”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1325" y="2150626"/>
            <a:ext cx="4738399" cy="3037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54034" y="5359782"/>
            <a:ext cx="1619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Zhang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250" y="1704600"/>
            <a:ext cx="3808901" cy="2130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812" y="3892500"/>
            <a:ext cx="4157772" cy="2130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24673" y="6054237"/>
            <a:ext cx="2107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Himakunthala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et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al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7940" marR="5080">
              <a:lnSpc>
                <a:spcPts val="4100"/>
              </a:lnSpc>
              <a:spcBef>
                <a:spcPts val="620"/>
              </a:spcBef>
            </a:pPr>
            <a:r>
              <a:rPr sz="3800" spc="245" dirty="0"/>
              <a:t>MLLMs</a:t>
            </a:r>
            <a:r>
              <a:rPr sz="3800" spc="120" dirty="0"/>
              <a:t> </a:t>
            </a:r>
            <a:r>
              <a:rPr sz="3800" spc="360" dirty="0"/>
              <a:t>can</a:t>
            </a:r>
            <a:r>
              <a:rPr sz="3800" spc="120" dirty="0"/>
              <a:t> </a:t>
            </a:r>
            <a:r>
              <a:rPr sz="3800" spc="355" dirty="0"/>
              <a:t>process</a:t>
            </a:r>
            <a:r>
              <a:rPr sz="3800" spc="125" dirty="0"/>
              <a:t> </a:t>
            </a:r>
            <a:r>
              <a:rPr sz="3800" spc="260" dirty="0"/>
              <a:t>multi-modalities </a:t>
            </a:r>
            <a:r>
              <a:rPr sz="3800" spc="240" dirty="0"/>
              <a:t>simultaneously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210480" y="1588548"/>
            <a:ext cx="11793220" cy="4549775"/>
            <a:chOff x="210480" y="1588548"/>
            <a:chExt cx="11793220" cy="4549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30" y="1639644"/>
              <a:ext cx="5586567" cy="44986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80" y="4573864"/>
              <a:ext cx="1449616" cy="14808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5425" y="1588548"/>
              <a:ext cx="6057950" cy="179060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400037" y="3667582"/>
            <a:ext cx="25406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Su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2023</a:t>
            </a:r>
            <a:r>
              <a:rPr sz="1100" spc="6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(released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May)</a:t>
            </a:r>
            <a:endParaRPr sz="1100">
              <a:latin typeface="Calibri"/>
              <a:cs typeface="Calibri"/>
            </a:endParaRPr>
          </a:p>
          <a:p>
            <a:pPr marL="1427480">
              <a:lnSpc>
                <a:spcPct val="100000"/>
              </a:lnSpc>
            </a:pPr>
            <a:r>
              <a:rPr sz="1100" u="sng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PandaGPT</a:t>
            </a:r>
            <a:r>
              <a:rPr sz="1100" u="sng" spc="-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Demo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MLLMs</a:t>
            </a:r>
            <a:r>
              <a:rPr spc="120" dirty="0"/>
              <a:t> </a:t>
            </a:r>
            <a:r>
              <a:rPr spc="275" dirty="0"/>
              <a:t>also</a:t>
            </a:r>
            <a:r>
              <a:rPr spc="125" dirty="0"/>
              <a:t> </a:t>
            </a:r>
            <a:r>
              <a:rPr spc="254" dirty="0"/>
              <a:t>call</a:t>
            </a:r>
            <a:r>
              <a:rPr spc="120" dirty="0"/>
              <a:t> </a:t>
            </a:r>
            <a:r>
              <a:rPr spc="260" dirty="0"/>
              <a:t>tools/models</a:t>
            </a:r>
            <a:r>
              <a:rPr spc="125" dirty="0"/>
              <a:t> </a:t>
            </a:r>
            <a:r>
              <a:rPr spc="250" dirty="0"/>
              <a:t>to</a:t>
            </a:r>
            <a:r>
              <a:rPr spc="120" dirty="0"/>
              <a:t> </a:t>
            </a:r>
            <a:r>
              <a:rPr spc="245" dirty="0"/>
              <a:t>ﬁnish</a:t>
            </a:r>
            <a:r>
              <a:rPr spc="125" dirty="0"/>
              <a:t> </a:t>
            </a:r>
            <a:r>
              <a:rPr spc="330" dirty="0"/>
              <a:t>tasks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75" y="3036200"/>
            <a:ext cx="3570526" cy="2896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9875" y="2988675"/>
            <a:ext cx="3084648" cy="2038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6724" y="1683450"/>
            <a:ext cx="1873599" cy="11258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75450" y="2914725"/>
            <a:ext cx="4984115" cy="3194050"/>
            <a:chOff x="3875450" y="2914725"/>
            <a:chExt cx="4984115" cy="319405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5450" y="2914725"/>
              <a:ext cx="4983874" cy="319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90275" y="3260825"/>
              <a:ext cx="4730750" cy="2531110"/>
            </a:xfrm>
            <a:custGeom>
              <a:avLst/>
              <a:gdLst/>
              <a:ahLst/>
              <a:cxnLst/>
              <a:rect l="l" t="t" r="r" b="b"/>
              <a:pathLst>
                <a:path w="4730750" h="2531110">
                  <a:moveTo>
                    <a:pt x="1755874" y="0"/>
                  </a:moveTo>
                  <a:lnTo>
                    <a:pt x="4730674" y="0"/>
                  </a:lnTo>
                  <a:lnTo>
                    <a:pt x="4730674" y="242999"/>
                  </a:lnTo>
                  <a:lnTo>
                    <a:pt x="1755874" y="242999"/>
                  </a:lnTo>
                  <a:lnTo>
                    <a:pt x="1755874" y="0"/>
                  </a:lnTo>
                  <a:close/>
                </a:path>
                <a:path w="4730750" h="2531110">
                  <a:moveTo>
                    <a:pt x="616799" y="956174"/>
                  </a:moveTo>
                  <a:lnTo>
                    <a:pt x="3456299" y="956174"/>
                  </a:lnTo>
                  <a:lnTo>
                    <a:pt x="3456299" y="1294874"/>
                  </a:lnTo>
                  <a:lnTo>
                    <a:pt x="616799" y="1294874"/>
                  </a:lnTo>
                  <a:lnTo>
                    <a:pt x="616799" y="956174"/>
                  </a:lnTo>
                  <a:close/>
                </a:path>
                <a:path w="4730750" h="2531110">
                  <a:moveTo>
                    <a:pt x="0" y="2192399"/>
                  </a:moveTo>
                  <a:lnTo>
                    <a:pt x="2974799" y="2192399"/>
                  </a:lnTo>
                  <a:lnTo>
                    <a:pt x="2974799" y="2531099"/>
                  </a:lnTo>
                  <a:lnTo>
                    <a:pt x="0" y="2531099"/>
                  </a:lnTo>
                  <a:lnTo>
                    <a:pt x="0" y="2192399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04959" y="2536508"/>
            <a:ext cx="1563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HuggingGPT</a:t>
            </a:r>
            <a:r>
              <a:rPr sz="1400"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Demo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744156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5" dirty="0">
                <a:solidFill>
                  <a:srgbClr val="F9F6F4"/>
                </a:solidFill>
              </a:rPr>
              <a:t>Transformers</a:t>
            </a:r>
            <a:r>
              <a:rPr sz="4800" spc="170" dirty="0">
                <a:solidFill>
                  <a:srgbClr val="F9F6F4"/>
                </a:solidFill>
              </a:rPr>
              <a:t> </a:t>
            </a:r>
            <a:r>
              <a:rPr sz="4800" spc="375" dirty="0">
                <a:solidFill>
                  <a:srgbClr val="F9F6F4"/>
                </a:solidFill>
              </a:rPr>
              <a:t>beyond</a:t>
            </a:r>
            <a:r>
              <a:rPr sz="4800" spc="170" dirty="0">
                <a:solidFill>
                  <a:srgbClr val="F9F6F4"/>
                </a:solidFill>
              </a:rPr>
              <a:t> </a:t>
            </a:r>
            <a:r>
              <a:rPr sz="4800" spc="290" dirty="0">
                <a:solidFill>
                  <a:srgbClr val="F9F6F4"/>
                </a:solidFill>
              </a:rPr>
              <a:t>text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300" dirty="0">
                <a:solidFill>
                  <a:srgbClr val="FF5F46"/>
                </a:solidFill>
              </a:rPr>
              <a:t>One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50" dirty="0">
                <a:solidFill>
                  <a:srgbClr val="FF5F46"/>
                </a:solidFill>
              </a:rPr>
              <a:t>architecture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0" dirty="0">
                <a:solidFill>
                  <a:srgbClr val="FF5F46"/>
                </a:solidFill>
              </a:rPr>
              <a:t>to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55" dirty="0">
                <a:solidFill>
                  <a:srgbClr val="FF5F46"/>
                </a:solidFill>
              </a:rPr>
              <a:t>rule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90" dirty="0">
                <a:solidFill>
                  <a:srgbClr val="FF5F46"/>
                </a:solidFill>
              </a:rPr>
              <a:t>them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75" dirty="0">
                <a:solidFill>
                  <a:srgbClr val="FF5F46"/>
                </a:solidFill>
              </a:rPr>
              <a:t>all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800" spc="195" dirty="0"/>
              <a:t>Transformer:</a:t>
            </a:r>
            <a:r>
              <a:rPr sz="3800" spc="130" dirty="0"/>
              <a:t> </a:t>
            </a:r>
            <a:r>
              <a:rPr sz="3800" spc="270" dirty="0"/>
              <a:t>a</a:t>
            </a:r>
            <a:r>
              <a:rPr sz="3800" spc="130" dirty="0"/>
              <a:t> </a:t>
            </a:r>
            <a:r>
              <a:rPr sz="3800" spc="220" dirty="0"/>
              <a:t>general</a:t>
            </a:r>
            <a:r>
              <a:rPr sz="3800" spc="125" dirty="0"/>
              <a:t> </a:t>
            </a:r>
            <a:r>
              <a:rPr sz="3800" b="1" spc="409" dirty="0">
                <a:latin typeface="Calibri"/>
                <a:cs typeface="Calibri"/>
              </a:rPr>
              <a:t>sequence</a:t>
            </a:r>
            <a:r>
              <a:rPr sz="3800" b="1" spc="130" dirty="0">
                <a:latin typeface="Calibri"/>
                <a:cs typeface="Calibri"/>
              </a:rPr>
              <a:t> </a:t>
            </a:r>
            <a:r>
              <a:rPr sz="3800" spc="320" dirty="0"/>
              <a:t>processing</a:t>
            </a:r>
            <a:r>
              <a:rPr sz="3800" spc="130" dirty="0"/>
              <a:t> </a:t>
            </a:r>
            <a:r>
              <a:rPr sz="3800" spc="160" dirty="0"/>
              <a:t>tool</a:t>
            </a:r>
            <a:endParaRPr sz="38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415"/>
              </a:spcBef>
            </a:pPr>
            <a:r>
              <a:rPr sz="2400" spc="130" dirty="0">
                <a:solidFill>
                  <a:srgbClr val="1B5162"/>
                </a:solidFill>
              </a:rPr>
              <a:t>We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35" dirty="0">
                <a:solidFill>
                  <a:srgbClr val="1B5162"/>
                </a:solidFill>
              </a:rPr>
              <a:t>can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treat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many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things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as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sequence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49253" y="1915666"/>
            <a:ext cx="370840" cy="828040"/>
            <a:chOff x="749253" y="1915666"/>
            <a:chExt cx="370840" cy="828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53" y="1915666"/>
              <a:ext cx="370301" cy="4019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253" y="2357846"/>
              <a:ext cx="370298" cy="38551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253" y="2825023"/>
            <a:ext cx="370298" cy="3855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253" y="3263466"/>
            <a:ext cx="370301" cy="4142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07177" y="1905001"/>
            <a:ext cx="408940" cy="1772920"/>
            <a:chOff x="1207177" y="1905001"/>
            <a:chExt cx="408940" cy="177292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261" y="1905001"/>
              <a:ext cx="395997" cy="4142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177" y="2357843"/>
              <a:ext cx="395997" cy="4142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177" y="2810675"/>
              <a:ext cx="395997" cy="4142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569" y="3263459"/>
              <a:ext cx="395997" cy="41425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90797" y="1912201"/>
            <a:ext cx="400685" cy="1779905"/>
            <a:chOff x="1690797" y="1912201"/>
            <a:chExt cx="400685" cy="177990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4964" y="1912201"/>
              <a:ext cx="395997" cy="4142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0797" y="2357836"/>
              <a:ext cx="395996" cy="4142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0797" y="2803472"/>
              <a:ext cx="395996" cy="4142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0797" y="3249094"/>
              <a:ext cx="395996" cy="44298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171258" y="1911426"/>
            <a:ext cx="399415" cy="1781175"/>
            <a:chOff x="2171258" y="1911426"/>
            <a:chExt cx="399415" cy="178117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4417" y="3249093"/>
              <a:ext cx="395997" cy="4429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1258" y="1911426"/>
              <a:ext cx="395997" cy="4019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4417" y="2343470"/>
              <a:ext cx="395997" cy="4429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74417" y="2810648"/>
              <a:ext cx="395997" cy="414253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902937" y="1904898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90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6637" y="1904898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89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50337" y="1904898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89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24037" y="1904898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89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0687" y="2356423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90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4387" y="2356423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90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48087" y="2356423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89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21787" y="2356423"/>
            <a:ext cx="250190" cy="231140"/>
          </a:xfrm>
          <a:custGeom>
            <a:avLst/>
            <a:gdLst/>
            <a:ahLst/>
            <a:cxnLst/>
            <a:rect l="l" t="t" r="r" b="b"/>
            <a:pathLst>
              <a:path w="250189" h="231139">
                <a:moveTo>
                  <a:pt x="249599" y="230699"/>
                </a:moveTo>
                <a:lnTo>
                  <a:pt x="0" y="2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230699"/>
                </a:lnTo>
                <a:close/>
              </a:path>
            </a:pathLst>
          </a:custGeom>
          <a:solidFill>
            <a:srgbClr val="EE64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70062" y="1904898"/>
          <a:ext cx="1737360" cy="68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2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4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895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60" dirty="0"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65" dirty="0"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5095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90" dirty="0"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5095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5095" marB="0"/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65" dirty="0">
                          <a:latin typeface="Calibri"/>
                          <a:cs typeface="Calibri"/>
                        </a:rPr>
                        <a:t>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50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64712" y="2334674"/>
            <a:ext cx="5772325" cy="111912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71925" y="4565781"/>
            <a:ext cx="4514849" cy="12689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38537" y="3920675"/>
            <a:ext cx="2104924" cy="210492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357588" y="3863288"/>
            <a:ext cx="608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Calibri"/>
                <a:cs typeface="Calibri"/>
              </a:rPr>
              <a:t>Images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70674" y="3682313"/>
            <a:ext cx="1129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2100">
              <a:lnSpc>
                <a:spcPts val="1650"/>
              </a:lnSpc>
              <a:spcBef>
                <a:spcPts val="180"/>
              </a:spcBef>
            </a:pPr>
            <a:r>
              <a:rPr sz="1400" spc="40" dirty="0">
                <a:latin typeface="Calibri"/>
                <a:cs typeface="Calibri"/>
              </a:rPr>
              <a:t>Audio;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</a:rPr>
              <a:t>image</a:t>
            </a:r>
            <a:r>
              <a:rPr sz="14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</a:rPr>
              <a:t> </a:t>
            </a:r>
            <a:r>
              <a:rPr sz="14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33365" y="3512675"/>
            <a:ext cx="1129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4290">
              <a:lnSpc>
                <a:spcPts val="1650"/>
              </a:lnSpc>
              <a:spcBef>
                <a:spcPts val="180"/>
              </a:spcBef>
            </a:pPr>
            <a:r>
              <a:rPr sz="1400" spc="80" dirty="0">
                <a:latin typeface="Calibri"/>
                <a:cs typeface="Calibri"/>
              </a:rPr>
              <a:t>Music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notes;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1"/>
              </a:rPr>
              <a:t>image</a:t>
            </a:r>
            <a:r>
              <a:rPr sz="14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1"/>
              </a:rPr>
              <a:t> </a:t>
            </a:r>
            <a:r>
              <a:rPr sz="14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1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8160" y="5891763"/>
            <a:ext cx="2818765" cy="7588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04925" marR="383540" indent="-17780">
              <a:lnSpc>
                <a:spcPts val="1650"/>
              </a:lnSpc>
              <a:spcBef>
                <a:spcPts val="180"/>
              </a:spcBef>
            </a:pPr>
            <a:r>
              <a:rPr sz="1400" spc="90" dirty="0">
                <a:latin typeface="Calibri"/>
                <a:cs typeface="Calibri"/>
              </a:rPr>
              <a:t>Video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frames;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2"/>
              </a:rPr>
              <a:t>image</a:t>
            </a:r>
            <a:r>
              <a:rPr sz="14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2"/>
              </a:rPr>
              <a:t> </a:t>
            </a:r>
            <a:r>
              <a:rPr sz="14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2"/>
              </a:rPr>
              <a:t>source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18104" y="6125438"/>
            <a:ext cx="12090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2705" marR="5080" indent="-40640">
              <a:lnSpc>
                <a:spcPts val="1650"/>
              </a:lnSpc>
              <a:spcBef>
                <a:spcPts val="180"/>
              </a:spcBef>
            </a:pPr>
            <a:r>
              <a:rPr sz="1400" spc="114" dirty="0">
                <a:latin typeface="Calibri"/>
                <a:cs typeface="Calibri"/>
              </a:rPr>
              <a:t>Game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actions;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3"/>
              </a:rPr>
              <a:t>image</a:t>
            </a:r>
            <a:r>
              <a:rPr sz="14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sz="14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3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42351" y="5919563"/>
            <a:ext cx="1129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40665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Calibri"/>
                <a:cs typeface="Calibri"/>
              </a:rPr>
              <a:t>Protein;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4"/>
              </a:rPr>
              <a:t>image</a:t>
            </a:r>
            <a:r>
              <a:rPr sz="14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4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299925" y="4237712"/>
            <a:ext cx="1973674" cy="159067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78325" y="1866373"/>
            <a:ext cx="1611201" cy="174950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400" dirty="0"/>
              <a:t>Cross</a:t>
            </a:r>
            <a:r>
              <a:rPr spc="135" dirty="0"/>
              <a:t> </a:t>
            </a:r>
            <a:r>
              <a:rPr spc="245" dirty="0"/>
              <a:t>attention</a:t>
            </a:r>
            <a:r>
              <a:rPr spc="135" dirty="0"/>
              <a:t> </a:t>
            </a:r>
            <a:r>
              <a:rPr spc="300" dirty="0"/>
              <a:t>bridges</a:t>
            </a:r>
            <a:r>
              <a:rPr spc="140" dirty="0"/>
              <a:t> </a:t>
            </a:r>
            <a:r>
              <a:rPr spc="280" dirty="0"/>
              <a:t>between</a:t>
            </a:r>
            <a:r>
              <a:rPr spc="135" dirty="0"/>
              <a:t> </a:t>
            </a:r>
            <a:r>
              <a:rPr spc="260" dirty="0"/>
              <a:t>modalities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0" dirty="0">
                <a:solidFill>
                  <a:srgbClr val="1B5162"/>
                </a:solidFill>
              </a:rPr>
              <a:t>Allows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different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modalities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inﬂuence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other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3647619"/>
            <a:ext cx="10662285" cy="226695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B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could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5" dirty="0">
                <a:solidFill>
                  <a:srgbClr val="1B3138"/>
                </a:solidFill>
                <a:latin typeface="Calibri"/>
                <a:cs typeface="Calibri"/>
              </a:rPr>
              <a:t>be:</a:t>
            </a:r>
            <a:endParaRPr sz="2400">
              <a:latin typeface="Calibri"/>
              <a:cs typeface="Calibri"/>
            </a:endParaRPr>
          </a:p>
          <a:p>
            <a:pPr marL="12700" marR="3304540" indent="456565">
              <a:lnSpc>
                <a:spcPct val="153200"/>
              </a:lnSpc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Images,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audio,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text,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time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series,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or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any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sequence!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u="heavy" spc="1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Stable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Diffusion</a:t>
            </a:r>
            <a:r>
              <a:rPr sz="2400" spc="110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uses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cross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bridge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between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57687" y="2412368"/>
            <a:ext cx="2385060" cy="123189"/>
            <a:chOff x="4957687" y="2412368"/>
            <a:chExt cx="2385060" cy="123189"/>
          </a:xfrm>
        </p:grpSpPr>
        <p:sp>
          <p:nvSpPr>
            <p:cNvPr id="5" name="object 5"/>
            <p:cNvSpPr/>
            <p:nvPr/>
          </p:nvSpPr>
          <p:spPr>
            <a:xfrm>
              <a:off x="4971974" y="2452124"/>
              <a:ext cx="2226945" cy="22225"/>
            </a:xfrm>
            <a:custGeom>
              <a:avLst/>
              <a:gdLst/>
              <a:ahLst/>
              <a:cxnLst/>
              <a:rect l="l" t="t" r="r" b="b"/>
              <a:pathLst>
                <a:path w="2226945" h="22225">
                  <a:moveTo>
                    <a:pt x="0" y="0"/>
                  </a:moveTo>
                  <a:lnTo>
                    <a:pt x="2226457" y="21726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3684" y="2412368"/>
              <a:ext cx="158705" cy="12296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984961" y="3013211"/>
            <a:ext cx="2340610" cy="123189"/>
            <a:chOff x="4984961" y="3013211"/>
            <a:chExt cx="2340610" cy="123189"/>
          </a:xfrm>
        </p:grpSpPr>
        <p:sp>
          <p:nvSpPr>
            <p:cNvPr id="8" name="object 8"/>
            <p:cNvSpPr/>
            <p:nvPr/>
          </p:nvSpPr>
          <p:spPr>
            <a:xfrm>
              <a:off x="5128924" y="3074696"/>
              <a:ext cx="2182495" cy="635"/>
            </a:xfrm>
            <a:custGeom>
              <a:avLst/>
              <a:gdLst/>
              <a:ahLst/>
              <a:cxnLst/>
              <a:rect l="l" t="t" r="r" b="b"/>
              <a:pathLst>
                <a:path w="2182495" h="635">
                  <a:moveTo>
                    <a:pt x="0" y="0"/>
                  </a:moveTo>
                  <a:lnTo>
                    <a:pt x="2182049" y="278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4961" y="3013211"/>
              <a:ext cx="158256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80192" y="2599840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80" dirty="0">
                <a:latin typeface="Calibri"/>
                <a:cs typeface="Calibri"/>
              </a:rPr>
              <a:t>Cross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85" dirty="0">
                <a:latin typeface="Calibri"/>
                <a:cs typeface="Calibri"/>
              </a:rPr>
              <a:t>attention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15774" y="1923225"/>
            <a:ext cx="2680335" cy="1657350"/>
          </a:xfrm>
          <a:prstGeom prst="rect">
            <a:avLst/>
          </a:prstGeom>
          <a:solidFill>
            <a:srgbClr val="FCE0E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000">
              <a:latin typeface="Times New Roman"/>
              <a:cs typeface="Times New Roman"/>
            </a:endParaRPr>
          </a:p>
          <a:p>
            <a:pPr marL="719455">
              <a:lnSpc>
                <a:spcPct val="100000"/>
              </a:lnSpc>
              <a:spcBef>
                <a:spcPts val="5"/>
              </a:spcBef>
            </a:pPr>
            <a:r>
              <a:rPr sz="2000" spc="90" dirty="0">
                <a:latin typeface="Calibri"/>
                <a:cs typeface="Calibri"/>
              </a:rPr>
              <a:t>Modality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  <a:p>
            <a:pPr marL="787400">
              <a:lnSpc>
                <a:spcPct val="100000"/>
              </a:lnSpc>
              <a:spcBef>
                <a:spcPts val="2435"/>
              </a:spcBef>
            </a:pPr>
            <a:r>
              <a:rPr sz="1400" spc="70" dirty="0">
                <a:solidFill>
                  <a:srgbClr val="618794"/>
                </a:solidFill>
                <a:latin typeface="Calibri"/>
                <a:cs typeface="Calibri"/>
              </a:rPr>
              <a:t>Self</a:t>
            </a:r>
            <a:r>
              <a:rPr sz="1400" spc="6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18794"/>
                </a:solidFill>
                <a:latin typeface="Calibri"/>
                <a:cs typeface="Calibri"/>
              </a:rPr>
              <a:t>attention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5349" y="1729275"/>
            <a:ext cx="1605915" cy="2045335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70"/>
              </a:spcBef>
            </a:pPr>
            <a:endParaRPr sz="20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</a:pPr>
            <a:r>
              <a:rPr sz="2000" spc="90" dirty="0">
                <a:latin typeface="Calibri"/>
                <a:cs typeface="Calibri"/>
              </a:rPr>
              <a:t>Modality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45"/>
              </a:spcBef>
            </a:pPr>
            <a:endParaRPr sz="20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sz="1400" spc="70" dirty="0">
                <a:solidFill>
                  <a:srgbClr val="618794"/>
                </a:solidFill>
                <a:latin typeface="Calibri"/>
                <a:cs typeface="Calibri"/>
              </a:rPr>
              <a:t>Self</a:t>
            </a:r>
            <a:r>
              <a:rPr sz="1400" spc="6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18794"/>
                </a:solidFill>
                <a:latin typeface="Calibri"/>
                <a:cs typeface="Calibri"/>
              </a:rPr>
              <a:t>attention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86999" y="1780012"/>
            <a:ext cx="2531745" cy="4332605"/>
            <a:chOff x="7786999" y="1780012"/>
            <a:chExt cx="2531745" cy="4332605"/>
          </a:xfrm>
        </p:grpSpPr>
        <p:sp>
          <p:nvSpPr>
            <p:cNvPr id="6" name="object 6"/>
            <p:cNvSpPr/>
            <p:nvPr/>
          </p:nvSpPr>
          <p:spPr>
            <a:xfrm>
              <a:off x="7786999" y="1780012"/>
              <a:ext cx="2520315" cy="4332605"/>
            </a:xfrm>
            <a:custGeom>
              <a:avLst/>
              <a:gdLst/>
              <a:ahLst/>
              <a:cxnLst/>
              <a:rect l="l" t="t" r="r" b="b"/>
              <a:pathLst>
                <a:path w="2520315" h="4332605">
                  <a:moveTo>
                    <a:pt x="0" y="4332187"/>
                  </a:moveTo>
                  <a:lnTo>
                    <a:pt x="2519699" y="4332187"/>
                  </a:lnTo>
                  <a:lnTo>
                    <a:pt x="2519699" y="0"/>
                  </a:lnTo>
                  <a:lnTo>
                    <a:pt x="0" y="0"/>
                  </a:lnTo>
                  <a:lnTo>
                    <a:pt x="0" y="4332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2716" y="5104259"/>
              <a:ext cx="1781250" cy="9550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5424" y="1947262"/>
              <a:ext cx="1812727" cy="12393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5417" y="3885931"/>
              <a:ext cx="62230" cy="46355"/>
            </a:xfrm>
            <a:custGeom>
              <a:avLst/>
              <a:gdLst/>
              <a:ahLst/>
              <a:cxnLst/>
              <a:rect l="l" t="t" r="r" b="b"/>
              <a:pathLst>
                <a:path w="62229" h="46354">
                  <a:moveTo>
                    <a:pt x="58353" y="46184"/>
                  </a:moveTo>
                  <a:lnTo>
                    <a:pt x="3446" y="46184"/>
                  </a:lnTo>
                  <a:lnTo>
                    <a:pt x="0" y="42738"/>
                  </a:lnTo>
                  <a:lnTo>
                    <a:pt x="0" y="7697"/>
                  </a:lnTo>
                  <a:lnTo>
                    <a:pt x="0" y="3446"/>
                  </a:lnTo>
                  <a:lnTo>
                    <a:pt x="3446" y="0"/>
                  </a:lnTo>
                  <a:lnTo>
                    <a:pt x="56143" y="0"/>
                  </a:lnTo>
                  <a:lnTo>
                    <a:pt x="58101" y="810"/>
                  </a:lnTo>
                  <a:lnTo>
                    <a:pt x="60988" y="3698"/>
                  </a:lnTo>
                  <a:lnTo>
                    <a:pt x="61799" y="5656"/>
                  </a:lnTo>
                  <a:lnTo>
                    <a:pt x="61799" y="42738"/>
                  </a:lnTo>
                  <a:lnTo>
                    <a:pt x="58353" y="46184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42317" y="3885931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4" h="46354">
                  <a:moveTo>
                    <a:pt x="36922" y="46184"/>
                  </a:moveTo>
                  <a:lnTo>
                    <a:pt x="2976" y="46184"/>
                  </a:lnTo>
                  <a:lnTo>
                    <a:pt x="0" y="43207"/>
                  </a:lnTo>
                  <a:lnTo>
                    <a:pt x="0" y="6650"/>
                  </a:lnTo>
                  <a:lnTo>
                    <a:pt x="0" y="2977"/>
                  </a:lnTo>
                  <a:lnTo>
                    <a:pt x="2976" y="0"/>
                  </a:lnTo>
                  <a:lnTo>
                    <a:pt x="35013" y="0"/>
                  </a:lnTo>
                  <a:lnTo>
                    <a:pt x="36705" y="700"/>
                  </a:lnTo>
                  <a:lnTo>
                    <a:pt x="37951" y="1947"/>
                  </a:lnTo>
                  <a:lnTo>
                    <a:pt x="39199" y="3194"/>
                  </a:lnTo>
                  <a:lnTo>
                    <a:pt x="39899" y="4886"/>
                  </a:lnTo>
                  <a:lnTo>
                    <a:pt x="39899" y="43207"/>
                  </a:lnTo>
                  <a:lnTo>
                    <a:pt x="36922" y="4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770" rIns="0" bIns="0" rtlCol="0">
            <a:spAutoFit/>
          </a:bodyPr>
          <a:lstStyle/>
          <a:p>
            <a:pPr marL="27940">
              <a:lnSpc>
                <a:spcPts val="4735"/>
              </a:lnSpc>
              <a:spcBef>
                <a:spcPts val="100"/>
              </a:spcBef>
            </a:pPr>
            <a:r>
              <a:rPr spc="235" dirty="0"/>
              <a:t>Transforming</a:t>
            </a:r>
            <a:r>
              <a:rPr spc="130" dirty="0"/>
              <a:t> </a:t>
            </a:r>
            <a:r>
              <a:rPr spc="305" dirty="0"/>
              <a:t>a</a:t>
            </a:r>
            <a:r>
              <a:rPr spc="130" dirty="0"/>
              <a:t> </a:t>
            </a:r>
            <a:r>
              <a:rPr spc="355" dirty="0"/>
              <a:t>sequence</a:t>
            </a:r>
          </a:p>
          <a:p>
            <a:pPr marL="182880">
              <a:lnSpc>
                <a:spcPts val="2815"/>
              </a:lnSpc>
            </a:pP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goal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transformer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block?</a:t>
            </a:r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907499" y="1755107"/>
            <a:ext cx="278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blocks: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691" y="2148807"/>
            <a:ext cx="6403975" cy="203708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461645" indent="-371475">
              <a:lnSpc>
                <a:spcPct val="100000"/>
              </a:lnSpc>
              <a:spcBef>
                <a:spcPts val="1420"/>
              </a:spcBef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sz="2200" spc="175" dirty="0">
                <a:solidFill>
                  <a:srgbClr val="1B3138"/>
                </a:solidFill>
                <a:latin typeface="Calibri"/>
                <a:cs typeface="Calibri"/>
              </a:rPr>
              <a:t>Process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B3138"/>
                </a:solidFill>
                <a:latin typeface="Calibri"/>
                <a:cs typeface="Calibri"/>
              </a:rPr>
              <a:t>input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45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r>
              <a:rPr sz="2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attention</a:t>
            </a:r>
            <a:r>
              <a:rPr sz="2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1B3138"/>
                </a:solidFill>
                <a:latin typeface="Calibri"/>
                <a:cs typeface="Calibri"/>
              </a:rPr>
              <a:t>enrich</a:t>
            </a:r>
            <a:endParaRPr sz="2200" dirty="0">
              <a:latin typeface="Calibri"/>
              <a:cs typeface="Calibri"/>
            </a:endParaRPr>
          </a:p>
          <a:p>
            <a:pPr marL="461645" indent="-445134">
              <a:lnSpc>
                <a:spcPct val="100000"/>
              </a:lnSpc>
              <a:spcBef>
                <a:spcPts val="1320"/>
              </a:spcBef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sz="2200" spc="185" dirty="0">
                <a:solidFill>
                  <a:srgbClr val="1B3138"/>
                </a:solidFill>
                <a:latin typeface="Calibri"/>
                <a:cs typeface="Calibri"/>
              </a:rPr>
              <a:t>Add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1B3138"/>
                </a:solidFill>
                <a:latin typeface="Calibri"/>
                <a:cs typeface="Calibri"/>
              </a:rPr>
              <a:t>nonlinear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B3138"/>
                </a:solidFill>
                <a:latin typeface="Calibri"/>
                <a:cs typeface="Calibri"/>
              </a:rPr>
              <a:t>transformation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1B3138"/>
                </a:solidFill>
                <a:latin typeface="Calibri"/>
                <a:cs typeface="Calibri"/>
              </a:rPr>
              <a:t>NN</a:t>
            </a:r>
            <a:endParaRPr sz="2200" dirty="0">
              <a:latin typeface="Calibri"/>
              <a:cs typeface="Calibri"/>
            </a:endParaRPr>
          </a:p>
          <a:p>
            <a:pPr marL="461645" marR="184150" indent="-449580">
              <a:lnSpc>
                <a:spcPct val="150000"/>
              </a:lnSpc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sz="2200" spc="160" dirty="0">
                <a:solidFill>
                  <a:srgbClr val="1B3138"/>
                </a:solidFill>
                <a:latin typeface="Calibri"/>
                <a:cs typeface="Calibri"/>
              </a:rPr>
              <a:t>Apply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1B3138"/>
                </a:solidFill>
                <a:latin typeface="Calibri"/>
                <a:cs typeface="Calibri"/>
              </a:rPr>
              <a:t>enriched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45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55" dirty="0">
                <a:solidFill>
                  <a:srgbClr val="1B3138"/>
                </a:solidFill>
                <a:latin typeface="Calibri"/>
                <a:cs typeface="Calibri"/>
              </a:rPr>
              <a:t>select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45" dirty="0">
                <a:solidFill>
                  <a:srgbClr val="1B3138"/>
                </a:solidFill>
                <a:latin typeface="Calibri"/>
                <a:cs typeface="Calibri"/>
              </a:rPr>
              <a:t>correct 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token from </a:t>
            </a:r>
            <a:r>
              <a:rPr sz="2200" spc="12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1B3138"/>
                </a:solidFill>
                <a:latin typeface="Calibri"/>
                <a:cs typeface="Calibri"/>
              </a:rPr>
              <a:t>model’s </a:t>
            </a:r>
            <a:r>
              <a:rPr sz="2200" spc="130" dirty="0">
                <a:solidFill>
                  <a:srgbClr val="1B3138"/>
                </a:solidFill>
                <a:latin typeface="Calibri"/>
                <a:cs typeface="Calibri"/>
              </a:rPr>
              <a:t>vocabulary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6999" y="6112199"/>
            <a:ext cx="2520315" cy="272415"/>
          </a:xfrm>
          <a:prstGeom prst="rect">
            <a:avLst/>
          </a:prstGeom>
          <a:solidFill>
            <a:srgbClr val="EEEDE9">
              <a:alpha val="85528"/>
            </a:srgbClr>
          </a:solidFill>
          <a:ln w="19049">
            <a:solidFill>
              <a:srgbClr val="1B313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190"/>
              </a:spcBef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6999" y="1780000"/>
            <a:ext cx="2520315" cy="650875"/>
          </a:xfrm>
          <a:prstGeom prst="rect">
            <a:avLst/>
          </a:prstGeom>
          <a:solidFill>
            <a:srgbClr val="EEEDE9"/>
          </a:solidFill>
          <a:ln w="19049">
            <a:solidFill>
              <a:srgbClr val="1B313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35357" y="2136572"/>
            <a:ext cx="2472055" cy="4157979"/>
            <a:chOff x="8235887" y="2185362"/>
            <a:chExt cx="2472055" cy="4157979"/>
          </a:xfrm>
        </p:grpSpPr>
        <p:sp>
          <p:nvSpPr>
            <p:cNvPr id="17" name="object 17"/>
            <p:cNvSpPr/>
            <p:nvPr/>
          </p:nvSpPr>
          <p:spPr>
            <a:xfrm>
              <a:off x="10526324" y="3266299"/>
              <a:ext cx="10795" cy="1811655"/>
            </a:xfrm>
            <a:custGeom>
              <a:avLst/>
              <a:gdLst/>
              <a:ahLst/>
              <a:cxnLst/>
              <a:rect l="l" t="t" r="r" b="b"/>
              <a:pathLst>
                <a:path w="10795" h="1811654">
                  <a:moveTo>
                    <a:pt x="0" y="1811250"/>
                  </a:moveTo>
                  <a:lnTo>
                    <a:pt x="10469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21062" y="32230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15"/>
                  </a:moveTo>
                  <a:lnTo>
                    <a:pt x="0" y="43133"/>
                  </a:lnTo>
                  <a:lnTo>
                    <a:pt x="15981" y="0"/>
                  </a:lnTo>
                  <a:lnTo>
                    <a:pt x="31464" y="43315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21062" y="32230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15"/>
                  </a:moveTo>
                  <a:lnTo>
                    <a:pt x="15981" y="0"/>
                  </a:lnTo>
                  <a:lnTo>
                    <a:pt x="0" y="43133"/>
                  </a:lnTo>
                  <a:lnTo>
                    <a:pt x="31464" y="43315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15624" y="3182450"/>
              <a:ext cx="1506220" cy="0"/>
            </a:xfrm>
            <a:custGeom>
              <a:avLst/>
              <a:gdLst/>
              <a:ahLst/>
              <a:cxnLst/>
              <a:rect l="l" t="t" r="r" b="b"/>
              <a:pathLst>
                <a:path w="1506220">
                  <a:moveTo>
                    <a:pt x="0" y="0"/>
                  </a:moveTo>
                  <a:lnTo>
                    <a:pt x="1505699" y="0"/>
                  </a:lnTo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35574" y="5109074"/>
              <a:ext cx="1671955" cy="0"/>
            </a:xfrm>
            <a:custGeom>
              <a:avLst/>
              <a:gdLst/>
              <a:ahLst/>
              <a:cxnLst/>
              <a:rect l="l" t="t" r="r" b="b"/>
              <a:pathLst>
                <a:path w="1671954">
                  <a:moveTo>
                    <a:pt x="0" y="0"/>
                  </a:moveTo>
                  <a:lnTo>
                    <a:pt x="1671899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31724" y="2233350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h="954405">
                  <a:moveTo>
                    <a:pt x="0" y="953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15992" y="2190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00A9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15992" y="2190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26174" y="5197747"/>
              <a:ext cx="10795" cy="1141095"/>
            </a:xfrm>
            <a:custGeom>
              <a:avLst/>
              <a:gdLst/>
              <a:ahLst/>
              <a:cxnLst/>
              <a:rect l="l" t="t" r="r" b="b"/>
              <a:pathLst>
                <a:path w="10795" h="1141095">
                  <a:moveTo>
                    <a:pt x="0" y="1140752"/>
                  </a:moveTo>
                  <a:lnTo>
                    <a:pt x="10569" y="0"/>
                  </a:lnTo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21013" y="5154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69"/>
                  </a:moveTo>
                  <a:lnTo>
                    <a:pt x="0" y="43078"/>
                  </a:lnTo>
                  <a:lnTo>
                    <a:pt x="16132" y="0"/>
                  </a:lnTo>
                  <a:lnTo>
                    <a:pt x="31464" y="43369"/>
                  </a:lnTo>
                  <a:close/>
                </a:path>
              </a:pathLst>
            </a:custGeom>
            <a:solidFill>
              <a:srgbClr val="435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21013" y="5154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369"/>
                  </a:moveTo>
                  <a:lnTo>
                    <a:pt x="16132" y="0"/>
                  </a:lnTo>
                  <a:lnTo>
                    <a:pt x="0" y="43078"/>
                  </a:lnTo>
                  <a:lnTo>
                    <a:pt x="31464" y="43369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5887" y="3182449"/>
              <a:ext cx="1352775" cy="192179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629486" y="3987056"/>
            <a:ext cx="1242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Calibri"/>
                <a:cs typeface="Calibri"/>
              </a:rPr>
              <a:t>Enrichment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7837" y="2514731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98925" y="5459381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Calibri"/>
                <a:cs typeface="Calibri"/>
              </a:rPr>
              <a:t>Preparation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47394" y="3333037"/>
            <a:ext cx="257175" cy="1517650"/>
          </a:xfrm>
          <a:prstGeom prst="rect">
            <a:avLst/>
          </a:prstGeom>
        </p:spPr>
        <p:txBody>
          <a:bodyPr vert="vert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spc="60" dirty="0">
                <a:latin typeface="Calibri"/>
                <a:cs typeface="Calibri"/>
              </a:rPr>
              <a:t>Transformer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block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26501" y="6465258"/>
            <a:ext cx="2655570" cy="39179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355"/>
              </a:spcBef>
            </a:pPr>
            <a:r>
              <a:rPr sz="800" spc="30" dirty="0">
                <a:latin typeface="Calibri"/>
                <a:cs typeface="Calibri"/>
              </a:rPr>
              <a:t>*Image</a:t>
            </a:r>
            <a:r>
              <a:rPr sz="800" spc="50" dirty="0">
                <a:latin typeface="Calibri"/>
                <a:cs typeface="Calibri"/>
              </a:rPr>
              <a:t> modiﬁed </a:t>
            </a:r>
            <a:r>
              <a:rPr sz="800" spc="30" dirty="0">
                <a:latin typeface="Calibri"/>
                <a:cs typeface="Calibri"/>
              </a:rPr>
              <a:t>from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30" dirty="0">
                <a:latin typeface="Calibri"/>
                <a:cs typeface="Calibri"/>
              </a:rPr>
              <a:t>original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30" dirty="0">
                <a:latin typeface="Calibri"/>
                <a:cs typeface="Calibri"/>
              </a:rPr>
              <a:t>transformer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paper.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ArXiv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1990089"/>
            <a:chOff x="10205213" y="0"/>
            <a:chExt cx="1974214" cy="1990089"/>
          </a:xfrm>
        </p:grpSpPr>
        <p:sp>
          <p:nvSpPr>
            <p:cNvPr id="5" name="object 5"/>
            <p:cNvSpPr/>
            <p:nvPr/>
          </p:nvSpPr>
          <p:spPr>
            <a:xfrm>
              <a:off x="11225457" y="0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0"/>
              <a:ext cx="1974214" cy="1990089"/>
            </a:xfrm>
            <a:custGeom>
              <a:avLst/>
              <a:gdLst/>
              <a:ahLst/>
              <a:cxnLst/>
              <a:rect l="l" t="t" r="r" b="b"/>
              <a:pathLst>
                <a:path w="1974215" h="1990089">
                  <a:moveTo>
                    <a:pt x="994499" y="1989599"/>
                  </a:moveTo>
                  <a:lnTo>
                    <a:pt x="946315" y="1988452"/>
                  </a:lnTo>
                  <a:lnTo>
                    <a:pt x="898722" y="1985046"/>
                  </a:lnTo>
                  <a:lnTo>
                    <a:pt x="851774" y="1979431"/>
                  </a:lnTo>
                  <a:lnTo>
                    <a:pt x="805521" y="1971662"/>
                  </a:lnTo>
                  <a:lnTo>
                    <a:pt x="760017" y="1961789"/>
                  </a:lnTo>
                  <a:lnTo>
                    <a:pt x="715313" y="1949865"/>
                  </a:lnTo>
                  <a:lnTo>
                    <a:pt x="671461" y="1935942"/>
                  </a:lnTo>
                  <a:lnTo>
                    <a:pt x="628513" y="1920072"/>
                  </a:lnTo>
                  <a:lnTo>
                    <a:pt x="586522" y="1902307"/>
                  </a:lnTo>
                  <a:lnTo>
                    <a:pt x="545540" y="1882700"/>
                  </a:lnTo>
                  <a:lnTo>
                    <a:pt x="505619" y="1861302"/>
                  </a:lnTo>
                  <a:lnTo>
                    <a:pt x="466810" y="1838165"/>
                  </a:lnTo>
                  <a:lnTo>
                    <a:pt x="429166" y="1813342"/>
                  </a:lnTo>
                  <a:lnTo>
                    <a:pt x="392739" y="1786885"/>
                  </a:lnTo>
                  <a:lnTo>
                    <a:pt x="357581" y="1758846"/>
                  </a:lnTo>
                  <a:lnTo>
                    <a:pt x="323745" y="1729277"/>
                  </a:lnTo>
                  <a:lnTo>
                    <a:pt x="291282" y="1698229"/>
                  </a:lnTo>
                  <a:lnTo>
                    <a:pt x="260244" y="1665756"/>
                  </a:lnTo>
                  <a:lnTo>
                    <a:pt x="230683" y="1631910"/>
                  </a:lnTo>
                  <a:lnTo>
                    <a:pt x="202653" y="1596741"/>
                  </a:lnTo>
                  <a:lnTo>
                    <a:pt x="176203" y="1560303"/>
                  </a:lnTo>
                  <a:lnTo>
                    <a:pt x="151388" y="1522648"/>
                  </a:lnTo>
                  <a:lnTo>
                    <a:pt x="128258" y="1483828"/>
                  </a:lnTo>
                  <a:lnTo>
                    <a:pt x="106867" y="1443894"/>
                  </a:lnTo>
                  <a:lnTo>
                    <a:pt x="87265" y="1402899"/>
                  </a:lnTo>
                  <a:lnTo>
                    <a:pt x="69506" y="1360896"/>
                  </a:lnTo>
                  <a:lnTo>
                    <a:pt x="53641" y="1317936"/>
                  </a:lnTo>
                  <a:lnTo>
                    <a:pt x="39722" y="1274070"/>
                  </a:lnTo>
                  <a:lnTo>
                    <a:pt x="27802" y="1229353"/>
                  </a:lnTo>
                  <a:lnTo>
                    <a:pt x="17932" y="1183835"/>
                  </a:lnTo>
                  <a:lnTo>
                    <a:pt x="10165" y="1137568"/>
                  </a:lnTo>
                  <a:lnTo>
                    <a:pt x="4552" y="1090605"/>
                  </a:lnTo>
                  <a:lnTo>
                    <a:pt x="1146" y="1042998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9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700"/>
                  </a:lnTo>
                  <a:lnTo>
                    <a:pt x="106867" y="545705"/>
                  </a:lnTo>
                  <a:lnTo>
                    <a:pt x="128258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3814" y="1222"/>
                  </a:lnTo>
                  <a:lnTo>
                    <a:pt x="1092794" y="4867"/>
                  </a:lnTo>
                  <a:lnTo>
                    <a:pt x="1141357" y="10902"/>
                  </a:lnTo>
                  <a:lnTo>
                    <a:pt x="1189423" y="19291"/>
                  </a:lnTo>
                  <a:lnTo>
                    <a:pt x="1236909" y="30002"/>
                  </a:lnTo>
                  <a:lnTo>
                    <a:pt x="1283735" y="43000"/>
                  </a:lnTo>
                  <a:lnTo>
                    <a:pt x="1329818" y="58252"/>
                  </a:lnTo>
                  <a:lnTo>
                    <a:pt x="1375078" y="75724"/>
                  </a:lnTo>
                  <a:lnTo>
                    <a:pt x="1419432" y="95383"/>
                  </a:lnTo>
                  <a:lnTo>
                    <a:pt x="1462800" y="117193"/>
                  </a:lnTo>
                  <a:lnTo>
                    <a:pt x="1505099" y="141123"/>
                  </a:lnTo>
                  <a:lnTo>
                    <a:pt x="1546248" y="167138"/>
                  </a:lnTo>
                  <a:lnTo>
                    <a:pt x="1586166" y="195203"/>
                  </a:lnTo>
                  <a:lnTo>
                    <a:pt x="1624771" y="225286"/>
                  </a:lnTo>
                  <a:lnTo>
                    <a:pt x="1661982" y="257353"/>
                  </a:lnTo>
                  <a:lnTo>
                    <a:pt x="1697717" y="291370"/>
                  </a:lnTo>
                  <a:lnTo>
                    <a:pt x="1731723" y="327115"/>
                  </a:lnTo>
                  <a:lnTo>
                    <a:pt x="1763780" y="364337"/>
                  </a:lnTo>
                  <a:lnTo>
                    <a:pt x="1793854" y="402954"/>
                  </a:lnTo>
                  <a:lnTo>
                    <a:pt x="1821912" y="442884"/>
                  </a:lnTo>
                  <a:lnTo>
                    <a:pt x="1847918" y="484046"/>
                  </a:lnTo>
                  <a:lnTo>
                    <a:pt x="1871841" y="526358"/>
                  </a:lnTo>
                  <a:lnTo>
                    <a:pt x="1893645" y="569738"/>
                  </a:lnTo>
                  <a:lnTo>
                    <a:pt x="1913298" y="614106"/>
                  </a:lnTo>
                  <a:lnTo>
                    <a:pt x="1930765" y="659379"/>
                  </a:lnTo>
                  <a:lnTo>
                    <a:pt x="1946012" y="705477"/>
                  </a:lnTo>
                  <a:lnTo>
                    <a:pt x="1959006" y="752317"/>
                  </a:lnTo>
                  <a:lnTo>
                    <a:pt x="1969714" y="799817"/>
                  </a:lnTo>
                  <a:lnTo>
                    <a:pt x="1974086" y="824884"/>
                  </a:lnTo>
                  <a:lnTo>
                    <a:pt x="1974086" y="1165851"/>
                  </a:lnTo>
                  <a:lnTo>
                    <a:pt x="1961197" y="1229353"/>
                  </a:lnTo>
                  <a:lnTo>
                    <a:pt x="1949277" y="1274070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3" y="1402899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5" y="1560303"/>
                  </a:lnTo>
                  <a:lnTo>
                    <a:pt x="1786346" y="1596741"/>
                  </a:lnTo>
                  <a:lnTo>
                    <a:pt x="1758315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59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8" y="1882700"/>
                  </a:lnTo>
                  <a:lnTo>
                    <a:pt x="1402476" y="1902307"/>
                  </a:lnTo>
                  <a:lnTo>
                    <a:pt x="1360485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6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8" name="object 8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6959" y="3298031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8738" y="3046666"/>
              <a:ext cx="236854" cy="236854"/>
            </a:xfrm>
            <a:custGeom>
              <a:avLst/>
              <a:gdLst/>
              <a:ahLst/>
              <a:cxnLst/>
              <a:rect l="l" t="t" r="r" b="b"/>
              <a:pathLst>
                <a:path w="236854" h="236854">
                  <a:moveTo>
                    <a:pt x="236399" y="236400"/>
                  </a:moveTo>
                  <a:lnTo>
                    <a:pt x="0" y="236400"/>
                  </a:lnTo>
                  <a:lnTo>
                    <a:pt x="0" y="0"/>
                  </a:lnTo>
                  <a:lnTo>
                    <a:pt x="236399" y="23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63633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45" dirty="0"/>
              <a:t>Computer</a:t>
            </a:r>
            <a:r>
              <a:rPr sz="6400" spc="185" dirty="0"/>
              <a:t> </a:t>
            </a:r>
            <a:r>
              <a:rPr sz="6400" spc="390" dirty="0"/>
              <a:t>vision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2069" y="1761451"/>
            <a:ext cx="2198370" cy="4589145"/>
          </a:xfrm>
          <a:custGeom>
            <a:avLst/>
            <a:gdLst/>
            <a:ahLst/>
            <a:cxnLst/>
            <a:rect l="l" t="t" r="r" b="b"/>
            <a:pathLst>
              <a:path w="2198370" h="4589145">
                <a:moveTo>
                  <a:pt x="2198103" y="1044613"/>
                </a:moveTo>
                <a:lnTo>
                  <a:pt x="0" y="1044613"/>
                </a:lnTo>
                <a:lnTo>
                  <a:pt x="0" y="4588802"/>
                </a:lnTo>
                <a:lnTo>
                  <a:pt x="2198103" y="4588802"/>
                </a:lnTo>
                <a:lnTo>
                  <a:pt x="2198103" y="1044613"/>
                </a:lnTo>
                <a:close/>
              </a:path>
              <a:path w="2198370" h="4589145">
                <a:moveTo>
                  <a:pt x="2198103" y="0"/>
                </a:moveTo>
                <a:lnTo>
                  <a:pt x="0" y="0"/>
                </a:lnTo>
                <a:lnTo>
                  <a:pt x="0" y="987971"/>
                </a:lnTo>
                <a:lnTo>
                  <a:pt x="2198103" y="987971"/>
                </a:lnTo>
                <a:lnTo>
                  <a:pt x="219810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018" y="1823299"/>
            <a:ext cx="1394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0"/>
              </a:spcBef>
            </a:pPr>
            <a:r>
              <a:rPr sz="2200" b="1" i="1" spc="204" dirty="0">
                <a:solidFill>
                  <a:srgbClr val="B7B7B7"/>
                </a:solidFill>
                <a:latin typeface="Calibri"/>
                <a:cs typeface="Calibri"/>
              </a:rPr>
              <a:t>Zero-</a:t>
            </a:r>
            <a:r>
              <a:rPr sz="2200" b="1" i="1" spc="229" dirty="0">
                <a:solidFill>
                  <a:srgbClr val="B7B7B7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B7B7B7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7671" y="2921315"/>
            <a:ext cx="1501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CLIP,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E9E9E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7671" y="3576634"/>
            <a:ext cx="18161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SimVLM, </a:t>
            </a:r>
            <a:r>
              <a:rPr sz="2000" spc="100" dirty="0">
                <a:solidFill>
                  <a:srgbClr val="9E9E9E"/>
                </a:solidFill>
                <a:latin typeface="Calibri"/>
                <a:cs typeface="Calibri"/>
              </a:rPr>
              <a:t>preﬁx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LM </a:t>
            </a:r>
            <a:r>
              <a:rPr sz="2000" spc="40" dirty="0">
                <a:solidFill>
                  <a:srgbClr val="9E9E9E"/>
                </a:solidFill>
                <a:latin typeface="Calibri"/>
                <a:cs typeface="Calibri"/>
              </a:rPr>
              <a:t>for </a:t>
            </a: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image/text,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36722" y="1761451"/>
            <a:ext cx="1901825" cy="4536440"/>
          </a:xfrm>
          <a:custGeom>
            <a:avLst/>
            <a:gdLst/>
            <a:ahLst/>
            <a:cxnLst/>
            <a:rect l="l" t="t" r="r" b="b"/>
            <a:pathLst>
              <a:path w="1901825" h="4536440">
                <a:moveTo>
                  <a:pt x="1901393" y="1044613"/>
                </a:moveTo>
                <a:lnTo>
                  <a:pt x="0" y="1044613"/>
                </a:lnTo>
                <a:lnTo>
                  <a:pt x="0" y="4536300"/>
                </a:lnTo>
                <a:lnTo>
                  <a:pt x="1901393" y="4536300"/>
                </a:lnTo>
                <a:lnTo>
                  <a:pt x="1901393" y="1044613"/>
                </a:lnTo>
                <a:close/>
              </a:path>
              <a:path w="1901825" h="4536440">
                <a:moveTo>
                  <a:pt x="1901393" y="0"/>
                </a:moveTo>
                <a:lnTo>
                  <a:pt x="0" y="0"/>
                </a:lnTo>
                <a:lnTo>
                  <a:pt x="0" y="987971"/>
                </a:lnTo>
                <a:lnTo>
                  <a:pt x="1901393" y="987971"/>
                </a:lnTo>
                <a:lnTo>
                  <a:pt x="190139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376" y="1823299"/>
            <a:ext cx="132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100"/>
              </a:spcBef>
            </a:pPr>
            <a:r>
              <a:rPr sz="2200" b="1" i="1" spc="220" dirty="0">
                <a:solidFill>
                  <a:srgbClr val="B7B7B7"/>
                </a:solidFill>
                <a:latin typeface="Calibri"/>
                <a:cs typeface="Calibri"/>
              </a:rPr>
              <a:t>Few-</a:t>
            </a:r>
            <a:r>
              <a:rPr sz="2200" b="1" i="1" spc="204" dirty="0">
                <a:solidFill>
                  <a:srgbClr val="B7B7B7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B7B7B7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52057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Well-</a:t>
            </a:r>
            <a:r>
              <a:rPr spc="335" dirty="0"/>
              <a:t>researched</a:t>
            </a:r>
            <a:r>
              <a:rPr spc="125" dirty="0"/>
              <a:t> </a:t>
            </a:r>
            <a:r>
              <a:rPr spc="225" dirty="0"/>
              <a:t>area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2108" y="1120549"/>
            <a:ext cx="944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We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need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to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ﬁrst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understand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5162"/>
                </a:solidFill>
                <a:latin typeface="Calibri"/>
                <a:cs typeface="Calibri"/>
              </a:rPr>
              <a:t>how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to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5162"/>
                </a:solidFill>
                <a:latin typeface="Calibri"/>
                <a:cs typeface="Calibri"/>
              </a:rPr>
              <a:t>represent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5162"/>
                </a:solidFill>
                <a:latin typeface="Calibri"/>
                <a:cs typeface="Calibri"/>
              </a:rPr>
              <a:t>images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1B5162"/>
                </a:solidFill>
                <a:latin typeface="Calibri"/>
                <a:cs typeface="Calibri"/>
              </a:rPr>
              <a:t>as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454" y="2986845"/>
            <a:ext cx="82931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130" dirty="0">
                <a:solidFill>
                  <a:srgbClr val="B7B7B7"/>
                </a:solidFill>
                <a:latin typeface="Calibri"/>
                <a:cs typeface="Calibri"/>
              </a:rPr>
              <a:t>GPT-</a:t>
            </a:r>
            <a:r>
              <a:rPr sz="2000" spc="145" dirty="0">
                <a:solidFill>
                  <a:srgbClr val="B7B7B7"/>
                </a:solidFill>
                <a:latin typeface="Calibri"/>
                <a:cs typeface="Calibri"/>
              </a:rPr>
              <a:t>3, </a:t>
            </a:r>
            <a:r>
              <a:rPr sz="2000" spc="204" dirty="0">
                <a:solidFill>
                  <a:srgbClr val="B7B7B7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862" y="2702217"/>
            <a:ext cx="11407140" cy="123189"/>
            <a:chOff x="217862" y="2702217"/>
            <a:chExt cx="11407140" cy="123189"/>
          </a:xfrm>
        </p:grpSpPr>
        <p:sp>
          <p:nvSpPr>
            <p:cNvPr id="12" name="object 12"/>
            <p:cNvSpPr/>
            <p:nvPr/>
          </p:nvSpPr>
          <p:spPr>
            <a:xfrm>
              <a:off x="232150" y="2763702"/>
              <a:ext cx="11248390" cy="28575"/>
            </a:xfrm>
            <a:custGeom>
              <a:avLst/>
              <a:gdLst/>
              <a:ahLst/>
              <a:cxnLst/>
              <a:rect l="l" t="t" r="r" b="b"/>
              <a:pathLst>
                <a:path w="11248390" h="28575">
                  <a:moveTo>
                    <a:pt x="0" y="28071"/>
                  </a:moveTo>
                  <a:lnTo>
                    <a:pt x="11248350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6095" y="2702217"/>
              <a:ext cx="158368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82547" y="2916470"/>
            <a:ext cx="155384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000" b="1" spc="130" dirty="0">
                <a:solidFill>
                  <a:srgbClr val="1B3138"/>
                </a:solidFill>
                <a:latin typeface="Calibri"/>
                <a:cs typeface="Calibri"/>
              </a:rPr>
              <a:t>Vision </a:t>
            </a:r>
            <a:r>
              <a:rPr sz="2000" b="1" spc="135" dirty="0">
                <a:solidFill>
                  <a:srgbClr val="1B3138"/>
                </a:solidFill>
                <a:latin typeface="Calibri"/>
                <a:cs typeface="Calibri"/>
              </a:rPr>
              <a:t>Transformer </a:t>
            </a:r>
            <a:r>
              <a:rPr sz="2000" b="1" spc="140" dirty="0">
                <a:solidFill>
                  <a:srgbClr val="1B3138"/>
                </a:solidFill>
                <a:latin typeface="Calibri"/>
                <a:cs typeface="Calibri"/>
              </a:rPr>
              <a:t>(ViT),</a:t>
            </a:r>
            <a:r>
              <a:rPr sz="20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65" dirty="0">
                <a:solidFill>
                  <a:srgbClr val="1B3138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67125" y="2875595"/>
            <a:ext cx="112268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60" dirty="0">
                <a:solidFill>
                  <a:srgbClr val="B7B7B7"/>
                </a:solidFill>
                <a:latin typeface="Calibri"/>
                <a:cs typeface="Calibri"/>
              </a:rPr>
              <a:t>Flamingo, </a:t>
            </a:r>
            <a:r>
              <a:rPr sz="2000" spc="165" dirty="0">
                <a:solidFill>
                  <a:srgbClr val="B7B7B7"/>
                </a:solidFill>
                <a:latin typeface="Calibri"/>
                <a:cs typeface="Calibri"/>
              </a:rPr>
              <a:t>2023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0068" y="2799395"/>
            <a:ext cx="123253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VisualGPT,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3571" y="2918769"/>
            <a:ext cx="242316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105" dirty="0">
                <a:solidFill>
                  <a:srgbClr val="9E9E9E"/>
                </a:solidFill>
                <a:latin typeface="Calibri"/>
                <a:cs typeface="Calibri"/>
              </a:rPr>
              <a:t>Swin</a:t>
            </a:r>
            <a:r>
              <a:rPr sz="2000" spc="7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9E9E9E"/>
                </a:solidFill>
                <a:latin typeface="Calibri"/>
                <a:cs typeface="Calibri"/>
              </a:rPr>
              <a:t>Transformer, </a:t>
            </a:r>
            <a:r>
              <a:rPr sz="2000" spc="-20" dirty="0">
                <a:solidFill>
                  <a:srgbClr val="9E9E9E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3571" y="3970329"/>
            <a:ext cx="231584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125" dirty="0">
                <a:solidFill>
                  <a:srgbClr val="9E9E9E"/>
                </a:solidFill>
                <a:latin typeface="Calibri"/>
                <a:cs typeface="Calibri"/>
              </a:rPr>
              <a:t>MLP-</a:t>
            </a:r>
            <a:r>
              <a:rPr sz="2000" dirty="0">
                <a:solidFill>
                  <a:srgbClr val="9E9E9E"/>
                </a:solidFill>
                <a:latin typeface="Calibri"/>
                <a:cs typeface="Calibri"/>
              </a:rPr>
              <a:t>Mixer,</a:t>
            </a:r>
            <a:r>
              <a:rPr sz="2000" spc="36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E9E9E"/>
                </a:solidFill>
                <a:latin typeface="Calibri"/>
                <a:cs typeface="Calibri"/>
              </a:rPr>
              <a:t>2021; </a:t>
            </a:r>
            <a:r>
              <a:rPr sz="2000" spc="95" dirty="0">
                <a:solidFill>
                  <a:srgbClr val="9E9E9E"/>
                </a:solidFill>
                <a:latin typeface="Calibri"/>
                <a:cs typeface="Calibri"/>
              </a:rPr>
              <a:t>not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transformer 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nor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9E9E9E"/>
                </a:solidFill>
                <a:latin typeface="Calibri"/>
                <a:cs typeface="Calibri"/>
              </a:rPr>
              <a:t>CNNs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29" dirty="0"/>
              <a:t>We</a:t>
            </a:r>
            <a:r>
              <a:rPr spc="114" dirty="0"/>
              <a:t> </a:t>
            </a:r>
            <a:r>
              <a:rPr spc="400" dirty="0"/>
              <a:t>chop</a:t>
            </a:r>
            <a:r>
              <a:rPr spc="114" dirty="0"/>
              <a:t> </a:t>
            </a:r>
            <a:r>
              <a:rPr spc="280" dirty="0"/>
              <a:t>an</a:t>
            </a:r>
            <a:r>
              <a:rPr spc="120" dirty="0"/>
              <a:t> </a:t>
            </a:r>
            <a:r>
              <a:rPr spc="285" dirty="0"/>
              <a:t>image</a:t>
            </a:r>
            <a:r>
              <a:rPr spc="114" dirty="0"/>
              <a:t> </a:t>
            </a:r>
            <a:r>
              <a:rPr spc="335" dirty="0"/>
              <a:t>up</a:t>
            </a:r>
            <a:r>
              <a:rPr spc="120" dirty="0"/>
              <a:t> </a:t>
            </a:r>
            <a:r>
              <a:rPr spc="204" dirty="0"/>
              <a:t>into</a:t>
            </a:r>
            <a:r>
              <a:rPr spc="114" dirty="0"/>
              <a:t> </a:t>
            </a:r>
            <a:r>
              <a:rPr spc="254" dirty="0"/>
              <a:t>small</a:t>
            </a:r>
            <a:r>
              <a:rPr spc="120" dirty="0"/>
              <a:t> </a:t>
            </a:r>
            <a:r>
              <a:rPr spc="250" dirty="0"/>
              <a:t>pixels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A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colored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image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made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up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Red,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75" dirty="0">
                <a:solidFill>
                  <a:srgbClr val="1B5162"/>
                </a:solidFill>
              </a:rPr>
              <a:t>Blue, </a:t>
            </a:r>
            <a:r>
              <a:rPr sz="2400" spc="170" dirty="0">
                <a:solidFill>
                  <a:srgbClr val="1B5162"/>
                </a:solidFill>
              </a:rPr>
              <a:t>Green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(RBG)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levels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5334939"/>
            <a:ext cx="374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pixel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range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(0,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256)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50" y="2679125"/>
            <a:ext cx="5888848" cy="1970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7147" y="853150"/>
            <a:ext cx="5262298" cy="52855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93959" y="6315832"/>
            <a:ext cx="1252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KDNuggets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5" dirty="0"/>
              <a:t>Colored</a:t>
            </a:r>
            <a:r>
              <a:rPr spc="125" dirty="0"/>
              <a:t> </a:t>
            </a:r>
            <a:r>
              <a:rPr spc="310" dirty="0"/>
              <a:t>images</a:t>
            </a:r>
            <a:r>
              <a:rPr spc="130" dirty="0"/>
              <a:t> </a:t>
            </a:r>
            <a:r>
              <a:rPr spc="225" dirty="0"/>
              <a:t>are</a:t>
            </a:r>
            <a:r>
              <a:rPr spc="125" dirty="0"/>
              <a:t> </a:t>
            </a:r>
            <a:r>
              <a:rPr spc="455" dirty="0"/>
              <a:t>3-</a:t>
            </a:r>
            <a:r>
              <a:rPr spc="685" dirty="0"/>
              <a:t>D</a:t>
            </a:r>
            <a:r>
              <a:rPr spc="130" dirty="0"/>
              <a:t> </a:t>
            </a:r>
            <a:r>
              <a:rPr spc="295" dirty="0"/>
              <a:t>tensors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00" dirty="0">
                <a:solidFill>
                  <a:srgbClr val="1B5162"/>
                </a:solidFill>
              </a:rPr>
              <a:t>Grayscale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images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are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60" dirty="0">
                <a:solidFill>
                  <a:srgbClr val="1B5162"/>
                </a:solidFill>
              </a:rPr>
              <a:t>2-</a:t>
            </a:r>
            <a:r>
              <a:rPr sz="2400" spc="395" dirty="0">
                <a:solidFill>
                  <a:srgbClr val="1B5162"/>
                </a:solidFill>
              </a:rPr>
              <a:t>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tensors: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65" dirty="0">
                <a:solidFill>
                  <a:srgbClr val="1B5162"/>
                </a:solidFill>
              </a:rPr>
              <a:t>all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3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channels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have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same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value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49253" y="2892916"/>
            <a:ext cx="4944110" cy="2376805"/>
            <a:chOff x="749253" y="2892916"/>
            <a:chExt cx="4944110" cy="2376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53" y="2892916"/>
              <a:ext cx="4943772" cy="1902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7975" y="4704049"/>
              <a:ext cx="1413510" cy="565785"/>
            </a:xfrm>
            <a:custGeom>
              <a:avLst/>
              <a:gdLst/>
              <a:ahLst/>
              <a:cxnLst/>
              <a:rect l="l" t="t" r="r" b="b"/>
              <a:pathLst>
                <a:path w="1413510" h="565785">
                  <a:moveTo>
                    <a:pt x="1412938" y="565411"/>
                  </a:moveTo>
                  <a:lnTo>
                    <a:pt x="0" y="565411"/>
                  </a:lnTo>
                  <a:lnTo>
                    <a:pt x="0" y="0"/>
                  </a:lnTo>
                  <a:lnTo>
                    <a:pt x="1412938" y="0"/>
                  </a:lnTo>
                  <a:lnTo>
                    <a:pt x="1412938" y="565411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7208" y="4768947"/>
            <a:ext cx="1075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latin typeface="Calibri"/>
                <a:cs typeface="Calibri"/>
              </a:rPr>
              <a:t>Scalar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210" dirty="0">
                <a:latin typeface="Calibri"/>
                <a:cs typeface="Calibri"/>
              </a:rPr>
              <a:t>0-</a:t>
            </a:r>
            <a:r>
              <a:rPr sz="1600" spc="325" dirty="0">
                <a:latin typeface="Calibri"/>
                <a:cs typeface="Calibri"/>
              </a:rPr>
              <a:t>D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tensor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0925" y="4689025"/>
            <a:ext cx="1664335" cy="583565"/>
          </a:xfrm>
          <a:custGeom>
            <a:avLst/>
            <a:gdLst/>
            <a:ahLst/>
            <a:cxnLst/>
            <a:rect l="l" t="t" r="r" b="b"/>
            <a:pathLst>
              <a:path w="1664335" h="583564">
                <a:moveTo>
                  <a:pt x="1664248" y="583434"/>
                </a:moveTo>
                <a:lnTo>
                  <a:pt x="0" y="583434"/>
                </a:lnTo>
                <a:lnTo>
                  <a:pt x="0" y="0"/>
                </a:lnTo>
                <a:lnTo>
                  <a:pt x="1664248" y="0"/>
                </a:lnTo>
                <a:lnTo>
                  <a:pt x="1664248" y="583434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3599" y="4753922"/>
            <a:ext cx="99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80" dirty="0">
                <a:latin typeface="Calibri"/>
                <a:cs typeface="Calibri"/>
              </a:rPr>
              <a:t>Vector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1-</a:t>
            </a:r>
            <a:r>
              <a:rPr sz="1600" spc="65" dirty="0">
                <a:latin typeface="Calibri"/>
                <a:cs typeface="Calibri"/>
              </a:rPr>
              <a:t>D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tensor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5124" y="4704050"/>
            <a:ext cx="1786889" cy="499109"/>
          </a:xfrm>
          <a:custGeom>
            <a:avLst/>
            <a:gdLst/>
            <a:ahLst/>
            <a:cxnLst/>
            <a:rect l="l" t="t" r="r" b="b"/>
            <a:pathLst>
              <a:path w="1786889" h="499110">
                <a:moveTo>
                  <a:pt x="1786661" y="498841"/>
                </a:moveTo>
                <a:lnTo>
                  <a:pt x="0" y="498841"/>
                </a:lnTo>
                <a:lnTo>
                  <a:pt x="0" y="0"/>
                </a:lnTo>
                <a:lnTo>
                  <a:pt x="1786661" y="0"/>
                </a:lnTo>
                <a:lnTo>
                  <a:pt x="1786661" y="498841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02190" y="4768948"/>
            <a:ext cx="10528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Matrix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165" dirty="0">
                <a:latin typeface="Calibri"/>
                <a:cs typeface="Calibri"/>
              </a:rPr>
              <a:t>2-</a:t>
            </a:r>
            <a:r>
              <a:rPr sz="1600" spc="254" dirty="0">
                <a:latin typeface="Calibri"/>
                <a:cs typeface="Calibri"/>
              </a:rPr>
              <a:t>D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tensor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05693" y="2541024"/>
            <a:ext cx="2805430" cy="2844165"/>
            <a:chOff x="8305693" y="2541024"/>
            <a:chExt cx="2805430" cy="28441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00" y="2541024"/>
              <a:ext cx="2805424" cy="25830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05693" y="4670025"/>
              <a:ext cx="1443990" cy="715010"/>
            </a:xfrm>
            <a:custGeom>
              <a:avLst/>
              <a:gdLst/>
              <a:ahLst/>
              <a:cxnLst/>
              <a:rect l="l" t="t" r="r" b="b"/>
              <a:pathLst>
                <a:path w="1443990" h="715010">
                  <a:moveTo>
                    <a:pt x="1355099" y="714599"/>
                  </a:moveTo>
                  <a:lnTo>
                    <a:pt x="0" y="443399"/>
                  </a:lnTo>
                  <a:lnTo>
                    <a:pt x="88799" y="0"/>
                  </a:lnTo>
                  <a:lnTo>
                    <a:pt x="1443899" y="271199"/>
                  </a:lnTo>
                  <a:lnTo>
                    <a:pt x="1355099" y="7145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660000">
            <a:off x="8629990" y="4927532"/>
            <a:ext cx="79537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0"/>
              </a:lnSpc>
            </a:pPr>
            <a:r>
              <a:rPr sz="1600" spc="95" dirty="0">
                <a:latin typeface="Calibri"/>
                <a:cs typeface="Calibri"/>
              </a:rPr>
              <a:t>Channel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32746" y="2130434"/>
            <a:ext cx="1449070" cy="955675"/>
          </a:xfrm>
          <a:custGeom>
            <a:avLst/>
            <a:gdLst/>
            <a:ahLst/>
            <a:cxnLst/>
            <a:rect l="l" t="t" r="r" b="b"/>
            <a:pathLst>
              <a:path w="1449070" h="955675">
                <a:moveTo>
                  <a:pt x="176399" y="955499"/>
                </a:moveTo>
                <a:lnTo>
                  <a:pt x="0" y="539399"/>
                </a:lnTo>
                <a:lnTo>
                  <a:pt x="1272299" y="0"/>
                </a:lnTo>
                <a:lnTo>
                  <a:pt x="1448699" y="416099"/>
                </a:lnTo>
                <a:lnTo>
                  <a:pt x="176399" y="9554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20280000">
            <a:off x="8553821" y="2509698"/>
            <a:ext cx="60894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600" spc="85" dirty="0">
                <a:latin typeface="Calibri"/>
                <a:cs typeface="Calibri"/>
              </a:rPr>
              <a:t>Width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02500" y="3671546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latin typeface="Calibri"/>
                <a:cs typeface="Calibri"/>
              </a:rPr>
              <a:t>Height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91312" y="3988008"/>
            <a:ext cx="1188085" cy="123189"/>
            <a:chOff x="5991312" y="3988008"/>
            <a:chExt cx="1188085" cy="123189"/>
          </a:xfrm>
        </p:grpSpPr>
        <p:sp>
          <p:nvSpPr>
            <p:cNvPr id="19" name="object 19"/>
            <p:cNvSpPr/>
            <p:nvPr/>
          </p:nvSpPr>
          <p:spPr>
            <a:xfrm>
              <a:off x="6005600" y="4049490"/>
              <a:ext cx="1029969" cy="11430"/>
            </a:xfrm>
            <a:custGeom>
              <a:avLst/>
              <a:gdLst/>
              <a:ahLst/>
              <a:cxnLst/>
              <a:rect l="l" t="t" r="r" b="b"/>
              <a:pathLst>
                <a:path w="1029970" h="11429">
                  <a:moveTo>
                    <a:pt x="0" y="11058"/>
                  </a:moveTo>
                  <a:lnTo>
                    <a:pt x="1029759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0565" y="3988008"/>
              <a:ext cx="158750" cy="1229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37849" y="5449522"/>
            <a:ext cx="3263265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8369">
              <a:lnSpc>
                <a:spcPct val="100000"/>
              </a:lnSpc>
              <a:spcBef>
                <a:spcPts val="100"/>
              </a:spcBef>
            </a:pPr>
            <a:r>
              <a:rPr sz="1600" b="1" spc="195" dirty="0">
                <a:latin typeface="Calibri"/>
                <a:cs typeface="Calibri"/>
              </a:rPr>
              <a:t>3-</a:t>
            </a:r>
            <a:r>
              <a:rPr sz="1600" b="1" spc="300" dirty="0">
                <a:latin typeface="Calibri"/>
                <a:cs typeface="Calibri"/>
              </a:rPr>
              <a:t>D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120" dirty="0">
                <a:latin typeface="Calibri"/>
                <a:cs typeface="Calibri"/>
              </a:rPr>
              <a:t>tensor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80" dirty="0">
                <a:latin typeface="Calibri"/>
                <a:cs typeface="Calibri"/>
              </a:rPr>
              <a:t>Adapted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TowardDataScience</a:t>
            </a:r>
            <a:r>
              <a:rPr sz="1100" spc="10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and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KDNuggets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4200" y="1718319"/>
            <a:ext cx="3277870" cy="15671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Limitations:</a:t>
            </a:r>
            <a:endParaRPr sz="2400">
              <a:latin typeface="Calibri"/>
              <a:cs typeface="Calibri"/>
            </a:endParaRPr>
          </a:p>
          <a:p>
            <a:pPr marL="469900" marR="5080" indent="-338455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Lose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vertical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spatial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relationships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140" dirty="0"/>
              <a:t>Initial</a:t>
            </a:r>
            <a:r>
              <a:rPr spc="120" dirty="0"/>
              <a:t> </a:t>
            </a:r>
            <a:r>
              <a:rPr spc="190" dirty="0"/>
              <a:t>idea:</a:t>
            </a:r>
            <a:r>
              <a:rPr spc="125" dirty="0"/>
              <a:t> </a:t>
            </a:r>
            <a:r>
              <a:rPr spc="185" dirty="0"/>
              <a:t>Turn</a:t>
            </a:r>
            <a:r>
              <a:rPr spc="120" dirty="0"/>
              <a:t> </a:t>
            </a:r>
            <a:r>
              <a:rPr spc="260" dirty="0"/>
              <a:t>pixels</a:t>
            </a:r>
            <a:r>
              <a:rPr spc="125" dirty="0"/>
              <a:t> </a:t>
            </a:r>
            <a:r>
              <a:rPr spc="204" dirty="0"/>
              <a:t>into</a:t>
            </a:r>
            <a:r>
              <a:rPr spc="125" dirty="0"/>
              <a:t> </a:t>
            </a:r>
            <a:r>
              <a:rPr spc="305" dirty="0"/>
              <a:t>a</a:t>
            </a:r>
            <a:r>
              <a:rPr spc="120" dirty="0"/>
              <a:t> </a:t>
            </a:r>
            <a:r>
              <a:rPr spc="355" dirty="0"/>
              <a:t>sequence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0" dirty="0">
                <a:solidFill>
                  <a:srgbClr val="1B5162"/>
                </a:solidFill>
              </a:rPr>
              <a:t>Use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self-</a:t>
            </a:r>
            <a:r>
              <a:rPr sz="2400" spc="150" dirty="0">
                <a:solidFill>
                  <a:srgbClr val="1B5162"/>
                </a:solidFill>
              </a:rPr>
              <a:t>attention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predict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next</a:t>
            </a:r>
            <a:r>
              <a:rPr sz="2400" spc="85" dirty="0">
                <a:solidFill>
                  <a:srgbClr val="1B5162"/>
                </a:solidFill>
              </a:rPr>
              <a:t> pixel, </a:t>
            </a:r>
            <a:r>
              <a:rPr sz="2400" spc="165" dirty="0">
                <a:solidFill>
                  <a:srgbClr val="1B5162"/>
                </a:solidFill>
              </a:rPr>
              <a:t>instead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word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token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76393" y="1949284"/>
            <a:ext cx="2494915" cy="3200400"/>
            <a:chOff x="276393" y="1949284"/>
            <a:chExt cx="2494915" cy="3200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393" y="1949284"/>
              <a:ext cx="2494457" cy="32002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7658" y="2072198"/>
              <a:ext cx="262890" cy="280670"/>
            </a:xfrm>
            <a:custGeom>
              <a:avLst/>
              <a:gdLst/>
              <a:ahLst/>
              <a:cxnLst/>
              <a:rect l="l" t="t" r="r" b="b"/>
              <a:pathLst>
                <a:path w="262890" h="280669">
                  <a:moveTo>
                    <a:pt x="262485" y="280448"/>
                  </a:moveTo>
                  <a:lnTo>
                    <a:pt x="0" y="280448"/>
                  </a:lnTo>
                  <a:lnTo>
                    <a:pt x="0" y="0"/>
                  </a:lnTo>
                  <a:lnTo>
                    <a:pt x="262485" y="0"/>
                  </a:lnTo>
                  <a:lnTo>
                    <a:pt x="262485" y="280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63235" y="5216932"/>
            <a:ext cx="1530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Chen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49712" y="2161587"/>
            <a:ext cx="5030424" cy="28886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4200" y="1718319"/>
            <a:ext cx="3277870" cy="15671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Limitations:</a:t>
            </a:r>
            <a:endParaRPr sz="2400">
              <a:latin typeface="Calibri"/>
              <a:cs typeface="Calibri"/>
            </a:endParaRPr>
          </a:p>
          <a:p>
            <a:pPr marL="469900" marR="5080" indent="-338455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Lose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vertical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spatial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relationships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7672" y="3680215"/>
            <a:ext cx="369189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920" marR="304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759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Memory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and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computational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requirements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scale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quadratically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to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sequence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length,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O(N</a:t>
            </a:r>
            <a:r>
              <a:rPr sz="2400" spc="225" baseline="31250" dirty="0">
                <a:solidFill>
                  <a:srgbClr val="1B3138"/>
                </a:solidFill>
                <a:latin typeface="Calibri"/>
                <a:cs typeface="Calibri"/>
              </a:rPr>
              <a:t>2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140" dirty="0"/>
              <a:t>Initial</a:t>
            </a:r>
            <a:r>
              <a:rPr spc="120" dirty="0"/>
              <a:t> </a:t>
            </a:r>
            <a:r>
              <a:rPr spc="190" dirty="0"/>
              <a:t>idea:</a:t>
            </a:r>
            <a:r>
              <a:rPr spc="125" dirty="0"/>
              <a:t> </a:t>
            </a:r>
            <a:r>
              <a:rPr spc="185" dirty="0"/>
              <a:t>Turn</a:t>
            </a:r>
            <a:r>
              <a:rPr spc="120" dirty="0"/>
              <a:t> </a:t>
            </a:r>
            <a:r>
              <a:rPr spc="260" dirty="0"/>
              <a:t>pixels</a:t>
            </a:r>
            <a:r>
              <a:rPr spc="125" dirty="0"/>
              <a:t> </a:t>
            </a:r>
            <a:r>
              <a:rPr spc="204" dirty="0"/>
              <a:t>into</a:t>
            </a:r>
            <a:r>
              <a:rPr spc="125" dirty="0"/>
              <a:t> </a:t>
            </a:r>
            <a:r>
              <a:rPr spc="305" dirty="0"/>
              <a:t>a</a:t>
            </a:r>
            <a:r>
              <a:rPr spc="120" dirty="0"/>
              <a:t> </a:t>
            </a:r>
            <a:r>
              <a:rPr spc="355" dirty="0"/>
              <a:t>sequence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0" dirty="0">
                <a:solidFill>
                  <a:srgbClr val="1B5162"/>
                </a:solidFill>
              </a:rPr>
              <a:t>Use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self-</a:t>
            </a:r>
            <a:r>
              <a:rPr sz="2400" spc="150" dirty="0">
                <a:solidFill>
                  <a:srgbClr val="1B5162"/>
                </a:solidFill>
              </a:rPr>
              <a:t>attention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predict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next</a:t>
            </a:r>
            <a:r>
              <a:rPr sz="2400" spc="85" dirty="0">
                <a:solidFill>
                  <a:srgbClr val="1B5162"/>
                </a:solidFill>
              </a:rPr>
              <a:t> pixel, </a:t>
            </a:r>
            <a:r>
              <a:rPr sz="2400" spc="165" dirty="0">
                <a:solidFill>
                  <a:srgbClr val="1B5162"/>
                </a:solidFill>
              </a:rPr>
              <a:t>instead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word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token</a:t>
            </a:r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276393" y="1949284"/>
            <a:ext cx="2494915" cy="3200400"/>
            <a:chOff x="276393" y="1949284"/>
            <a:chExt cx="2494915" cy="3200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393" y="1949284"/>
              <a:ext cx="2494457" cy="3200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658" y="2072198"/>
              <a:ext cx="262890" cy="280670"/>
            </a:xfrm>
            <a:custGeom>
              <a:avLst/>
              <a:gdLst/>
              <a:ahLst/>
              <a:cxnLst/>
              <a:rect l="l" t="t" r="r" b="b"/>
              <a:pathLst>
                <a:path w="262890" h="280669">
                  <a:moveTo>
                    <a:pt x="262485" y="280448"/>
                  </a:moveTo>
                  <a:lnTo>
                    <a:pt x="0" y="280448"/>
                  </a:lnTo>
                  <a:lnTo>
                    <a:pt x="0" y="0"/>
                  </a:lnTo>
                  <a:lnTo>
                    <a:pt x="262485" y="0"/>
                  </a:lnTo>
                  <a:lnTo>
                    <a:pt x="262485" y="280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725" y="1686675"/>
            <a:ext cx="4877982" cy="43208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3955" y="5348311"/>
            <a:ext cx="1530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Chen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18036" y="6185037"/>
            <a:ext cx="1976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David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Coccomini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60" dirty="0"/>
              <a:t>Vision</a:t>
            </a:r>
            <a:r>
              <a:rPr spc="135" dirty="0"/>
              <a:t> </a:t>
            </a:r>
            <a:r>
              <a:rPr spc="229" dirty="0"/>
              <a:t>Transformer</a:t>
            </a:r>
            <a:r>
              <a:rPr spc="140" dirty="0"/>
              <a:t> </a:t>
            </a:r>
            <a:r>
              <a:rPr spc="275" dirty="0"/>
              <a:t>(ViT)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Computes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attention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patches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images: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image-</a:t>
            </a:r>
            <a:r>
              <a:rPr sz="2400" spc="254" dirty="0">
                <a:solidFill>
                  <a:srgbClr val="1B5162"/>
                </a:solidFill>
              </a:rPr>
              <a:t>to-patch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embeddings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575" y="2058825"/>
            <a:ext cx="3874049" cy="38740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97350" y="3988008"/>
            <a:ext cx="1188085" cy="123189"/>
            <a:chOff x="4997350" y="3988008"/>
            <a:chExt cx="1188085" cy="123189"/>
          </a:xfrm>
        </p:grpSpPr>
        <p:sp>
          <p:nvSpPr>
            <p:cNvPr id="7" name="object 7"/>
            <p:cNvSpPr/>
            <p:nvPr/>
          </p:nvSpPr>
          <p:spPr>
            <a:xfrm>
              <a:off x="5011637" y="4049490"/>
              <a:ext cx="1029969" cy="11430"/>
            </a:xfrm>
            <a:custGeom>
              <a:avLst/>
              <a:gdLst/>
              <a:ahLst/>
              <a:cxnLst/>
              <a:rect l="l" t="t" r="r" b="b"/>
              <a:pathLst>
                <a:path w="1029970" h="11429">
                  <a:moveTo>
                    <a:pt x="0" y="11058"/>
                  </a:moveTo>
                  <a:lnTo>
                    <a:pt x="1029759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6602" y="3988008"/>
              <a:ext cx="158750" cy="12296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9250" y="2058816"/>
            <a:ext cx="856981" cy="8505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9250" y="2994448"/>
            <a:ext cx="856974" cy="815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9250" y="3982975"/>
            <a:ext cx="856974" cy="81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9250" y="4910699"/>
            <a:ext cx="856981" cy="8765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43837" y="2036249"/>
            <a:ext cx="916447" cy="8765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013" y="2994442"/>
            <a:ext cx="916447" cy="87651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81637" y="3952614"/>
            <a:ext cx="1229995" cy="1932939"/>
            <a:chOff x="7581637" y="3952614"/>
            <a:chExt cx="1229995" cy="1932939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9014" y="3952614"/>
              <a:ext cx="916447" cy="8764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7693" y="4910685"/>
              <a:ext cx="916447" cy="8765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95924" y="4853225"/>
              <a:ext cx="1201420" cy="1017905"/>
            </a:xfrm>
            <a:custGeom>
              <a:avLst/>
              <a:gdLst/>
              <a:ahLst/>
              <a:cxnLst/>
              <a:rect l="l" t="t" r="r" b="b"/>
              <a:pathLst>
                <a:path w="1201420" h="1017904">
                  <a:moveTo>
                    <a:pt x="0" y="0"/>
                  </a:moveTo>
                  <a:lnTo>
                    <a:pt x="1201199" y="0"/>
                  </a:lnTo>
                  <a:lnTo>
                    <a:pt x="1201199" y="1017599"/>
                  </a:lnTo>
                  <a:lnTo>
                    <a:pt x="0" y="1017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67888" y="2051484"/>
            <a:ext cx="916447" cy="87651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58245" y="2994428"/>
            <a:ext cx="916447" cy="87651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58245" y="3937372"/>
            <a:ext cx="916447" cy="876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58245" y="4880288"/>
            <a:ext cx="916447" cy="9373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77477" y="4880287"/>
            <a:ext cx="916447" cy="9373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70166" y="2049845"/>
            <a:ext cx="916447" cy="8504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77477" y="2964031"/>
            <a:ext cx="916447" cy="9373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77477" y="3952556"/>
            <a:ext cx="916447" cy="87654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595924" y="6028799"/>
            <a:ext cx="1201420" cy="43942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844"/>
              </a:spcBef>
            </a:pPr>
            <a:r>
              <a:rPr sz="1400" spc="100" dirty="0">
                <a:latin typeface="Calibri"/>
                <a:cs typeface="Calibri"/>
              </a:rPr>
              <a:t>One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patch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18624" y="2092274"/>
            <a:ext cx="62230" cy="1714500"/>
            <a:chOff x="6318624" y="2092274"/>
            <a:chExt cx="62230" cy="1714500"/>
          </a:xfrm>
        </p:grpSpPr>
        <p:sp>
          <p:nvSpPr>
            <p:cNvPr id="22" name="object 22"/>
            <p:cNvSpPr/>
            <p:nvPr/>
          </p:nvSpPr>
          <p:spPr>
            <a:xfrm>
              <a:off x="6358324" y="2129710"/>
              <a:ext cx="0" cy="1677035"/>
            </a:xfrm>
            <a:custGeom>
              <a:avLst/>
              <a:gdLst/>
              <a:ahLst/>
              <a:cxnLst/>
              <a:rect l="l" t="t" r="r" b="b"/>
              <a:pathLst>
                <a:path h="1677035">
                  <a:moveTo>
                    <a:pt x="0" y="0"/>
                  </a:moveTo>
                  <a:lnTo>
                    <a:pt x="0" y="1676689"/>
                  </a:lnTo>
                </a:path>
              </a:pathLst>
            </a:custGeom>
            <a:ln w="367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28149" y="2101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0" y="58957"/>
                  </a:moveTo>
                  <a:lnTo>
                    <a:pt x="21152" y="0"/>
                  </a:lnTo>
                  <a:lnTo>
                    <a:pt x="42846" y="58760"/>
                  </a:lnTo>
                  <a:lnTo>
                    <a:pt x="21324" y="37436"/>
                  </a:lnTo>
                  <a:lnTo>
                    <a:pt x="0" y="58957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8149" y="210179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324" y="37436"/>
                  </a:moveTo>
                  <a:lnTo>
                    <a:pt x="42846" y="58760"/>
                  </a:lnTo>
                  <a:lnTo>
                    <a:pt x="21152" y="0"/>
                  </a:lnTo>
                  <a:lnTo>
                    <a:pt x="0" y="58957"/>
                  </a:lnTo>
                  <a:lnTo>
                    <a:pt x="21324" y="37436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336128" y="4185299"/>
            <a:ext cx="62230" cy="1854835"/>
            <a:chOff x="6336128" y="4185299"/>
            <a:chExt cx="62230" cy="1854835"/>
          </a:xfrm>
        </p:grpSpPr>
        <p:sp>
          <p:nvSpPr>
            <p:cNvPr id="26" name="object 26"/>
            <p:cNvSpPr/>
            <p:nvPr/>
          </p:nvSpPr>
          <p:spPr>
            <a:xfrm>
              <a:off x="6358324" y="4185299"/>
              <a:ext cx="0" cy="1817370"/>
            </a:xfrm>
            <a:custGeom>
              <a:avLst/>
              <a:gdLst/>
              <a:ahLst/>
              <a:cxnLst/>
              <a:rect l="l" t="t" r="r" b="b"/>
              <a:pathLst>
                <a:path h="1817370">
                  <a:moveTo>
                    <a:pt x="0" y="0"/>
                  </a:moveTo>
                  <a:lnTo>
                    <a:pt x="0" y="1817189"/>
                  </a:lnTo>
                </a:path>
              </a:pathLst>
            </a:custGeom>
            <a:ln w="367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5653" y="5971443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693" y="58957"/>
                  </a:moveTo>
                  <a:lnTo>
                    <a:pt x="0" y="196"/>
                  </a:lnTo>
                  <a:lnTo>
                    <a:pt x="21521" y="21521"/>
                  </a:lnTo>
                  <a:lnTo>
                    <a:pt x="42846" y="0"/>
                  </a:lnTo>
                  <a:lnTo>
                    <a:pt x="21693" y="58957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45653" y="5971443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521" y="21521"/>
                  </a:moveTo>
                  <a:lnTo>
                    <a:pt x="0" y="196"/>
                  </a:lnTo>
                  <a:lnTo>
                    <a:pt x="21693" y="58957"/>
                  </a:lnTo>
                  <a:lnTo>
                    <a:pt x="42846" y="0"/>
                  </a:lnTo>
                  <a:lnTo>
                    <a:pt x="21521" y="21521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27800" y="3806399"/>
            <a:ext cx="436880" cy="379095"/>
          </a:xfrm>
          <a:prstGeom prst="rect">
            <a:avLst/>
          </a:prstGeom>
          <a:solidFill>
            <a:srgbClr val="EEEDE9"/>
          </a:solidFill>
        </p:spPr>
        <p:txBody>
          <a:bodyPr vert="horz" wrap="square" lIns="0" tIns="755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95"/>
              </a:spcBef>
            </a:pPr>
            <a:r>
              <a:rPr sz="1400" spc="-2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32536" y="1783012"/>
            <a:ext cx="2035810" cy="62230"/>
            <a:chOff x="6532536" y="1783012"/>
            <a:chExt cx="2035810" cy="62230"/>
          </a:xfrm>
        </p:grpSpPr>
        <p:sp>
          <p:nvSpPr>
            <p:cNvPr id="31" name="object 31"/>
            <p:cNvSpPr/>
            <p:nvPr/>
          </p:nvSpPr>
          <p:spPr>
            <a:xfrm>
              <a:off x="6569973" y="1817850"/>
              <a:ext cx="1998980" cy="0"/>
            </a:xfrm>
            <a:custGeom>
              <a:avLst/>
              <a:gdLst/>
              <a:ahLst/>
              <a:cxnLst/>
              <a:rect l="l" t="t" r="r" b="b"/>
              <a:pathLst>
                <a:path w="1998979">
                  <a:moveTo>
                    <a:pt x="0" y="0"/>
                  </a:moveTo>
                  <a:lnTo>
                    <a:pt x="1998363" y="0"/>
                  </a:lnTo>
                </a:path>
              </a:pathLst>
            </a:custGeom>
            <a:ln w="26908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42061" y="179253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58820" y="42846"/>
                  </a:moveTo>
                  <a:lnTo>
                    <a:pt x="0" y="21314"/>
                  </a:lnTo>
                  <a:lnTo>
                    <a:pt x="58899" y="0"/>
                  </a:lnTo>
                  <a:lnTo>
                    <a:pt x="37436" y="21383"/>
                  </a:lnTo>
                  <a:lnTo>
                    <a:pt x="58820" y="42846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42061" y="179253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37436" y="21383"/>
                  </a:moveTo>
                  <a:lnTo>
                    <a:pt x="58899" y="0"/>
                  </a:lnTo>
                  <a:lnTo>
                    <a:pt x="0" y="21314"/>
                  </a:lnTo>
                  <a:lnTo>
                    <a:pt x="58820" y="42846"/>
                  </a:lnTo>
                  <a:lnTo>
                    <a:pt x="37436" y="21383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004837" y="1790791"/>
            <a:ext cx="1864360" cy="62230"/>
            <a:chOff x="9004837" y="1790791"/>
            <a:chExt cx="1864360" cy="62230"/>
          </a:xfrm>
        </p:grpSpPr>
        <p:sp>
          <p:nvSpPr>
            <p:cNvPr id="35" name="object 35"/>
            <p:cNvSpPr/>
            <p:nvPr/>
          </p:nvSpPr>
          <p:spPr>
            <a:xfrm>
              <a:off x="9004837" y="1817850"/>
              <a:ext cx="1826895" cy="0"/>
            </a:xfrm>
            <a:custGeom>
              <a:avLst/>
              <a:gdLst/>
              <a:ahLst/>
              <a:cxnLst/>
              <a:rect l="l" t="t" r="r" b="b"/>
              <a:pathLst>
                <a:path w="1826895">
                  <a:moveTo>
                    <a:pt x="0" y="0"/>
                  </a:moveTo>
                  <a:lnTo>
                    <a:pt x="1826413" y="0"/>
                  </a:lnTo>
                </a:path>
              </a:pathLst>
            </a:custGeom>
            <a:ln w="26908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800262" y="180031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463" y="21463"/>
                  </a:lnTo>
                  <a:lnTo>
                    <a:pt x="79" y="0"/>
                  </a:lnTo>
                  <a:lnTo>
                    <a:pt x="58899" y="21532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00262" y="180031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63" y="21463"/>
                  </a:moveTo>
                  <a:lnTo>
                    <a:pt x="0" y="42846"/>
                  </a:lnTo>
                  <a:lnTo>
                    <a:pt x="58899" y="21532"/>
                  </a:lnTo>
                  <a:lnTo>
                    <a:pt x="79" y="0"/>
                  </a:lnTo>
                  <a:lnTo>
                    <a:pt x="21463" y="21463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568337" y="1628400"/>
            <a:ext cx="436880" cy="379095"/>
          </a:xfrm>
          <a:prstGeom prst="rect">
            <a:avLst/>
          </a:prstGeom>
          <a:solidFill>
            <a:srgbClr val="EEEDE9"/>
          </a:solidFill>
        </p:spPr>
        <p:txBody>
          <a:bodyPr vert="horz" wrap="square" lIns="0" tIns="755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95"/>
              </a:spcBef>
            </a:pPr>
            <a:r>
              <a:rPr sz="1400" spc="-2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205699" y="2983200"/>
            <a:ext cx="841375" cy="89217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70"/>
              </a:spcBef>
            </a:pPr>
            <a:endParaRPr sz="1400">
              <a:latin typeface="Times New Roman"/>
              <a:cs typeface="Times New Roman"/>
            </a:endParaRPr>
          </a:p>
          <a:p>
            <a:pPr marL="230504" marR="222885" indent="19050">
              <a:lnSpc>
                <a:spcPts val="1650"/>
              </a:lnSpc>
              <a:spcBef>
                <a:spcPts val="5"/>
              </a:spcBef>
            </a:pPr>
            <a:r>
              <a:rPr sz="1400" spc="75" dirty="0">
                <a:latin typeface="Calibri"/>
                <a:cs typeface="Calibri"/>
              </a:rPr>
              <a:t>One </a:t>
            </a:r>
            <a:r>
              <a:rPr sz="1400" spc="30" dirty="0">
                <a:latin typeface="Calibri"/>
                <a:cs typeface="Calibri"/>
              </a:rPr>
              <a:t>pixel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5099" y="3429000"/>
            <a:ext cx="570865" cy="200660"/>
          </a:xfrm>
          <a:custGeom>
            <a:avLst/>
            <a:gdLst/>
            <a:ahLst/>
            <a:cxnLst/>
            <a:rect l="l" t="t" r="r" b="b"/>
            <a:pathLst>
              <a:path w="570865" h="200660">
                <a:moveTo>
                  <a:pt x="570599" y="0"/>
                </a:moveTo>
                <a:lnTo>
                  <a:pt x="0" y="2000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5812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Vision</a:t>
            </a:r>
            <a:r>
              <a:rPr spc="135" dirty="0"/>
              <a:t> </a:t>
            </a:r>
            <a:r>
              <a:rPr spc="229" dirty="0"/>
              <a:t>Transformer</a:t>
            </a:r>
            <a:r>
              <a:rPr spc="140" dirty="0"/>
              <a:t> </a:t>
            </a:r>
            <a:r>
              <a:rPr spc="275" dirty="0"/>
              <a:t>(ViT)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52108" y="1120549"/>
            <a:ext cx="10446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1B5162"/>
                </a:solidFill>
                <a:latin typeface="Calibri"/>
                <a:cs typeface="Calibri"/>
              </a:rPr>
              <a:t>Computes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attention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on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patches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of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images: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image-</a:t>
            </a:r>
            <a:r>
              <a:rPr sz="2400" spc="254" dirty="0">
                <a:solidFill>
                  <a:srgbClr val="1B5162"/>
                </a:solidFill>
                <a:latin typeface="Calibri"/>
                <a:cs typeface="Calibri"/>
              </a:rPr>
              <a:t>to-patch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5162"/>
                </a:solidFill>
                <a:latin typeface="Calibri"/>
                <a:cs typeface="Calibri"/>
              </a:rPr>
              <a:t>embeddings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3575" y="2058825"/>
            <a:ext cx="3874049" cy="3874049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997350" y="3988008"/>
            <a:ext cx="1188085" cy="123189"/>
            <a:chOff x="4997350" y="3988008"/>
            <a:chExt cx="1188085" cy="123189"/>
          </a:xfrm>
        </p:grpSpPr>
        <p:sp>
          <p:nvSpPr>
            <p:cNvPr id="45" name="object 45"/>
            <p:cNvSpPr/>
            <p:nvPr/>
          </p:nvSpPr>
          <p:spPr>
            <a:xfrm>
              <a:off x="5011637" y="4049490"/>
              <a:ext cx="1029969" cy="11430"/>
            </a:xfrm>
            <a:custGeom>
              <a:avLst/>
              <a:gdLst/>
              <a:ahLst/>
              <a:cxnLst/>
              <a:rect l="l" t="t" r="r" b="b"/>
              <a:pathLst>
                <a:path w="1029970" h="11429">
                  <a:moveTo>
                    <a:pt x="0" y="11058"/>
                  </a:moveTo>
                  <a:lnTo>
                    <a:pt x="1029759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6602" y="3988008"/>
              <a:ext cx="158750" cy="122965"/>
            </a:xfrm>
            <a:prstGeom prst="rect">
              <a:avLst/>
            </a:prstGeom>
          </p:spPr>
        </p:pic>
      </p:grp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9960350" y="2964312"/>
          <a:ext cx="911860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34440">
              <a:lnSpc>
                <a:spcPct val="100000"/>
              </a:lnSpc>
              <a:spcBef>
                <a:spcPts val="100"/>
              </a:spcBef>
            </a:pPr>
            <a:r>
              <a:rPr u="heavy" spc="1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14"/>
              </a:rPr>
              <a:t>ViT</a:t>
            </a:r>
            <a:r>
              <a:rPr spc="150" dirty="0"/>
              <a:t>:</a:t>
            </a:r>
            <a:r>
              <a:rPr spc="105" dirty="0"/>
              <a:t> </a:t>
            </a:r>
            <a:r>
              <a:rPr spc="305" dirty="0"/>
              <a:t>An</a:t>
            </a:r>
            <a:r>
              <a:rPr spc="105" dirty="0"/>
              <a:t> </a:t>
            </a:r>
            <a:r>
              <a:rPr spc="285" dirty="0"/>
              <a:t>image</a:t>
            </a:r>
            <a:r>
              <a:rPr spc="105" dirty="0"/>
              <a:t> </a:t>
            </a:r>
            <a:r>
              <a:rPr spc="270" dirty="0"/>
              <a:t>is</a:t>
            </a:r>
            <a:r>
              <a:rPr spc="105" dirty="0"/>
              <a:t> </a:t>
            </a:r>
            <a:r>
              <a:rPr spc="215" dirty="0"/>
              <a:t>worth</a:t>
            </a:r>
            <a:r>
              <a:rPr spc="105" dirty="0"/>
              <a:t> </a:t>
            </a:r>
            <a:r>
              <a:rPr dirty="0"/>
              <a:t>16x16</a:t>
            </a:r>
            <a:r>
              <a:rPr spc="105" dirty="0"/>
              <a:t> </a:t>
            </a:r>
            <a:r>
              <a:rPr spc="260" dirty="0"/>
              <a:t>words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Attention</a:t>
            </a:r>
            <a:r>
              <a:rPr spc="145" dirty="0"/>
              <a:t> </a:t>
            </a:r>
            <a:r>
              <a:rPr spc="280" dirty="0"/>
              <a:t>Mechanism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How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important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word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other?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39725" y="1869900"/>
            <a:ext cx="2541270" cy="4614545"/>
            <a:chOff x="739725" y="1869900"/>
            <a:chExt cx="2541270" cy="4614545"/>
          </a:xfrm>
        </p:grpSpPr>
        <p:sp>
          <p:nvSpPr>
            <p:cNvPr id="4" name="object 4"/>
            <p:cNvSpPr/>
            <p:nvPr/>
          </p:nvSpPr>
          <p:spPr>
            <a:xfrm>
              <a:off x="749250" y="1869900"/>
              <a:ext cx="2520315" cy="4332605"/>
            </a:xfrm>
            <a:custGeom>
              <a:avLst/>
              <a:gdLst/>
              <a:ahLst/>
              <a:cxnLst/>
              <a:rect l="l" t="t" r="r" b="b"/>
              <a:pathLst>
                <a:path w="2520315" h="4332605">
                  <a:moveTo>
                    <a:pt x="0" y="4332187"/>
                  </a:moveTo>
                  <a:lnTo>
                    <a:pt x="2519699" y="4332187"/>
                  </a:lnTo>
                  <a:lnTo>
                    <a:pt x="2519699" y="0"/>
                  </a:lnTo>
                  <a:lnTo>
                    <a:pt x="0" y="0"/>
                  </a:lnTo>
                  <a:lnTo>
                    <a:pt x="0" y="4332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966" y="5194147"/>
              <a:ext cx="1781250" cy="9550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674" y="2037150"/>
              <a:ext cx="1812727" cy="12393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7668" y="3975818"/>
              <a:ext cx="62230" cy="46355"/>
            </a:xfrm>
            <a:custGeom>
              <a:avLst/>
              <a:gdLst/>
              <a:ahLst/>
              <a:cxnLst/>
              <a:rect l="l" t="t" r="r" b="b"/>
              <a:pathLst>
                <a:path w="62230" h="46354">
                  <a:moveTo>
                    <a:pt x="58353" y="46184"/>
                  </a:moveTo>
                  <a:lnTo>
                    <a:pt x="3446" y="46184"/>
                  </a:lnTo>
                  <a:lnTo>
                    <a:pt x="0" y="42738"/>
                  </a:lnTo>
                  <a:lnTo>
                    <a:pt x="0" y="7697"/>
                  </a:lnTo>
                  <a:lnTo>
                    <a:pt x="0" y="3446"/>
                  </a:lnTo>
                  <a:lnTo>
                    <a:pt x="3446" y="0"/>
                  </a:lnTo>
                  <a:lnTo>
                    <a:pt x="56143" y="0"/>
                  </a:lnTo>
                  <a:lnTo>
                    <a:pt x="58101" y="810"/>
                  </a:lnTo>
                  <a:lnTo>
                    <a:pt x="60988" y="3698"/>
                  </a:lnTo>
                  <a:lnTo>
                    <a:pt x="61799" y="5656"/>
                  </a:lnTo>
                  <a:lnTo>
                    <a:pt x="61799" y="42738"/>
                  </a:lnTo>
                  <a:lnTo>
                    <a:pt x="58353" y="46184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4568" y="3975818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5" h="46354">
                  <a:moveTo>
                    <a:pt x="36922" y="46184"/>
                  </a:moveTo>
                  <a:lnTo>
                    <a:pt x="2977" y="46184"/>
                  </a:lnTo>
                  <a:lnTo>
                    <a:pt x="0" y="43207"/>
                  </a:lnTo>
                  <a:lnTo>
                    <a:pt x="0" y="6650"/>
                  </a:lnTo>
                  <a:lnTo>
                    <a:pt x="0" y="2977"/>
                  </a:lnTo>
                  <a:lnTo>
                    <a:pt x="2977" y="0"/>
                  </a:lnTo>
                  <a:lnTo>
                    <a:pt x="35013" y="0"/>
                  </a:lnTo>
                  <a:lnTo>
                    <a:pt x="36705" y="700"/>
                  </a:lnTo>
                  <a:lnTo>
                    <a:pt x="39199" y="3194"/>
                  </a:lnTo>
                  <a:lnTo>
                    <a:pt x="39899" y="4886"/>
                  </a:lnTo>
                  <a:lnTo>
                    <a:pt x="39899" y="43207"/>
                  </a:lnTo>
                  <a:lnTo>
                    <a:pt x="36922" y="4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250" y="6202087"/>
              <a:ext cx="2520315" cy="272415"/>
            </a:xfrm>
            <a:custGeom>
              <a:avLst/>
              <a:gdLst/>
              <a:ahLst/>
              <a:cxnLst/>
              <a:rect l="l" t="t" r="r" b="b"/>
              <a:pathLst>
                <a:path w="2520315" h="272414">
                  <a:moveTo>
                    <a:pt x="2519699" y="272399"/>
                  </a:moveTo>
                  <a:lnTo>
                    <a:pt x="0" y="272399"/>
                  </a:lnTo>
                  <a:lnTo>
                    <a:pt x="0" y="0"/>
                  </a:lnTo>
                  <a:lnTo>
                    <a:pt x="2519699" y="0"/>
                  </a:lnTo>
                  <a:lnTo>
                    <a:pt x="2519699" y="272399"/>
                  </a:lnTo>
                  <a:close/>
                </a:path>
              </a:pathLst>
            </a:custGeom>
            <a:solidFill>
              <a:srgbClr val="EEEDE9">
                <a:alpha val="85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250" y="6202087"/>
              <a:ext cx="2520315" cy="272415"/>
            </a:xfrm>
            <a:custGeom>
              <a:avLst/>
              <a:gdLst/>
              <a:ahLst/>
              <a:cxnLst/>
              <a:rect l="l" t="t" r="r" b="b"/>
              <a:pathLst>
                <a:path w="2520315" h="272414">
                  <a:moveTo>
                    <a:pt x="0" y="0"/>
                  </a:moveTo>
                  <a:lnTo>
                    <a:pt x="2519699" y="0"/>
                  </a:lnTo>
                  <a:lnTo>
                    <a:pt x="2519699" y="272399"/>
                  </a:lnTo>
                  <a:lnTo>
                    <a:pt x="0" y="27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89643" y="6227822"/>
            <a:ext cx="164020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1125" y="1860362"/>
            <a:ext cx="2539365" cy="669925"/>
            <a:chOff x="761125" y="1860362"/>
            <a:chExt cx="2539365" cy="669925"/>
          </a:xfrm>
        </p:grpSpPr>
        <p:sp>
          <p:nvSpPr>
            <p:cNvPr id="13" name="object 13"/>
            <p:cNvSpPr/>
            <p:nvPr/>
          </p:nvSpPr>
          <p:spPr>
            <a:xfrm>
              <a:off x="770650" y="1869887"/>
              <a:ext cx="2520315" cy="650875"/>
            </a:xfrm>
            <a:custGeom>
              <a:avLst/>
              <a:gdLst/>
              <a:ahLst/>
              <a:cxnLst/>
              <a:rect l="l" t="t" r="r" b="b"/>
              <a:pathLst>
                <a:path w="2520315" h="650875">
                  <a:moveTo>
                    <a:pt x="2519699" y="650699"/>
                  </a:moveTo>
                  <a:lnTo>
                    <a:pt x="0" y="650699"/>
                  </a:lnTo>
                  <a:lnTo>
                    <a:pt x="0" y="0"/>
                  </a:lnTo>
                  <a:lnTo>
                    <a:pt x="2519699" y="0"/>
                  </a:lnTo>
                  <a:lnTo>
                    <a:pt x="2519699" y="6506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0650" y="1869887"/>
              <a:ext cx="2520315" cy="650875"/>
            </a:xfrm>
            <a:custGeom>
              <a:avLst/>
              <a:gdLst/>
              <a:ahLst/>
              <a:cxnLst/>
              <a:rect l="l" t="t" r="r" b="b"/>
              <a:pathLst>
                <a:path w="2520315" h="650875">
                  <a:moveTo>
                    <a:pt x="0" y="0"/>
                  </a:moveTo>
                  <a:lnTo>
                    <a:pt x="2519699" y="0"/>
                  </a:lnTo>
                  <a:lnTo>
                    <a:pt x="2519699" y="650699"/>
                  </a:lnTo>
                  <a:lnTo>
                    <a:pt x="0" y="650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9704" y="2084772"/>
            <a:ext cx="204279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9225" y="1869900"/>
            <a:ext cx="2562860" cy="4605020"/>
            <a:chOff x="749225" y="1869900"/>
            <a:chExt cx="2562860" cy="460502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137" y="3272337"/>
              <a:ext cx="1352775" cy="19217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9223" y="1869909"/>
              <a:ext cx="2562860" cy="4605020"/>
            </a:xfrm>
            <a:custGeom>
              <a:avLst/>
              <a:gdLst/>
              <a:ahLst/>
              <a:cxnLst/>
              <a:rect l="l" t="t" r="r" b="b"/>
              <a:pathLst>
                <a:path w="2562860" h="4605020">
                  <a:moveTo>
                    <a:pt x="2514866" y="3141726"/>
                  </a:moveTo>
                  <a:lnTo>
                    <a:pt x="15570" y="3141726"/>
                  </a:lnTo>
                  <a:lnTo>
                    <a:pt x="15570" y="4604524"/>
                  </a:lnTo>
                  <a:lnTo>
                    <a:pt x="2514866" y="4604524"/>
                  </a:lnTo>
                  <a:lnTo>
                    <a:pt x="2514866" y="3141726"/>
                  </a:lnTo>
                  <a:close/>
                </a:path>
                <a:path w="2562860" h="4605020">
                  <a:moveTo>
                    <a:pt x="2562593" y="0"/>
                  </a:moveTo>
                  <a:lnTo>
                    <a:pt x="0" y="0"/>
                  </a:lnTo>
                  <a:lnTo>
                    <a:pt x="0" y="2547899"/>
                  </a:lnTo>
                  <a:lnTo>
                    <a:pt x="2562593" y="2547899"/>
                  </a:lnTo>
                  <a:lnTo>
                    <a:pt x="2562593" y="0"/>
                  </a:lnTo>
                  <a:close/>
                </a:path>
              </a:pathLst>
            </a:custGeom>
            <a:solidFill>
              <a:srgbClr val="1B3138">
                <a:alpha val="582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62750" y="2208101"/>
            <a:ext cx="1146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role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of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57308" y="2229945"/>
            <a:ext cx="982344" cy="274320"/>
          </a:xfrm>
          <a:prstGeom prst="rect">
            <a:avLst/>
          </a:prstGeom>
          <a:solidFill>
            <a:srgbClr val="FFE1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74906" y="2208101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latin typeface="Calibri"/>
                <a:cs typeface="Calibri"/>
              </a:rPr>
              <a:t>is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3274" y="3010741"/>
            <a:ext cx="8147684" cy="137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424180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440055" algn="l"/>
              </a:tabLst>
            </a:pP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Calibri"/>
                <a:cs typeface="Calibri"/>
              </a:rPr>
              <a:t>Measure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importance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relevance</a:t>
            </a:r>
            <a:r>
              <a:rPr sz="1800" spc="80" dirty="0">
                <a:latin typeface="Calibri"/>
                <a:cs typeface="Calibri"/>
              </a:rPr>
              <a:t> of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each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word </a:t>
            </a:r>
            <a:r>
              <a:rPr sz="1800" spc="65" dirty="0">
                <a:latin typeface="Calibri"/>
                <a:cs typeface="Calibri"/>
              </a:rPr>
              <a:t>relative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to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each </a:t>
            </a:r>
            <a:r>
              <a:rPr sz="1800" spc="70" dirty="0">
                <a:latin typeface="Calibri"/>
                <a:cs typeface="Calibri"/>
              </a:rPr>
              <a:t>other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60"/>
              </a:spcBef>
              <a:buFont typeface="Arial"/>
              <a:buChar char="●"/>
            </a:pPr>
            <a:endParaRPr sz="1800" dirty="0">
              <a:latin typeface="Calibri"/>
              <a:cs typeface="Calibri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sz="1800" spc="50" dirty="0">
                <a:latin typeface="Calibri"/>
                <a:cs typeface="Calibri"/>
              </a:rPr>
              <a:t>Allow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for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building-</a:t>
            </a:r>
            <a:r>
              <a:rPr sz="1800" spc="150" dirty="0">
                <a:latin typeface="Calibri"/>
                <a:cs typeface="Calibri"/>
              </a:rPr>
              <a:t>up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of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enriched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vectors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with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more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context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logic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234500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82624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0749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89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47200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5324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43450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915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9150" y="3429012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9137" y="3429012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28" name="object 28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88412" y="3398187"/>
          <a:ext cx="1562098" cy="539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AB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234500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83972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5"/>
              </a:spcBef>
            </a:pPr>
            <a:r>
              <a:rPr sz="1400" spc="-33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82624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32096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0749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0222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6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8975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38447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47200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96672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9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95324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44796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11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43450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92921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91575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41046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149150" y="3429000"/>
            <a:ext cx="686435" cy="530860"/>
            <a:chOff x="9149150" y="3429000"/>
            <a:chExt cx="686435" cy="530860"/>
          </a:xfrm>
        </p:grpSpPr>
        <p:sp>
          <p:nvSpPr>
            <p:cNvPr id="32" name="object 32"/>
            <p:cNvSpPr/>
            <p:nvPr/>
          </p:nvSpPr>
          <p:spPr>
            <a:xfrm>
              <a:off x="9149150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92207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65232" y="3575033"/>
            <a:ext cx="177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909137" y="3429000"/>
            <a:ext cx="686435" cy="530860"/>
            <a:chOff x="9909137" y="3429000"/>
            <a:chExt cx="686435" cy="530860"/>
          </a:xfrm>
        </p:grpSpPr>
        <p:sp>
          <p:nvSpPr>
            <p:cNvPr id="36" name="object 36"/>
            <p:cNvSpPr/>
            <p:nvPr/>
          </p:nvSpPr>
          <p:spPr>
            <a:xfrm>
              <a:off x="9909137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52194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325219" y="3575033"/>
            <a:ext cx="177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012324" y="3437762"/>
            <a:ext cx="343535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50"/>
              </a:spcBef>
            </a:pPr>
            <a:r>
              <a:rPr sz="1300" spc="-25" dirty="0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43" name="object 43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68025" y="4108250"/>
            <a:ext cx="3173095" cy="45720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915"/>
              </a:spcBef>
            </a:pPr>
            <a:r>
              <a:rPr sz="1400" spc="114" dirty="0">
                <a:latin typeface="Calibri"/>
                <a:cs typeface="Calibri"/>
              </a:rPr>
              <a:t>Add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positional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embedding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88409" y="3398187"/>
          <a:ext cx="1562100" cy="149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  <a:solidFill>
                      <a:srgbClr val="EE64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227329">
                        <a:lnSpc>
                          <a:spcPts val="1650"/>
                        </a:lnSpc>
                        <a:spcBef>
                          <a:spcPts val="47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dim 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learned positional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234500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3972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5"/>
              </a:spcBef>
            </a:pPr>
            <a:r>
              <a:rPr sz="1400" spc="-33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2624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32096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0749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80222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6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88975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38447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47200" y="3437711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96672" y="3437711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9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5324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44796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11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43450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92921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91575" y="3429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41046" y="3429012"/>
            <a:ext cx="250190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49150" y="3429000"/>
            <a:ext cx="686435" cy="530860"/>
            <a:chOff x="9149150" y="3429000"/>
            <a:chExt cx="686435" cy="530860"/>
          </a:xfrm>
        </p:grpSpPr>
        <p:sp>
          <p:nvSpPr>
            <p:cNvPr id="31" name="object 31"/>
            <p:cNvSpPr/>
            <p:nvPr/>
          </p:nvSpPr>
          <p:spPr>
            <a:xfrm>
              <a:off x="9149150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92207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565232" y="3575033"/>
            <a:ext cx="177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909137" y="3429000"/>
            <a:ext cx="686435" cy="530860"/>
            <a:chOff x="9909137" y="3429000"/>
            <a:chExt cx="686435" cy="530860"/>
          </a:xfrm>
        </p:grpSpPr>
        <p:sp>
          <p:nvSpPr>
            <p:cNvPr id="35" name="object 35"/>
            <p:cNvSpPr/>
            <p:nvPr/>
          </p:nvSpPr>
          <p:spPr>
            <a:xfrm>
              <a:off x="9909137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52194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325219" y="3575033"/>
            <a:ext cx="177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012324" y="3437762"/>
            <a:ext cx="343535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50"/>
              </a:spcBef>
            </a:pPr>
            <a:r>
              <a:rPr sz="1300" spc="-25" dirty="0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579497" y="3433400"/>
            <a:ext cx="443865" cy="530860"/>
          </a:xfrm>
          <a:prstGeom prst="rect">
            <a:avLst/>
          </a:prstGeom>
          <a:solidFill>
            <a:srgbClr val="6FA8DC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10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50" b="1" spc="125" dirty="0">
                <a:latin typeface="Calibri"/>
                <a:cs typeface="Calibri"/>
              </a:rPr>
              <a:t>CLS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68025" y="4108250"/>
            <a:ext cx="3173095" cy="457200"/>
          </a:xfrm>
          <a:custGeom>
            <a:avLst/>
            <a:gdLst/>
            <a:ahLst/>
            <a:cxnLst/>
            <a:rect l="l" t="t" r="r" b="b"/>
            <a:pathLst>
              <a:path w="3173095" h="457200">
                <a:moveTo>
                  <a:pt x="0" y="0"/>
                </a:moveTo>
                <a:lnTo>
                  <a:pt x="3172799" y="0"/>
                </a:lnTo>
                <a:lnTo>
                  <a:pt x="3172799" y="456599"/>
                </a:lnTo>
                <a:lnTo>
                  <a:pt x="0" y="456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2232162" y="4159587"/>
          <a:ext cx="9874250" cy="1080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 marL="17208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spc="114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positional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R w="28575">
                      <a:solidFill>
                        <a:srgbClr val="4359FF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90500" marR="182880" algn="ctr">
                        <a:lnSpc>
                          <a:spcPts val="1430"/>
                        </a:lnSpc>
                        <a:spcBef>
                          <a:spcPts val="530"/>
                        </a:spcBef>
                      </a:pPr>
                      <a:r>
                        <a:rPr sz="1200" spc="70" dirty="0">
                          <a:latin typeface="Calibri"/>
                          <a:cs typeface="Calibri"/>
                        </a:rPr>
                        <a:t>Special </a:t>
                      </a:r>
                      <a:r>
                        <a:rPr sz="1200" spc="60" dirty="0">
                          <a:latin typeface="Calibri"/>
                          <a:cs typeface="Calibri"/>
                        </a:rPr>
                        <a:t>classiﬁcation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token,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28575">
                      <a:solidFill>
                        <a:srgbClr val="4359FF"/>
                      </a:solidFill>
                      <a:prstDash val="solid"/>
                    </a:lnL>
                    <a:lnR w="28575">
                      <a:solidFill>
                        <a:srgbClr val="4359FF"/>
                      </a:solidFill>
                      <a:prstDash val="solid"/>
                    </a:lnR>
                    <a:lnT w="28575">
                      <a:solidFill>
                        <a:srgbClr val="4359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1015365">
                        <a:lnSpc>
                          <a:spcPts val="1935"/>
                        </a:lnSpc>
                      </a:pPr>
                      <a:r>
                        <a:rPr sz="2400" spc="12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2400" spc="10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project</a:t>
                      </a:r>
                      <a:r>
                        <a:rPr sz="2400" spc="10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9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2400" spc="11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8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patch</a:t>
                      </a:r>
                      <a:r>
                        <a:rPr sz="2400" spc="10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2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400" spc="11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D-</a:t>
                      </a:r>
                      <a:r>
                        <a:rPr sz="2400" spc="1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dimensional</a:t>
                      </a:r>
                      <a:r>
                        <a:rPr sz="2400" spc="10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vector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8575">
                      <a:solidFill>
                        <a:srgbClr val="4359FF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75"/>
                        </a:lnSpc>
                      </a:pPr>
                      <a:r>
                        <a:rPr sz="1200" spc="185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200" spc="55" dirty="0">
                          <a:latin typeface="Calibri"/>
                          <a:cs typeface="Calibri"/>
                        </a:rPr>
                        <a:t>dim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4359FF"/>
                      </a:solidFill>
                      <a:prstDash val="solid"/>
                    </a:lnL>
                    <a:lnB w="28575">
                      <a:solidFill>
                        <a:srgbClr val="4359FF"/>
                      </a:solidFill>
                      <a:prstDash val="solid"/>
                    </a:lnB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375"/>
                        </a:lnSpc>
                      </a:pPr>
                      <a:r>
                        <a:rPr sz="1200" spc="50" dirty="0">
                          <a:latin typeface="Calibri"/>
                          <a:cs typeface="Calibri"/>
                        </a:rPr>
                        <a:t>learned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8575">
                      <a:solidFill>
                        <a:srgbClr val="4359FF"/>
                      </a:solidFill>
                      <a:prstDash val="solid"/>
                    </a:lnR>
                    <a:lnB w="28575">
                      <a:solidFill>
                        <a:srgbClr val="435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AB00">
                        <a:alpha val="5062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4359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11469250" y="3964175"/>
            <a:ext cx="222250" cy="210185"/>
          </a:xfrm>
          <a:custGeom>
            <a:avLst/>
            <a:gdLst/>
            <a:ahLst/>
            <a:cxnLst/>
            <a:rect l="l" t="t" r="r" b="b"/>
            <a:pathLst>
              <a:path w="222250" h="210185">
                <a:moveTo>
                  <a:pt x="221699" y="0"/>
                </a:moveTo>
                <a:lnTo>
                  <a:pt x="0" y="209699"/>
                </a:lnTo>
              </a:path>
            </a:pathLst>
          </a:custGeom>
          <a:ln w="28574">
            <a:solidFill>
              <a:srgbClr val="435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46" name="object 46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388409" y="3398187"/>
          <a:ext cx="1562100" cy="149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  <a:solidFill>
                      <a:srgbClr val="EE64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227329">
                        <a:lnSpc>
                          <a:spcPts val="1650"/>
                        </a:lnSpc>
                        <a:spcBef>
                          <a:spcPts val="47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dim 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learned positional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object 49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234500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83972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5"/>
              </a:spcBef>
            </a:pPr>
            <a:r>
              <a:rPr sz="1400" spc="-33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82624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32096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0749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022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6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89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38447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47200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9667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9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95324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4479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11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43450" y="3429012"/>
            <a:ext cx="499109" cy="530860"/>
            <a:chOff x="6543450" y="3429012"/>
            <a:chExt cx="499109" cy="530860"/>
          </a:xfrm>
        </p:grpSpPr>
        <p:sp>
          <p:nvSpPr>
            <p:cNvPr id="28" name="object 28"/>
            <p:cNvSpPr/>
            <p:nvPr/>
          </p:nvSpPr>
          <p:spPr>
            <a:xfrm>
              <a:off x="6543450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92922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92921" y="3569831"/>
            <a:ext cx="2495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915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4104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49150" y="3429000"/>
            <a:ext cx="686435" cy="530860"/>
            <a:chOff x="9149150" y="3429000"/>
            <a:chExt cx="686435" cy="530860"/>
          </a:xfrm>
        </p:grpSpPr>
        <p:sp>
          <p:nvSpPr>
            <p:cNvPr id="34" name="object 34"/>
            <p:cNvSpPr/>
            <p:nvPr/>
          </p:nvSpPr>
          <p:spPr>
            <a:xfrm>
              <a:off x="9149150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92207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65232" y="3575033"/>
            <a:ext cx="177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09137" y="3429000"/>
            <a:ext cx="686435" cy="530860"/>
            <a:chOff x="9909137" y="3429000"/>
            <a:chExt cx="686435" cy="530860"/>
          </a:xfrm>
        </p:grpSpPr>
        <p:sp>
          <p:nvSpPr>
            <p:cNvPr id="38" name="object 38"/>
            <p:cNvSpPr/>
            <p:nvPr/>
          </p:nvSpPr>
          <p:spPr>
            <a:xfrm>
              <a:off x="9909137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52194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325219" y="3575033"/>
            <a:ext cx="177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012324" y="3437762"/>
            <a:ext cx="343535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50"/>
              </a:spcBef>
            </a:pPr>
            <a:r>
              <a:rPr sz="1300" spc="-25" dirty="0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287674" y="2416150"/>
            <a:ext cx="9121140" cy="457200"/>
          </a:xfrm>
          <a:prstGeom prst="rect">
            <a:avLst/>
          </a:prstGeom>
          <a:solidFill>
            <a:srgbClr val="CDE7CE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400" spc="120" dirty="0">
                <a:solidFill>
                  <a:srgbClr val="1B5162"/>
                </a:solidFill>
              </a:rPr>
              <a:t>Original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Transformer</a:t>
            </a:r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11579497" y="3433400"/>
            <a:ext cx="443865" cy="530860"/>
          </a:xfrm>
          <a:prstGeom prst="rect">
            <a:avLst/>
          </a:prstGeom>
          <a:solidFill>
            <a:srgbClr val="6FA8DC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10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50" b="1" spc="125" dirty="0">
                <a:latin typeface="Calibri"/>
                <a:cs typeface="Calibri"/>
              </a:rPr>
              <a:t>CLS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17800" y="4173875"/>
            <a:ext cx="1303020" cy="883285"/>
          </a:xfrm>
          <a:prstGeom prst="rect">
            <a:avLst/>
          </a:prstGeom>
          <a:ln w="28574">
            <a:solidFill>
              <a:srgbClr val="4359FF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90500" marR="182880" algn="ctr">
              <a:lnSpc>
                <a:spcPts val="1430"/>
              </a:lnSpc>
              <a:spcBef>
                <a:spcPts val="635"/>
              </a:spcBef>
            </a:pPr>
            <a:r>
              <a:rPr sz="1200" spc="70" dirty="0">
                <a:latin typeface="Calibri"/>
                <a:cs typeface="Calibri"/>
              </a:rPr>
              <a:t>Special </a:t>
            </a:r>
            <a:r>
              <a:rPr sz="1200" spc="60" dirty="0">
                <a:latin typeface="Calibri"/>
                <a:cs typeface="Calibri"/>
              </a:rPr>
              <a:t>classiﬁcation </a:t>
            </a:r>
            <a:r>
              <a:rPr sz="1200" spc="-10" dirty="0">
                <a:latin typeface="Calibri"/>
                <a:cs typeface="Calibri"/>
              </a:rPr>
              <a:t>token,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sz="1200" spc="185" dirty="0">
                <a:latin typeface="Calibri"/>
                <a:cs typeface="Calibri"/>
              </a:rPr>
              <a:t>D-</a:t>
            </a:r>
            <a:r>
              <a:rPr sz="1200" spc="80" dirty="0">
                <a:latin typeface="Calibri"/>
                <a:cs typeface="Calibri"/>
              </a:rPr>
              <a:t>dim</a:t>
            </a:r>
            <a:r>
              <a:rPr sz="1200" spc="50" dirty="0">
                <a:latin typeface="Calibri"/>
                <a:cs typeface="Calibri"/>
              </a:rPr>
              <a:t> learned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469250" y="3964175"/>
            <a:ext cx="222250" cy="210185"/>
          </a:xfrm>
          <a:custGeom>
            <a:avLst/>
            <a:gdLst/>
            <a:ahLst/>
            <a:cxnLst/>
            <a:rect l="l" t="t" r="r" b="b"/>
            <a:pathLst>
              <a:path w="222250" h="210185">
                <a:moveTo>
                  <a:pt x="221699" y="0"/>
                </a:moveTo>
                <a:lnTo>
                  <a:pt x="0" y="209699"/>
                </a:lnTo>
              </a:path>
            </a:pathLst>
          </a:custGeom>
          <a:ln w="28574">
            <a:solidFill>
              <a:srgbClr val="435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49" name="object 49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6707622" y="2989650"/>
            <a:ext cx="123189" cy="443865"/>
            <a:chOff x="6707622" y="2989650"/>
            <a:chExt cx="123189" cy="443865"/>
          </a:xfrm>
        </p:grpSpPr>
        <p:sp>
          <p:nvSpPr>
            <p:cNvPr id="52" name="object 52"/>
            <p:cNvSpPr/>
            <p:nvPr/>
          </p:nvSpPr>
          <p:spPr>
            <a:xfrm>
              <a:off x="6762537" y="31335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7622" y="2989650"/>
              <a:ext cx="122946" cy="15930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468025" y="4108250"/>
            <a:ext cx="3173095" cy="45720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915"/>
              </a:spcBef>
            </a:pPr>
            <a:r>
              <a:rPr sz="1400" spc="114" dirty="0">
                <a:latin typeface="Calibri"/>
                <a:cs typeface="Calibri"/>
              </a:rPr>
              <a:t>Add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positional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embedding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88409" y="3398187"/>
          <a:ext cx="1562100" cy="149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  <a:solidFill>
                      <a:srgbClr val="EE64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227329">
                        <a:lnSpc>
                          <a:spcPts val="1650"/>
                        </a:lnSpc>
                        <a:spcBef>
                          <a:spcPts val="47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dim 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learned positional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object 56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234500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83972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5"/>
              </a:spcBef>
            </a:pPr>
            <a:r>
              <a:rPr sz="1400" spc="-33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82624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32096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0749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022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6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89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38447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47200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9667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9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95324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4479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11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43450" y="3429012"/>
            <a:ext cx="499109" cy="530860"/>
            <a:chOff x="6543450" y="3429012"/>
            <a:chExt cx="499109" cy="530860"/>
          </a:xfrm>
        </p:grpSpPr>
        <p:sp>
          <p:nvSpPr>
            <p:cNvPr id="28" name="object 28"/>
            <p:cNvSpPr/>
            <p:nvPr/>
          </p:nvSpPr>
          <p:spPr>
            <a:xfrm>
              <a:off x="6543450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92922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92921" y="3569831"/>
            <a:ext cx="2495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915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4104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49150" y="3429000"/>
            <a:ext cx="686435" cy="530860"/>
            <a:chOff x="9149150" y="3429000"/>
            <a:chExt cx="686435" cy="530860"/>
          </a:xfrm>
        </p:grpSpPr>
        <p:sp>
          <p:nvSpPr>
            <p:cNvPr id="34" name="object 34"/>
            <p:cNvSpPr/>
            <p:nvPr/>
          </p:nvSpPr>
          <p:spPr>
            <a:xfrm>
              <a:off x="9149150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92207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65232" y="3575033"/>
            <a:ext cx="177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09137" y="3429000"/>
            <a:ext cx="686435" cy="530860"/>
            <a:chOff x="9909137" y="3429000"/>
            <a:chExt cx="686435" cy="530860"/>
          </a:xfrm>
        </p:grpSpPr>
        <p:sp>
          <p:nvSpPr>
            <p:cNvPr id="38" name="object 38"/>
            <p:cNvSpPr/>
            <p:nvPr/>
          </p:nvSpPr>
          <p:spPr>
            <a:xfrm>
              <a:off x="9909137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52194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325219" y="3575033"/>
            <a:ext cx="177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012324" y="3437762"/>
            <a:ext cx="343535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50"/>
              </a:spcBef>
            </a:pPr>
            <a:r>
              <a:rPr sz="1300" spc="-25" dirty="0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87674" y="2416150"/>
            <a:ext cx="9121140" cy="457200"/>
          </a:xfrm>
          <a:prstGeom prst="rect">
            <a:avLst/>
          </a:prstGeom>
          <a:solidFill>
            <a:srgbClr val="CDE7CE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400" spc="120" dirty="0">
                <a:solidFill>
                  <a:srgbClr val="1B5162"/>
                </a:solidFill>
                <a:latin typeface="Calibri"/>
                <a:cs typeface="Calibri"/>
              </a:rPr>
              <a:t>Original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Transformer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579497" y="3433400"/>
            <a:ext cx="443865" cy="530860"/>
          </a:xfrm>
          <a:prstGeom prst="rect">
            <a:avLst/>
          </a:prstGeom>
          <a:solidFill>
            <a:srgbClr val="6FA8DC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10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50" b="1" spc="125" dirty="0">
                <a:latin typeface="Calibri"/>
                <a:cs typeface="Calibri"/>
              </a:rPr>
              <a:t>CLS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17800" y="4173875"/>
            <a:ext cx="1303020" cy="883285"/>
          </a:xfrm>
          <a:prstGeom prst="rect">
            <a:avLst/>
          </a:prstGeom>
          <a:ln w="28574">
            <a:solidFill>
              <a:srgbClr val="4359FF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90500" marR="182880" algn="ctr">
              <a:lnSpc>
                <a:spcPts val="1430"/>
              </a:lnSpc>
              <a:spcBef>
                <a:spcPts val="635"/>
              </a:spcBef>
            </a:pPr>
            <a:r>
              <a:rPr sz="1200" spc="70" dirty="0">
                <a:latin typeface="Calibri"/>
                <a:cs typeface="Calibri"/>
              </a:rPr>
              <a:t>Special </a:t>
            </a:r>
            <a:r>
              <a:rPr sz="1200" spc="60" dirty="0">
                <a:latin typeface="Calibri"/>
                <a:cs typeface="Calibri"/>
              </a:rPr>
              <a:t>classiﬁcation </a:t>
            </a:r>
            <a:r>
              <a:rPr sz="1200" spc="-10" dirty="0">
                <a:latin typeface="Calibri"/>
                <a:cs typeface="Calibri"/>
              </a:rPr>
              <a:t>token,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sz="1200" spc="185" dirty="0">
                <a:latin typeface="Calibri"/>
                <a:cs typeface="Calibri"/>
              </a:rPr>
              <a:t>D-</a:t>
            </a:r>
            <a:r>
              <a:rPr sz="1200" spc="80" dirty="0">
                <a:latin typeface="Calibri"/>
                <a:cs typeface="Calibri"/>
              </a:rPr>
              <a:t>dim</a:t>
            </a:r>
            <a:r>
              <a:rPr sz="1200" spc="50" dirty="0">
                <a:latin typeface="Calibri"/>
                <a:cs typeface="Calibri"/>
              </a:rPr>
              <a:t> learned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469250" y="3964175"/>
            <a:ext cx="222250" cy="210185"/>
          </a:xfrm>
          <a:custGeom>
            <a:avLst/>
            <a:gdLst/>
            <a:ahLst/>
            <a:cxnLst/>
            <a:rect l="l" t="t" r="r" b="b"/>
            <a:pathLst>
              <a:path w="222250" h="210185">
                <a:moveTo>
                  <a:pt x="221699" y="0"/>
                </a:moveTo>
                <a:lnTo>
                  <a:pt x="0" y="209699"/>
                </a:lnTo>
              </a:path>
            </a:pathLst>
          </a:custGeom>
          <a:ln w="28574">
            <a:solidFill>
              <a:srgbClr val="435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49" name="object 49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6707622" y="2989650"/>
            <a:ext cx="123189" cy="443865"/>
            <a:chOff x="6707622" y="2989650"/>
            <a:chExt cx="123189" cy="443865"/>
          </a:xfrm>
        </p:grpSpPr>
        <p:sp>
          <p:nvSpPr>
            <p:cNvPr id="52" name="object 52"/>
            <p:cNvSpPr/>
            <p:nvPr/>
          </p:nvSpPr>
          <p:spPr>
            <a:xfrm>
              <a:off x="6762537" y="31335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7622" y="2989650"/>
              <a:ext cx="122946" cy="15930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468025" y="4108250"/>
            <a:ext cx="3173095" cy="45720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915"/>
              </a:spcBef>
            </a:pPr>
            <a:r>
              <a:rPr sz="1400" spc="114" dirty="0">
                <a:latin typeface="Calibri"/>
                <a:cs typeface="Calibri"/>
              </a:rPr>
              <a:t>Add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positional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embedding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88409" y="3398187"/>
          <a:ext cx="1562100" cy="149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  <a:solidFill>
                      <a:srgbClr val="EE64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227329">
                        <a:lnSpc>
                          <a:spcPts val="1650"/>
                        </a:lnSpc>
                        <a:spcBef>
                          <a:spcPts val="47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dim 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learned positional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object 56"/>
          <p:cNvSpPr/>
          <p:nvPr/>
        </p:nvSpPr>
        <p:spPr>
          <a:xfrm>
            <a:off x="402700" y="135756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64799" y="952849"/>
            <a:ext cx="1303020" cy="1340485"/>
          </a:xfrm>
          <a:prstGeom prst="rect">
            <a:avLst/>
          </a:prstGeom>
          <a:ln w="28574">
            <a:solidFill>
              <a:srgbClr val="8E7BC3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L="85090" marR="104775">
              <a:lnSpc>
                <a:spcPts val="1650"/>
              </a:lnSpc>
              <a:spcBef>
                <a:spcPts val="1175"/>
              </a:spcBef>
            </a:pPr>
            <a:r>
              <a:rPr sz="1400" spc="285" dirty="0">
                <a:latin typeface="Calibri"/>
                <a:cs typeface="Calibri"/>
              </a:rPr>
              <a:t>C-</a:t>
            </a:r>
            <a:r>
              <a:rPr sz="1400" spc="65" dirty="0">
                <a:latin typeface="Calibri"/>
                <a:cs typeface="Calibri"/>
              </a:rPr>
              <a:t>dim </a:t>
            </a:r>
            <a:r>
              <a:rPr sz="1400" spc="70" dirty="0">
                <a:latin typeface="Calibri"/>
                <a:cs typeface="Calibri"/>
              </a:rPr>
              <a:t>classiﬁer output </a:t>
            </a:r>
            <a:r>
              <a:rPr sz="1400" spc="50" dirty="0">
                <a:latin typeface="Calibri"/>
                <a:cs typeface="Calibri"/>
              </a:rPr>
              <a:t>vector,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where </a:t>
            </a:r>
            <a:r>
              <a:rPr sz="1400" spc="155" dirty="0">
                <a:latin typeface="Calibri"/>
                <a:cs typeface="Calibri"/>
              </a:rPr>
              <a:t>C=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25" dirty="0">
                <a:latin typeface="Calibri"/>
                <a:cs typeface="Calibri"/>
              </a:rPr>
              <a:t>#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classes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585897" y="1931587"/>
            <a:ext cx="123189" cy="443865"/>
            <a:chOff x="6585897" y="1931587"/>
            <a:chExt cx="123189" cy="443865"/>
          </a:xfrm>
        </p:grpSpPr>
        <p:sp>
          <p:nvSpPr>
            <p:cNvPr id="59" name="object 59"/>
            <p:cNvSpPr/>
            <p:nvPr/>
          </p:nvSpPr>
          <p:spPr>
            <a:xfrm>
              <a:off x="6640812" y="2075517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5897" y="1931587"/>
              <a:ext cx="122946" cy="15930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228432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7047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5662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5367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0502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5637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31424" y="1309275"/>
            <a:ext cx="250190" cy="539750"/>
          </a:xfrm>
          <a:custGeom>
            <a:avLst/>
            <a:gdLst/>
            <a:ahLst/>
            <a:cxnLst/>
            <a:rect l="l" t="t" r="r" b="b"/>
            <a:pathLst>
              <a:path w="250190" h="539750">
                <a:moveTo>
                  <a:pt x="249599" y="539399"/>
                </a:moveTo>
                <a:lnTo>
                  <a:pt x="0" y="5393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93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6450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321124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74199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68025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350281" y="1399577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450" y="4798624"/>
            <a:ext cx="9175115" cy="457200"/>
          </a:xfrm>
          <a:prstGeom prst="rect">
            <a:avLst/>
          </a:prstGeom>
          <a:solidFill>
            <a:srgbClr val="FFAB00">
              <a:alpha val="5062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ts val="2785"/>
              </a:lnSpc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project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patch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dimensional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463" y="5783894"/>
            <a:ext cx="600524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012" y="5768868"/>
            <a:ext cx="642230" cy="598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1628" y="5783892"/>
            <a:ext cx="623116" cy="583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943" y="5766015"/>
            <a:ext cx="642230" cy="6013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4811" y="5724295"/>
            <a:ext cx="686761" cy="64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370" y="5783906"/>
            <a:ext cx="623104" cy="583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780" y="5766011"/>
            <a:ext cx="642230" cy="601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81124" y="5724298"/>
            <a:ext cx="642230" cy="643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2907" y="5724290"/>
            <a:ext cx="642230" cy="6431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113" y="5783898"/>
            <a:ext cx="642220" cy="583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1616" y="5766027"/>
            <a:ext cx="600532" cy="6013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2838" y="5282633"/>
            <a:ext cx="122794" cy="3393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234500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83972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5"/>
              </a:spcBef>
            </a:pPr>
            <a:r>
              <a:rPr sz="1400" spc="-33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82624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5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32096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0749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022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6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89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38447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47200" y="3437711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96672" y="3437711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9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95324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4479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05"/>
              </a:spcBef>
            </a:pPr>
            <a:r>
              <a:rPr sz="1400" spc="11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43450" y="3429012"/>
            <a:ext cx="499109" cy="530860"/>
            <a:chOff x="6543450" y="3429012"/>
            <a:chExt cx="499109" cy="530860"/>
          </a:xfrm>
        </p:grpSpPr>
        <p:sp>
          <p:nvSpPr>
            <p:cNvPr id="28" name="object 28"/>
            <p:cNvSpPr/>
            <p:nvPr/>
          </p:nvSpPr>
          <p:spPr>
            <a:xfrm>
              <a:off x="6543450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92922" y="3429012"/>
              <a:ext cx="249554" cy="530860"/>
            </a:xfrm>
            <a:custGeom>
              <a:avLst/>
              <a:gdLst/>
              <a:ahLst/>
              <a:cxnLst/>
              <a:rect l="l" t="t" r="r" b="b"/>
              <a:pathLst>
                <a:path w="249554" h="530860">
                  <a:moveTo>
                    <a:pt x="249471" y="530812"/>
                  </a:moveTo>
                  <a:lnTo>
                    <a:pt x="0" y="530812"/>
                  </a:lnTo>
                  <a:lnTo>
                    <a:pt x="0" y="0"/>
                  </a:lnTo>
                  <a:lnTo>
                    <a:pt x="249471" y="0"/>
                  </a:lnTo>
                  <a:lnTo>
                    <a:pt x="249471" y="530812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92921" y="3569831"/>
            <a:ext cx="2495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91575" y="3429012"/>
            <a:ext cx="249554" cy="530860"/>
          </a:xfrm>
          <a:custGeom>
            <a:avLst/>
            <a:gdLst/>
            <a:ahLst/>
            <a:cxnLst/>
            <a:rect l="l" t="t" r="r" b="b"/>
            <a:pathLst>
              <a:path w="249554" h="530860">
                <a:moveTo>
                  <a:pt x="249471" y="530812"/>
                </a:moveTo>
                <a:lnTo>
                  <a:pt x="0" y="530812"/>
                </a:lnTo>
                <a:lnTo>
                  <a:pt x="0" y="0"/>
                </a:lnTo>
                <a:lnTo>
                  <a:pt x="249471" y="0"/>
                </a:lnTo>
                <a:lnTo>
                  <a:pt x="249471" y="530812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41046" y="3429012"/>
            <a:ext cx="249554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205"/>
              </a:spcBef>
            </a:pPr>
            <a:r>
              <a:rPr sz="1400" spc="85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49150" y="3429000"/>
            <a:ext cx="686435" cy="530860"/>
            <a:chOff x="9149150" y="3429000"/>
            <a:chExt cx="686435" cy="530860"/>
          </a:xfrm>
        </p:grpSpPr>
        <p:sp>
          <p:nvSpPr>
            <p:cNvPr id="34" name="object 34"/>
            <p:cNvSpPr/>
            <p:nvPr/>
          </p:nvSpPr>
          <p:spPr>
            <a:xfrm>
              <a:off x="9149150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92207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65232" y="3575033"/>
            <a:ext cx="177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09137" y="3429000"/>
            <a:ext cx="686435" cy="530860"/>
            <a:chOff x="9909137" y="3429000"/>
            <a:chExt cx="686435" cy="530860"/>
          </a:xfrm>
        </p:grpSpPr>
        <p:sp>
          <p:nvSpPr>
            <p:cNvPr id="38" name="object 38"/>
            <p:cNvSpPr/>
            <p:nvPr/>
          </p:nvSpPr>
          <p:spPr>
            <a:xfrm>
              <a:off x="9909137" y="3429011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FFAB00">
                <a:alpha val="50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52194" y="3429000"/>
              <a:ext cx="343535" cy="530860"/>
            </a:xfrm>
            <a:custGeom>
              <a:avLst/>
              <a:gdLst/>
              <a:ahLst/>
              <a:cxnLst/>
              <a:rect l="l" t="t" r="r" b="b"/>
              <a:pathLst>
                <a:path w="343534" h="530860">
                  <a:moveTo>
                    <a:pt x="343199" y="530699"/>
                  </a:moveTo>
                  <a:lnTo>
                    <a:pt x="0" y="530699"/>
                  </a:lnTo>
                  <a:lnTo>
                    <a:pt x="0" y="0"/>
                  </a:lnTo>
                  <a:lnTo>
                    <a:pt x="343199" y="0"/>
                  </a:lnTo>
                  <a:lnTo>
                    <a:pt x="343199" y="530699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325219" y="3575033"/>
            <a:ext cx="177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69124" y="3437774"/>
            <a:ext cx="343535" cy="530860"/>
          </a:xfrm>
          <a:custGeom>
            <a:avLst/>
            <a:gdLst/>
            <a:ahLst/>
            <a:cxnLst/>
            <a:rect l="l" t="t" r="r" b="b"/>
            <a:pathLst>
              <a:path w="343534" h="530860">
                <a:moveTo>
                  <a:pt x="3431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343199" y="0"/>
                </a:lnTo>
                <a:lnTo>
                  <a:pt x="343199" y="530699"/>
                </a:lnTo>
                <a:close/>
              </a:path>
            </a:pathLst>
          </a:custGeom>
          <a:solidFill>
            <a:srgbClr val="FFAB00">
              <a:alpha val="50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012324" y="3437762"/>
            <a:ext cx="343535" cy="530860"/>
          </a:xfrm>
          <a:prstGeom prst="rect">
            <a:avLst/>
          </a:prstGeom>
          <a:solidFill>
            <a:srgbClr val="EE645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250"/>
              </a:spcBef>
            </a:pPr>
            <a:r>
              <a:rPr sz="1300" spc="-25" dirty="0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25280" y="352786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87674" y="2416150"/>
            <a:ext cx="9121140" cy="457200"/>
          </a:xfrm>
          <a:prstGeom prst="rect">
            <a:avLst/>
          </a:prstGeom>
          <a:solidFill>
            <a:srgbClr val="CDE7CE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400" spc="120" dirty="0">
                <a:solidFill>
                  <a:srgbClr val="1B5162"/>
                </a:solidFill>
                <a:latin typeface="Calibri"/>
                <a:cs typeface="Calibri"/>
              </a:rPr>
              <a:t>Original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Transformer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579497" y="3433400"/>
            <a:ext cx="443865" cy="530860"/>
          </a:xfrm>
          <a:prstGeom prst="rect">
            <a:avLst/>
          </a:prstGeom>
          <a:solidFill>
            <a:srgbClr val="6FA8DC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10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50" b="1" spc="125" dirty="0">
                <a:latin typeface="Calibri"/>
                <a:cs typeface="Calibri"/>
              </a:rPr>
              <a:t>CLS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17800" y="4173875"/>
            <a:ext cx="1303020" cy="883285"/>
          </a:xfrm>
          <a:prstGeom prst="rect">
            <a:avLst/>
          </a:prstGeom>
          <a:ln w="28574">
            <a:solidFill>
              <a:srgbClr val="4359FF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90500" marR="182880" algn="ctr">
              <a:lnSpc>
                <a:spcPts val="1430"/>
              </a:lnSpc>
              <a:spcBef>
                <a:spcPts val="635"/>
              </a:spcBef>
            </a:pPr>
            <a:r>
              <a:rPr sz="1200" spc="70" dirty="0">
                <a:latin typeface="Calibri"/>
                <a:cs typeface="Calibri"/>
              </a:rPr>
              <a:t>Special </a:t>
            </a:r>
            <a:r>
              <a:rPr sz="1200" spc="60" dirty="0">
                <a:latin typeface="Calibri"/>
                <a:cs typeface="Calibri"/>
              </a:rPr>
              <a:t>classiﬁcation </a:t>
            </a:r>
            <a:r>
              <a:rPr sz="1200" spc="-10" dirty="0">
                <a:latin typeface="Calibri"/>
                <a:cs typeface="Calibri"/>
              </a:rPr>
              <a:t>token,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70"/>
              </a:lnSpc>
            </a:pPr>
            <a:r>
              <a:rPr sz="1200" spc="185" dirty="0">
                <a:latin typeface="Calibri"/>
                <a:cs typeface="Calibri"/>
              </a:rPr>
              <a:t>D-</a:t>
            </a:r>
            <a:r>
              <a:rPr sz="1200" spc="80" dirty="0">
                <a:latin typeface="Calibri"/>
                <a:cs typeface="Calibri"/>
              </a:rPr>
              <a:t>dim</a:t>
            </a:r>
            <a:r>
              <a:rPr sz="1200" spc="50" dirty="0">
                <a:latin typeface="Calibri"/>
                <a:cs typeface="Calibri"/>
              </a:rPr>
              <a:t> learned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469250" y="3964175"/>
            <a:ext cx="222250" cy="210185"/>
          </a:xfrm>
          <a:custGeom>
            <a:avLst/>
            <a:gdLst/>
            <a:ahLst/>
            <a:cxnLst/>
            <a:rect l="l" t="t" r="r" b="b"/>
            <a:pathLst>
              <a:path w="222250" h="210185">
                <a:moveTo>
                  <a:pt x="221699" y="0"/>
                </a:moveTo>
                <a:lnTo>
                  <a:pt x="0" y="209699"/>
                </a:lnTo>
              </a:path>
            </a:pathLst>
          </a:custGeom>
          <a:ln w="28574">
            <a:solidFill>
              <a:srgbClr val="435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6734772" y="4199250"/>
            <a:ext cx="123189" cy="443865"/>
            <a:chOff x="6734772" y="4199250"/>
            <a:chExt cx="123189" cy="443865"/>
          </a:xfrm>
        </p:grpSpPr>
        <p:sp>
          <p:nvSpPr>
            <p:cNvPr id="49" name="object 49"/>
            <p:cNvSpPr/>
            <p:nvPr/>
          </p:nvSpPr>
          <p:spPr>
            <a:xfrm>
              <a:off x="6789687" y="43431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4772" y="4199250"/>
              <a:ext cx="122946" cy="15930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6707622" y="2989650"/>
            <a:ext cx="123189" cy="443865"/>
            <a:chOff x="6707622" y="2989650"/>
            <a:chExt cx="123189" cy="443865"/>
          </a:xfrm>
        </p:grpSpPr>
        <p:sp>
          <p:nvSpPr>
            <p:cNvPr id="52" name="object 52"/>
            <p:cNvSpPr/>
            <p:nvPr/>
          </p:nvSpPr>
          <p:spPr>
            <a:xfrm>
              <a:off x="6762537" y="3133579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7622" y="2989650"/>
              <a:ext cx="122946" cy="15930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468025" y="4108250"/>
            <a:ext cx="3173095" cy="45720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915"/>
              </a:spcBef>
            </a:pPr>
            <a:r>
              <a:rPr sz="1400" spc="114" dirty="0">
                <a:latin typeface="Calibri"/>
                <a:cs typeface="Calibri"/>
              </a:rPr>
              <a:t>Add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positional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embedding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88409" y="3398187"/>
          <a:ext cx="1562100" cy="149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AB00"/>
                      </a:solidFill>
                      <a:prstDash val="solid"/>
                    </a:lnR>
                    <a:solidFill>
                      <a:srgbClr val="FFAB00">
                        <a:alpha val="5062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0489">
                        <a:lnSpc>
                          <a:spcPts val="1650"/>
                        </a:lnSpc>
                        <a:spcBef>
                          <a:spcPts val="49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dim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patch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FFAB00"/>
                      </a:solidFill>
                      <a:prstDash val="solid"/>
                    </a:lnL>
                    <a:lnR w="28575">
                      <a:solidFill>
                        <a:srgbClr val="FFAB00"/>
                      </a:solidFill>
                      <a:prstDash val="solid"/>
                    </a:lnR>
                    <a:lnT w="28575">
                      <a:solidFill>
                        <a:srgbClr val="FFAB00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  <a:solidFill>
                      <a:srgbClr val="EE64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227329">
                        <a:lnSpc>
                          <a:spcPts val="1650"/>
                        </a:lnSpc>
                        <a:spcBef>
                          <a:spcPts val="475"/>
                        </a:spcBef>
                      </a:pPr>
                      <a:r>
                        <a:rPr sz="1400" spc="210" dirty="0">
                          <a:latin typeface="Calibri"/>
                          <a:cs typeface="Calibri"/>
                        </a:rPr>
                        <a:t>D-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dim 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learned positional 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embedding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5F46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28575">
                      <a:solidFill>
                        <a:srgbClr val="FF5F46"/>
                      </a:solidFill>
                      <a:prstDash val="solid"/>
                    </a:lnL>
                    <a:lnR w="28575">
                      <a:solidFill>
                        <a:srgbClr val="FF5F46"/>
                      </a:solidFill>
                      <a:prstDash val="solid"/>
                    </a:lnR>
                    <a:lnT w="28575">
                      <a:solidFill>
                        <a:srgbClr val="FF5F46"/>
                      </a:solidFill>
                      <a:prstDash val="solid"/>
                    </a:lnT>
                    <a:lnB w="28575">
                      <a:solidFill>
                        <a:srgbClr val="FF5F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object 56"/>
          <p:cNvSpPr/>
          <p:nvPr/>
        </p:nvSpPr>
        <p:spPr>
          <a:xfrm>
            <a:off x="402700" y="135756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64799" y="952849"/>
            <a:ext cx="1303020" cy="1340485"/>
          </a:xfrm>
          <a:prstGeom prst="rect">
            <a:avLst/>
          </a:prstGeom>
          <a:ln w="28574">
            <a:solidFill>
              <a:srgbClr val="8E7BC3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L="85090" marR="104775">
              <a:lnSpc>
                <a:spcPts val="1650"/>
              </a:lnSpc>
              <a:spcBef>
                <a:spcPts val="1175"/>
              </a:spcBef>
            </a:pPr>
            <a:r>
              <a:rPr sz="1400" spc="285" dirty="0">
                <a:latin typeface="Calibri"/>
                <a:cs typeface="Calibri"/>
              </a:rPr>
              <a:t>C-</a:t>
            </a:r>
            <a:r>
              <a:rPr sz="1400" spc="65" dirty="0">
                <a:latin typeface="Calibri"/>
                <a:cs typeface="Calibri"/>
              </a:rPr>
              <a:t>dim </a:t>
            </a:r>
            <a:r>
              <a:rPr sz="1400" spc="70" dirty="0">
                <a:latin typeface="Calibri"/>
                <a:cs typeface="Calibri"/>
              </a:rPr>
              <a:t>classiﬁer output </a:t>
            </a:r>
            <a:r>
              <a:rPr sz="1400" spc="50" dirty="0">
                <a:latin typeface="Calibri"/>
                <a:cs typeface="Calibri"/>
              </a:rPr>
              <a:t>vector,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where </a:t>
            </a:r>
            <a:r>
              <a:rPr sz="1400" spc="155" dirty="0">
                <a:latin typeface="Calibri"/>
                <a:cs typeface="Calibri"/>
              </a:rPr>
              <a:t>C=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25" dirty="0">
                <a:latin typeface="Calibri"/>
                <a:cs typeface="Calibri"/>
              </a:rPr>
              <a:t>#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classes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585897" y="1931587"/>
            <a:ext cx="123189" cy="443865"/>
            <a:chOff x="6585897" y="1931587"/>
            <a:chExt cx="123189" cy="443865"/>
          </a:xfrm>
        </p:grpSpPr>
        <p:sp>
          <p:nvSpPr>
            <p:cNvPr id="59" name="object 59"/>
            <p:cNvSpPr/>
            <p:nvPr/>
          </p:nvSpPr>
          <p:spPr>
            <a:xfrm>
              <a:off x="6640812" y="2075517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5897" y="1931587"/>
              <a:ext cx="122946" cy="15930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228432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7047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5662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5367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05024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56375" y="1301012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89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31424" y="1309275"/>
            <a:ext cx="250190" cy="539750"/>
          </a:xfrm>
          <a:custGeom>
            <a:avLst/>
            <a:gdLst/>
            <a:ahLst/>
            <a:cxnLst/>
            <a:rect l="l" t="t" r="r" b="b"/>
            <a:pathLst>
              <a:path w="250190" h="539750">
                <a:moveTo>
                  <a:pt x="249599" y="539399"/>
                </a:moveTo>
                <a:lnTo>
                  <a:pt x="0" y="5393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93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6450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321124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74199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68025" y="1300999"/>
            <a:ext cx="250190" cy="530860"/>
          </a:xfrm>
          <a:custGeom>
            <a:avLst/>
            <a:gdLst/>
            <a:ahLst/>
            <a:cxnLst/>
            <a:rect l="l" t="t" r="r" b="b"/>
            <a:pathLst>
              <a:path w="250190" h="530860">
                <a:moveTo>
                  <a:pt x="249599" y="530699"/>
                </a:moveTo>
                <a:lnTo>
                  <a:pt x="0" y="530699"/>
                </a:lnTo>
                <a:lnTo>
                  <a:pt x="0" y="0"/>
                </a:lnTo>
                <a:lnTo>
                  <a:pt x="249599" y="0"/>
                </a:lnTo>
                <a:lnTo>
                  <a:pt x="249599" y="5306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350281" y="1399577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4134225" y="200049"/>
            <a:ext cx="4587240" cy="45720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400" spc="185" dirty="0">
                <a:solidFill>
                  <a:srgbClr val="1B5162"/>
                </a:solidFill>
              </a:rPr>
              <a:t>Label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=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“cat”</a:t>
            </a:r>
            <a:endParaRPr sz="2400"/>
          </a:p>
        </p:txBody>
      </p:sp>
      <p:grpSp>
        <p:nvGrpSpPr>
          <p:cNvPr id="74" name="object 74"/>
          <p:cNvGrpSpPr/>
          <p:nvPr/>
        </p:nvGrpSpPr>
        <p:grpSpPr>
          <a:xfrm>
            <a:off x="6525972" y="777987"/>
            <a:ext cx="123189" cy="443865"/>
            <a:chOff x="6525972" y="777987"/>
            <a:chExt cx="123189" cy="443865"/>
          </a:xfrm>
        </p:grpSpPr>
        <p:sp>
          <p:nvSpPr>
            <p:cNvPr id="75" name="object 75"/>
            <p:cNvSpPr/>
            <p:nvPr/>
          </p:nvSpPr>
          <p:spPr>
            <a:xfrm>
              <a:off x="6580887" y="921917"/>
              <a:ext cx="6985" cy="285750"/>
            </a:xfrm>
            <a:custGeom>
              <a:avLst/>
              <a:gdLst/>
              <a:ahLst/>
              <a:cxnLst/>
              <a:rect l="l" t="t" r="r" b="b"/>
              <a:pathLst>
                <a:path w="6984" h="285750">
                  <a:moveTo>
                    <a:pt x="0" y="285195"/>
                  </a:moveTo>
                  <a:lnTo>
                    <a:pt x="6558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972" y="777987"/>
              <a:ext cx="122946" cy="159301"/>
            </a:xfrm>
            <a:prstGeom prst="rect">
              <a:avLst/>
            </a:prstGeom>
          </p:spPr>
        </p:pic>
      </p:grpSp>
      <p:sp>
        <p:nvSpPr>
          <p:cNvPr id="77" name="object 77"/>
          <p:cNvSpPr/>
          <p:nvPr/>
        </p:nvSpPr>
        <p:spPr>
          <a:xfrm>
            <a:off x="267299" y="5724299"/>
            <a:ext cx="1697355" cy="643255"/>
          </a:xfrm>
          <a:custGeom>
            <a:avLst/>
            <a:gdLst/>
            <a:ahLst/>
            <a:cxnLst/>
            <a:rect l="l" t="t" r="r" b="b"/>
            <a:pathLst>
              <a:path w="1697355" h="643254">
                <a:moveTo>
                  <a:pt x="0" y="0"/>
                </a:moveTo>
                <a:lnTo>
                  <a:pt x="1697099" y="0"/>
                </a:lnTo>
                <a:lnTo>
                  <a:pt x="1697099" y="643199"/>
                </a:lnTo>
                <a:lnTo>
                  <a:pt x="0" y="64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40325" y="5713185"/>
            <a:ext cx="3226435" cy="9531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892935">
              <a:lnSpc>
                <a:spcPts val="1650"/>
              </a:lnSpc>
              <a:spcBef>
                <a:spcPts val="165"/>
              </a:spcBef>
            </a:pPr>
            <a:r>
              <a:rPr sz="1400" spc="60" dirty="0">
                <a:latin typeface="Calibri"/>
                <a:cs typeface="Calibri"/>
              </a:rPr>
              <a:t>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patches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shape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400" spc="110" dirty="0">
                <a:latin typeface="Calibri"/>
                <a:cs typeface="Calibri"/>
              </a:rPr>
              <a:t>3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Pixel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(P)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x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894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461161" y="5872617"/>
            <a:ext cx="313055" cy="356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spc="-225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60"/>
              </a:spcBef>
            </a:pPr>
            <a:r>
              <a:rPr sz="3800" spc="275" dirty="0"/>
              <a:t>ViT</a:t>
            </a:r>
            <a:r>
              <a:rPr sz="3800" spc="114" dirty="0"/>
              <a:t> </a:t>
            </a:r>
            <a:r>
              <a:rPr sz="3800" spc="229" dirty="0"/>
              <a:t>only</a:t>
            </a:r>
            <a:r>
              <a:rPr sz="3800" spc="114" dirty="0"/>
              <a:t> </a:t>
            </a:r>
            <a:r>
              <a:rPr sz="3800" spc="265" dirty="0"/>
              <a:t>outperforms</a:t>
            </a:r>
            <a:r>
              <a:rPr sz="3800" spc="114" dirty="0"/>
              <a:t> </a:t>
            </a:r>
            <a:r>
              <a:rPr sz="3800" spc="285" dirty="0"/>
              <a:t>ResNets</a:t>
            </a:r>
            <a:r>
              <a:rPr sz="3800" spc="114" dirty="0"/>
              <a:t> </a:t>
            </a:r>
            <a:r>
              <a:rPr sz="3800" spc="240" dirty="0"/>
              <a:t>on</a:t>
            </a:r>
            <a:r>
              <a:rPr sz="3800" spc="120" dirty="0"/>
              <a:t> </a:t>
            </a:r>
            <a:r>
              <a:rPr sz="3800" spc="185" dirty="0"/>
              <a:t>larger</a:t>
            </a:r>
            <a:r>
              <a:rPr sz="3800" spc="114" dirty="0"/>
              <a:t> </a:t>
            </a:r>
            <a:r>
              <a:rPr sz="3800" spc="315" dirty="0"/>
              <a:t>datasets</a:t>
            </a:r>
            <a:endParaRPr sz="3800"/>
          </a:p>
          <a:p>
            <a:pPr marL="27305">
              <a:lnSpc>
                <a:spcPct val="100000"/>
              </a:lnSpc>
              <a:spcBef>
                <a:spcPts val="415"/>
              </a:spcBef>
            </a:pPr>
            <a:r>
              <a:rPr sz="2400" spc="95" dirty="0">
                <a:solidFill>
                  <a:srgbClr val="1B5162"/>
                </a:solidFill>
              </a:rPr>
              <a:t>More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computationally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efﬁcient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than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ResNet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61312" y="2194174"/>
            <a:ext cx="5188585" cy="3601085"/>
            <a:chOff x="2061312" y="2194174"/>
            <a:chExt cx="5188585" cy="3601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1312" y="2194174"/>
              <a:ext cx="5188174" cy="3601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14616" y="2979512"/>
              <a:ext cx="394970" cy="328930"/>
            </a:xfrm>
            <a:custGeom>
              <a:avLst/>
              <a:gdLst/>
              <a:ahLst/>
              <a:cxnLst/>
              <a:rect l="l" t="t" r="r" b="b"/>
              <a:pathLst>
                <a:path w="394970" h="328929">
                  <a:moveTo>
                    <a:pt x="394732" y="0"/>
                  </a:moveTo>
                  <a:lnTo>
                    <a:pt x="0" y="328606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667" y="3257557"/>
              <a:ext cx="158434" cy="1478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00647" y="3464074"/>
              <a:ext cx="532765" cy="186690"/>
            </a:xfrm>
            <a:custGeom>
              <a:avLst/>
              <a:gdLst/>
              <a:ahLst/>
              <a:cxnLst/>
              <a:rect l="l" t="t" r="r" b="b"/>
              <a:pathLst>
                <a:path w="532764" h="186689">
                  <a:moveTo>
                    <a:pt x="532377" y="0"/>
                  </a:moveTo>
                  <a:lnTo>
                    <a:pt x="0" y="186354"/>
                  </a:lnTo>
                </a:path>
              </a:pathLst>
            </a:custGeom>
            <a:ln w="2857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3965" y="3591594"/>
              <a:ext cx="166562" cy="1176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23250" y="4267100"/>
            <a:ext cx="960119" cy="199390"/>
          </a:xfrm>
          <a:prstGeom prst="rect">
            <a:avLst/>
          </a:prstGeom>
          <a:solidFill>
            <a:srgbClr val="F9F6F4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565"/>
              </a:lnSpc>
            </a:pPr>
            <a:r>
              <a:rPr sz="1400" spc="-10" dirty="0">
                <a:latin typeface="Arial"/>
                <a:cs typeface="Arial"/>
              </a:rPr>
              <a:t>ResNet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20587" y="3498812"/>
            <a:ext cx="766445" cy="339725"/>
            <a:chOff x="5820587" y="3498812"/>
            <a:chExt cx="766445" cy="339725"/>
          </a:xfrm>
        </p:grpSpPr>
        <p:sp>
          <p:nvSpPr>
            <p:cNvPr id="11" name="object 11"/>
            <p:cNvSpPr/>
            <p:nvPr/>
          </p:nvSpPr>
          <p:spPr>
            <a:xfrm>
              <a:off x="5834874" y="3513099"/>
              <a:ext cx="617855" cy="260985"/>
            </a:xfrm>
            <a:custGeom>
              <a:avLst/>
              <a:gdLst/>
              <a:ahLst/>
              <a:cxnLst/>
              <a:rect l="l" t="t" r="r" b="b"/>
              <a:pathLst>
                <a:path w="617854" h="260985">
                  <a:moveTo>
                    <a:pt x="0" y="0"/>
                  </a:moveTo>
                  <a:lnTo>
                    <a:pt x="617832" y="260655"/>
                  </a:lnTo>
                </a:path>
              </a:pathLst>
            </a:custGeom>
            <a:ln w="2857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0073" y="3715981"/>
              <a:ext cx="166399" cy="1224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71499" y="2980550"/>
            <a:ext cx="1317625" cy="423545"/>
          </a:xfrm>
          <a:prstGeom prst="rect">
            <a:avLst/>
          </a:prstGeom>
          <a:ln w="28574">
            <a:solidFill>
              <a:srgbClr val="3C78D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42875" marR="134620" indent="384175">
              <a:lnSpc>
                <a:spcPts val="1650"/>
              </a:lnSpc>
              <a:spcBef>
                <a:spcPts val="30"/>
              </a:spcBef>
            </a:pPr>
            <a:r>
              <a:rPr sz="1400" spc="50" dirty="0">
                <a:latin typeface="Calibri"/>
                <a:cs typeface="Calibri"/>
              </a:rPr>
              <a:t>ViT </a:t>
            </a:r>
            <a:r>
              <a:rPr sz="1400" spc="70" dirty="0">
                <a:latin typeface="Calibri"/>
                <a:cs typeface="Calibri"/>
              </a:rPr>
              <a:t>outperforms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50699" y="2556212"/>
            <a:ext cx="1317625" cy="42354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785"/>
              </a:spcBef>
            </a:pPr>
            <a:r>
              <a:rPr sz="1400" spc="75" dirty="0">
                <a:latin typeface="Calibri"/>
                <a:cs typeface="Calibri"/>
              </a:rPr>
              <a:t>ViT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is</a:t>
            </a:r>
            <a:r>
              <a:rPr sz="1400" spc="65" dirty="0">
                <a:latin typeface="Calibri"/>
                <a:cs typeface="Calibri"/>
              </a:rPr>
              <a:t> worse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2169" y="5862657"/>
            <a:ext cx="1899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Dosovitsky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2777" y="1909068"/>
            <a:ext cx="331724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ViT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~4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times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faster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ResNet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train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2069" y="1761451"/>
            <a:ext cx="2198370" cy="4589145"/>
          </a:xfrm>
          <a:custGeom>
            <a:avLst/>
            <a:gdLst/>
            <a:ahLst/>
            <a:cxnLst/>
            <a:rect l="l" t="t" r="r" b="b"/>
            <a:pathLst>
              <a:path w="2198370" h="4589145">
                <a:moveTo>
                  <a:pt x="2198103" y="1044613"/>
                </a:moveTo>
                <a:lnTo>
                  <a:pt x="0" y="1044613"/>
                </a:lnTo>
                <a:lnTo>
                  <a:pt x="0" y="4588802"/>
                </a:lnTo>
                <a:lnTo>
                  <a:pt x="2198103" y="4588802"/>
                </a:lnTo>
                <a:lnTo>
                  <a:pt x="2198103" y="1044613"/>
                </a:lnTo>
                <a:close/>
              </a:path>
              <a:path w="2198370" h="4589145">
                <a:moveTo>
                  <a:pt x="2198103" y="0"/>
                </a:moveTo>
                <a:lnTo>
                  <a:pt x="0" y="0"/>
                </a:lnTo>
                <a:lnTo>
                  <a:pt x="0" y="987971"/>
                </a:lnTo>
                <a:lnTo>
                  <a:pt x="2198103" y="987971"/>
                </a:lnTo>
                <a:lnTo>
                  <a:pt x="219810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018" y="1823299"/>
            <a:ext cx="1394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0"/>
              </a:spcBef>
            </a:pPr>
            <a:r>
              <a:rPr sz="2200" b="1" i="1" spc="204" dirty="0">
                <a:solidFill>
                  <a:srgbClr val="B7B7B7"/>
                </a:solidFill>
                <a:latin typeface="Calibri"/>
                <a:cs typeface="Calibri"/>
              </a:rPr>
              <a:t>Zero-</a:t>
            </a:r>
            <a:r>
              <a:rPr sz="2200" b="1" i="1" spc="229" dirty="0">
                <a:solidFill>
                  <a:srgbClr val="B7B7B7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B7B7B7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7671" y="2921315"/>
            <a:ext cx="1501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CLIP,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E9E9E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7671" y="3576634"/>
            <a:ext cx="18161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SimVLM, </a:t>
            </a:r>
            <a:r>
              <a:rPr sz="2000" spc="100" dirty="0">
                <a:solidFill>
                  <a:srgbClr val="9E9E9E"/>
                </a:solidFill>
                <a:latin typeface="Calibri"/>
                <a:cs typeface="Calibri"/>
              </a:rPr>
              <a:t>preﬁx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LM </a:t>
            </a:r>
            <a:r>
              <a:rPr sz="2000" spc="40" dirty="0">
                <a:solidFill>
                  <a:srgbClr val="9E9E9E"/>
                </a:solidFill>
                <a:latin typeface="Calibri"/>
                <a:cs typeface="Calibri"/>
              </a:rPr>
              <a:t>for </a:t>
            </a: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image/text,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36722" y="1761451"/>
            <a:ext cx="1901825" cy="4536440"/>
          </a:xfrm>
          <a:custGeom>
            <a:avLst/>
            <a:gdLst/>
            <a:ahLst/>
            <a:cxnLst/>
            <a:rect l="l" t="t" r="r" b="b"/>
            <a:pathLst>
              <a:path w="1901825" h="4536440">
                <a:moveTo>
                  <a:pt x="1901393" y="1044613"/>
                </a:moveTo>
                <a:lnTo>
                  <a:pt x="0" y="1044613"/>
                </a:lnTo>
                <a:lnTo>
                  <a:pt x="0" y="4536300"/>
                </a:lnTo>
                <a:lnTo>
                  <a:pt x="1901393" y="4536300"/>
                </a:lnTo>
                <a:lnTo>
                  <a:pt x="1901393" y="1044613"/>
                </a:lnTo>
                <a:close/>
              </a:path>
              <a:path w="1901825" h="4536440">
                <a:moveTo>
                  <a:pt x="1901393" y="0"/>
                </a:moveTo>
                <a:lnTo>
                  <a:pt x="0" y="0"/>
                </a:lnTo>
                <a:lnTo>
                  <a:pt x="0" y="987971"/>
                </a:lnTo>
                <a:lnTo>
                  <a:pt x="1901393" y="987971"/>
                </a:lnTo>
                <a:lnTo>
                  <a:pt x="190139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376" y="1823299"/>
            <a:ext cx="132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100"/>
              </a:spcBef>
            </a:pPr>
            <a:r>
              <a:rPr sz="2200" b="1" i="1" spc="220" dirty="0">
                <a:solidFill>
                  <a:srgbClr val="B7B7B7"/>
                </a:solidFill>
                <a:latin typeface="Calibri"/>
                <a:cs typeface="Calibri"/>
              </a:rPr>
              <a:t>Few-</a:t>
            </a:r>
            <a:r>
              <a:rPr sz="2200" b="1" i="1" spc="204" dirty="0">
                <a:solidFill>
                  <a:srgbClr val="B7B7B7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B7B7B7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73812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Many</a:t>
            </a:r>
            <a:r>
              <a:rPr spc="130" dirty="0"/>
              <a:t> </a:t>
            </a:r>
            <a:r>
              <a:rPr spc="229" dirty="0"/>
              <a:t>other</a:t>
            </a:r>
            <a:r>
              <a:rPr spc="130" dirty="0"/>
              <a:t> </a:t>
            </a:r>
            <a:r>
              <a:rPr spc="345" dirty="0"/>
              <a:t>vision-</a:t>
            </a:r>
            <a:r>
              <a:rPr spc="265" dirty="0"/>
              <a:t>text</a:t>
            </a:r>
            <a:r>
              <a:rPr spc="130" dirty="0"/>
              <a:t> </a:t>
            </a:r>
            <a:r>
              <a:rPr spc="305" dirty="0"/>
              <a:t>models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2099" y="1120547"/>
            <a:ext cx="1074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Not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5162"/>
                </a:solidFill>
                <a:latin typeface="Calibri"/>
                <a:cs typeface="Calibri"/>
              </a:rPr>
              <a:t>necessarily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revolutionary,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5162"/>
                </a:solidFill>
                <a:latin typeface="Calibri"/>
                <a:cs typeface="Calibri"/>
              </a:rPr>
              <a:t>but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an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5162"/>
                </a:solidFill>
                <a:latin typeface="Calibri"/>
                <a:cs typeface="Calibri"/>
              </a:rPr>
              <a:t>evolution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in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computer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vision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5162"/>
                </a:solidFill>
                <a:latin typeface="Calibri"/>
                <a:cs typeface="Calibri"/>
              </a:rPr>
              <a:t>research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454" y="3337365"/>
            <a:ext cx="782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5" dirty="0">
                <a:solidFill>
                  <a:srgbClr val="B7B7B7"/>
                </a:solidFill>
                <a:latin typeface="Calibri"/>
                <a:cs typeface="Calibri"/>
              </a:rPr>
              <a:t>GPT-</a:t>
            </a:r>
            <a:r>
              <a:rPr sz="2000" spc="340" dirty="0">
                <a:solidFill>
                  <a:srgbClr val="B7B7B7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862" y="2702217"/>
            <a:ext cx="11407140" cy="123189"/>
            <a:chOff x="217862" y="2702217"/>
            <a:chExt cx="11407140" cy="123189"/>
          </a:xfrm>
        </p:grpSpPr>
        <p:sp>
          <p:nvSpPr>
            <p:cNvPr id="12" name="object 12"/>
            <p:cNvSpPr/>
            <p:nvPr/>
          </p:nvSpPr>
          <p:spPr>
            <a:xfrm>
              <a:off x="232150" y="2763702"/>
              <a:ext cx="11248390" cy="28575"/>
            </a:xfrm>
            <a:custGeom>
              <a:avLst/>
              <a:gdLst/>
              <a:ahLst/>
              <a:cxnLst/>
              <a:rect l="l" t="t" r="r" b="b"/>
              <a:pathLst>
                <a:path w="11248390" h="28575">
                  <a:moveTo>
                    <a:pt x="0" y="28071"/>
                  </a:moveTo>
                  <a:lnTo>
                    <a:pt x="11248350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6095" y="2702217"/>
              <a:ext cx="158368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34597" y="2916470"/>
            <a:ext cx="144970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000" spc="95" dirty="0">
                <a:solidFill>
                  <a:srgbClr val="B7B7B7"/>
                </a:solidFill>
                <a:latin typeface="Calibri"/>
                <a:cs typeface="Calibri"/>
              </a:rPr>
              <a:t>Vision </a:t>
            </a:r>
            <a:r>
              <a:rPr sz="2000" spc="80" dirty="0">
                <a:solidFill>
                  <a:srgbClr val="B7B7B7"/>
                </a:solidFill>
                <a:latin typeface="Calibri"/>
                <a:cs typeface="Calibri"/>
              </a:rPr>
              <a:t>Transformer </a:t>
            </a:r>
            <a:r>
              <a:rPr sz="2000" spc="75" dirty="0">
                <a:solidFill>
                  <a:srgbClr val="B7B7B7"/>
                </a:solidFill>
                <a:latin typeface="Calibri"/>
                <a:cs typeface="Calibri"/>
              </a:rPr>
              <a:t>(ViT),</a:t>
            </a:r>
            <a:r>
              <a:rPr sz="2000" spc="9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B7B7B7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67125" y="2875595"/>
            <a:ext cx="112268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60" dirty="0">
                <a:solidFill>
                  <a:srgbClr val="B7B7B7"/>
                </a:solidFill>
                <a:latin typeface="Calibri"/>
                <a:cs typeface="Calibri"/>
              </a:rPr>
              <a:t>Flamingo, </a:t>
            </a:r>
            <a:r>
              <a:rPr sz="2000" spc="165" dirty="0">
                <a:solidFill>
                  <a:srgbClr val="B7B7B7"/>
                </a:solidFill>
                <a:latin typeface="Calibri"/>
                <a:cs typeface="Calibri"/>
              </a:rPr>
              <a:t>2023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0068" y="2799395"/>
            <a:ext cx="123253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VisualGPT,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3571" y="2918769"/>
            <a:ext cx="243078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Swin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Transformer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1B3138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3571" y="3970329"/>
            <a:ext cx="24320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113664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u="heavy" spc="1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MLP-</a:t>
            </a:r>
            <a:r>
              <a:rPr sz="2000" u="heavy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Mixer</a:t>
            </a: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B3138"/>
                </a:solidFill>
                <a:latin typeface="Calibri"/>
                <a:cs typeface="Calibri"/>
              </a:rPr>
              <a:t>2021;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transformer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nor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CNNs</a:t>
            </a:r>
            <a:endParaRPr sz="2000">
              <a:latin typeface="Calibri"/>
              <a:cs typeface="Calibri"/>
            </a:endParaRPr>
          </a:p>
          <a:p>
            <a:pPr marL="789305" marR="5080" lvl="1" indent="-320040">
              <a:lnSpc>
                <a:spcPct val="114999"/>
              </a:lnSpc>
              <a:buClr>
                <a:srgbClr val="FFAB00"/>
              </a:buClr>
              <a:buChar char="•"/>
              <a:tabLst>
                <a:tab pos="789305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Inspires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many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other</a:t>
            </a:r>
            <a:endParaRPr sz="2000">
              <a:latin typeface="Calibri"/>
              <a:cs typeface="Calibri"/>
            </a:endParaRPr>
          </a:p>
          <a:p>
            <a:pPr marL="789305">
              <a:lnSpc>
                <a:spcPct val="100000"/>
              </a:lnSpc>
              <a:spcBef>
                <a:spcPts val="359"/>
              </a:spcBef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follow-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ups!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1990089"/>
            <a:chOff x="10205213" y="0"/>
            <a:chExt cx="1974214" cy="1990089"/>
          </a:xfrm>
        </p:grpSpPr>
        <p:sp>
          <p:nvSpPr>
            <p:cNvPr id="5" name="object 5"/>
            <p:cNvSpPr/>
            <p:nvPr/>
          </p:nvSpPr>
          <p:spPr>
            <a:xfrm>
              <a:off x="11225457" y="0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0"/>
              <a:ext cx="1974214" cy="1990089"/>
            </a:xfrm>
            <a:custGeom>
              <a:avLst/>
              <a:gdLst/>
              <a:ahLst/>
              <a:cxnLst/>
              <a:rect l="l" t="t" r="r" b="b"/>
              <a:pathLst>
                <a:path w="1974215" h="1990089">
                  <a:moveTo>
                    <a:pt x="994499" y="1989599"/>
                  </a:moveTo>
                  <a:lnTo>
                    <a:pt x="946315" y="1988452"/>
                  </a:lnTo>
                  <a:lnTo>
                    <a:pt x="898722" y="1985046"/>
                  </a:lnTo>
                  <a:lnTo>
                    <a:pt x="851774" y="1979431"/>
                  </a:lnTo>
                  <a:lnTo>
                    <a:pt x="805521" y="1971662"/>
                  </a:lnTo>
                  <a:lnTo>
                    <a:pt x="760017" y="1961789"/>
                  </a:lnTo>
                  <a:lnTo>
                    <a:pt x="715313" y="1949865"/>
                  </a:lnTo>
                  <a:lnTo>
                    <a:pt x="671461" y="1935942"/>
                  </a:lnTo>
                  <a:lnTo>
                    <a:pt x="628513" y="1920072"/>
                  </a:lnTo>
                  <a:lnTo>
                    <a:pt x="586522" y="1902307"/>
                  </a:lnTo>
                  <a:lnTo>
                    <a:pt x="545540" y="1882700"/>
                  </a:lnTo>
                  <a:lnTo>
                    <a:pt x="505619" y="1861302"/>
                  </a:lnTo>
                  <a:lnTo>
                    <a:pt x="466810" y="1838165"/>
                  </a:lnTo>
                  <a:lnTo>
                    <a:pt x="429166" y="1813342"/>
                  </a:lnTo>
                  <a:lnTo>
                    <a:pt x="392739" y="1786885"/>
                  </a:lnTo>
                  <a:lnTo>
                    <a:pt x="357581" y="1758846"/>
                  </a:lnTo>
                  <a:lnTo>
                    <a:pt x="323745" y="1729277"/>
                  </a:lnTo>
                  <a:lnTo>
                    <a:pt x="291282" y="1698229"/>
                  </a:lnTo>
                  <a:lnTo>
                    <a:pt x="260244" y="1665756"/>
                  </a:lnTo>
                  <a:lnTo>
                    <a:pt x="230683" y="1631910"/>
                  </a:lnTo>
                  <a:lnTo>
                    <a:pt x="202653" y="1596741"/>
                  </a:lnTo>
                  <a:lnTo>
                    <a:pt x="176203" y="1560303"/>
                  </a:lnTo>
                  <a:lnTo>
                    <a:pt x="151388" y="1522648"/>
                  </a:lnTo>
                  <a:lnTo>
                    <a:pt x="128258" y="1483828"/>
                  </a:lnTo>
                  <a:lnTo>
                    <a:pt x="106867" y="1443894"/>
                  </a:lnTo>
                  <a:lnTo>
                    <a:pt x="87265" y="1402899"/>
                  </a:lnTo>
                  <a:lnTo>
                    <a:pt x="69506" y="1360896"/>
                  </a:lnTo>
                  <a:lnTo>
                    <a:pt x="53641" y="1317936"/>
                  </a:lnTo>
                  <a:lnTo>
                    <a:pt x="39722" y="1274070"/>
                  </a:lnTo>
                  <a:lnTo>
                    <a:pt x="27802" y="1229353"/>
                  </a:lnTo>
                  <a:lnTo>
                    <a:pt x="17932" y="1183835"/>
                  </a:lnTo>
                  <a:lnTo>
                    <a:pt x="10165" y="1137568"/>
                  </a:lnTo>
                  <a:lnTo>
                    <a:pt x="4552" y="1090605"/>
                  </a:lnTo>
                  <a:lnTo>
                    <a:pt x="1146" y="1042998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9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700"/>
                  </a:lnTo>
                  <a:lnTo>
                    <a:pt x="106867" y="545705"/>
                  </a:lnTo>
                  <a:lnTo>
                    <a:pt x="128258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3814" y="1222"/>
                  </a:lnTo>
                  <a:lnTo>
                    <a:pt x="1092794" y="4867"/>
                  </a:lnTo>
                  <a:lnTo>
                    <a:pt x="1141357" y="10902"/>
                  </a:lnTo>
                  <a:lnTo>
                    <a:pt x="1189423" y="19291"/>
                  </a:lnTo>
                  <a:lnTo>
                    <a:pt x="1236909" y="30002"/>
                  </a:lnTo>
                  <a:lnTo>
                    <a:pt x="1283735" y="43000"/>
                  </a:lnTo>
                  <a:lnTo>
                    <a:pt x="1329818" y="58252"/>
                  </a:lnTo>
                  <a:lnTo>
                    <a:pt x="1375078" y="75724"/>
                  </a:lnTo>
                  <a:lnTo>
                    <a:pt x="1419432" y="95383"/>
                  </a:lnTo>
                  <a:lnTo>
                    <a:pt x="1462800" y="117193"/>
                  </a:lnTo>
                  <a:lnTo>
                    <a:pt x="1505099" y="141123"/>
                  </a:lnTo>
                  <a:lnTo>
                    <a:pt x="1546248" y="167138"/>
                  </a:lnTo>
                  <a:lnTo>
                    <a:pt x="1586166" y="195203"/>
                  </a:lnTo>
                  <a:lnTo>
                    <a:pt x="1624771" y="225286"/>
                  </a:lnTo>
                  <a:lnTo>
                    <a:pt x="1661982" y="257353"/>
                  </a:lnTo>
                  <a:lnTo>
                    <a:pt x="1697717" y="291370"/>
                  </a:lnTo>
                  <a:lnTo>
                    <a:pt x="1731723" y="327115"/>
                  </a:lnTo>
                  <a:lnTo>
                    <a:pt x="1763780" y="364337"/>
                  </a:lnTo>
                  <a:lnTo>
                    <a:pt x="1793854" y="402954"/>
                  </a:lnTo>
                  <a:lnTo>
                    <a:pt x="1821912" y="442884"/>
                  </a:lnTo>
                  <a:lnTo>
                    <a:pt x="1847918" y="484046"/>
                  </a:lnTo>
                  <a:lnTo>
                    <a:pt x="1871841" y="526358"/>
                  </a:lnTo>
                  <a:lnTo>
                    <a:pt x="1893645" y="569738"/>
                  </a:lnTo>
                  <a:lnTo>
                    <a:pt x="1913298" y="614106"/>
                  </a:lnTo>
                  <a:lnTo>
                    <a:pt x="1930765" y="659379"/>
                  </a:lnTo>
                  <a:lnTo>
                    <a:pt x="1946012" y="705477"/>
                  </a:lnTo>
                  <a:lnTo>
                    <a:pt x="1959006" y="752317"/>
                  </a:lnTo>
                  <a:lnTo>
                    <a:pt x="1969714" y="799817"/>
                  </a:lnTo>
                  <a:lnTo>
                    <a:pt x="1974086" y="824884"/>
                  </a:lnTo>
                  <a:lnTo>
                    <a:pt x="1974086" y="1165851"/>
                  </a:lnTo>
                  <a:lnTo>
                    <a:pt x="1961197" y="1229353"/>
                  </a:lnTo>
                  <a:lnTo>
                    <a:pt x="1949277" y="1274070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3" y="1402899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5" y="1560303"/>
                  </a:lnTo>
                  <a:lnTo>
                    <a:pt x="1786346" y="1596741"/>
                  </a:lnTo>
                  <a:lnTo>
                    <a:pt x="1758315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59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8" y="1882700"/>
                  </a:lnTo>
                  <a:lnTo>
                    <a:pt x="1402476" y="1902307"/>
                  </a:lnTo>
                  <a:lnTo>
                    <a:pt x="1360485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6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8" name="object 8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6959" y="3298031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8738" y="3046666"/>
              <a:ext cx="236854" cy="236854"/>
            </a:xfrm>
            <a:custGeom>
              <a:avLst/>
              <a:gdLst/>
              <a:ahLst/>
              <a:cxnLst/>
              <a:rect l="l" t="t" r="r" b="b"/>
              <a:pathLst>
                <a:path w="236854" h="236854">
                  <a:moveTo>
                    <a:pt x="236399" y="236400"/>
                  </a:moveTo>
                  <a:lnTo>
                    <a:pt x="0" y="236400"/>
                  </a:lnTo>
                  <a:lnTo>
                    <a:pt x="0" y="0"/>
                  </a:lnTo>
                  <a:lnTo>
                    <a:pt x="236399" y="23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22529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25" dirty="0"/>
              <a:t>Audio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0" dirty="0"/>
              <a:t>Audio</a:t>
            </a:r>
            <a:r>
              <a:rPr spc="130" dirty="0"/>
              <a:t> </a:t>
            </a:r>
            <a:r>
              <a:rPr spc="275" dirty="0"/>
              <a:t>signals</a:t>
            </a:r>
            <a:r>
              <a:rPr spc="130" dirty="0"/>
              <a:t> </a:t>
            </a:r>
            <a:r>
              <a:rPr spc="225" dirty="0"/>
              <a:t>are</a:t>
            </a:r>
            <a:r>
              <a:rPr spc="130" dirty="0"/>
              <a:t> </a:t>
            </a:r>
            <a:r>
              <a:rPr spc="370" dirty="0"/>
              <a:t>2-</a:t>
            </a:r>
            <a:r>
              <a:rPr spc="475" dirty="0"/>
              <a:t>dim</a:t>
            </a:r>
            <a:r>
              <a:rPr spc="130" dirty="0"/>
              <a:t> </a:t>
            </a:r>
            <a:r>
              <a:rPr spc="320" dirty="0"/>
              <a:t>spectrograms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0" dirty="0">
                <a:solidFill>
                  <a:srgbClr val="1B5162"/>
                </a:solidFill>
              </a:rPr>
              <a:t>We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create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embedding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vectors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for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t-</a:t>
            </a:r>
            <a:r>
              <a:rPr sz="2400" spc="285" dirty="0">
                <a:solidFill>
                  <a:srgbClr val="1B5162"/>
                </a:solidFill>
              </a:rPr>
              <a:t>min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audio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frame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100" y="2713800"/>
            <a:ext cx="2371724" cy="2371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9460" y="5260626"/>
            <a:ext cx="427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Calibri"/>
                <a:cs typeface="Calibri"/>
              </a:rPr>
              <a:t>Time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951" y="3796438"/>
            <a:ext cx="901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Calibri"/>
                <a:cs typeface="Calibri"/>
              </a:rPr>
              <a:t>Frequency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6784" y="3804939"/>
            <a:ext cx="507365" cy="113664"/>
          </a:xfrm>
          <a:custGeom>
            <a:avLst/>
            <a:gdLst/>
            <a:ahLst/>
            <a:cxnLst/>
            <a:rect l="l" t="t" r="r" b="b"/>
            <a:pathLst>
              <a:path w="507364" h="113664">
                <a:moveTo>
                  <a:pt x="507080" y="113248"/>
                </a:moveTo>
                <a:lnTo>
                  <a:pt x="0" y="113248"/>
                </a:lnTo>
                <a:lnTo>
                  <a:pt x="0" y="0"/>
                </a:lnTo>
                <a:lnTo>
                  <a:pt x="507080" y="0"/>
                </a:lnTo>
                <a:lnTo>
                  <a:pt x="507080" y="113248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6784" y="3974812"/>
            <a:ext cx="507365" cy="113664"/>
          </a:xfrm>
          <a:custGeom>
            <a:avLst/>
            <a:gdLst/>
            <a:ahLst/>
            <a:cxnLst/>
            <a:rect l="l" t="t" r="r" b="b"/>
            <a:pathLst>
              <a:path w="507364" h="113664">
                <a:moveTo>
                  <a:pt x="507080" y="113248"/>
                </a:moveTo>
                <a:lnTo>
                  <a:pt x="0" y="113248"/>
                </a:lnTo>
                <a:lnTo>
                  <a:pt x="0" y="0"/>
                </a:lnTo>
                <a:lnTo>
                  <a:pt x="507080" y="0"/>
                </a:lnTo>
                <a:lnTo>
                  <a:pt x="507080" y="113248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732285" y="2670536"/>
            <a:ext cx="3931285" cy="2550160"/>
            <a:chOff x="6732285" y="2670536"/>
            <a:chExt cx="3931285" cy="2550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725" y="2683437"/>
              <a:ext cx="3584663" cy="24324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7324" y="2740978"/>
              <a:ext cx="12065" cy="2433320"/>
            </a:xfrm>
            <a:custGeom>
              <a:avLst/>
              <a:gdLst/>
              <a:ahLst/>
              <a:cxnLst/>
              <a:rect l="l" t="t" r="r" b="b"/>
              <a:pathLst>
                <a:path w="12065" h="2433320">
                  <a:moveTo>
                    <a:pt x="11535" y="0"/>
                  </a:moveTo>
                  <a:lnTo>
                    <a:pt x="0" y="2433171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2285" y="2670536"/>
              <a:ext cx="92844" cy="1170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7362" y="5173575"/>
              <a:ext cx="3825875" cy="635"/>
            </a:xfrm>
            <a:custGeom>
              <a:avLst/>
              <a:gdLst/>
              <a:ahLst/>
              <a:cxnLst/>
              <a:rect l="l" t="t" r="r" b="b"/>
              <a:pathLst>
                <a:path w="3825875" h="635">
                  <a:moveTo>
                    <a:pt x="3825470" y="58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6406" y="5127732"/>
              <a:ext cx="116869" cy="9284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94116" y="5280438"/>
            <a:ext cx="23514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80" dirty="0">
                <a:latin typeface="Calibri"/>
                <a:cs typeface="Calibri"/>
              </a:rPr>
              <a:t>Time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=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Length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of audio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64"/>
              </a:lnSpc>
            </a:pPr>
            <a:r>
              <a:rPr sz="1400" spc="70" dirty="0">
                <a:latin typeface="Calibri"/>
                <a:cs typeface="Calibri"/>
              </a:rPr>
              <a:t>= </a:t>
            </a:r>
            <a:r>
              <a:rPr sz="1400" spc="425" dirty="0">
                <a:latin typeface="Calibri"/>
                <a:cs typeface="Calibri"/>
              </a:rPr>
              <a:t>#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of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5" dirty="0">
                <a:latin typeface="Calibri"/>
                <a:cs typeface="Calibri"/>
              </a:rPr>
              <a:t>columns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the </a:t>
            </a:r>
            <a:r>
              <a:rPr sz="1400" spc="50" dirty="0">
                <a:latin typeface="Calibri"/>
                <a:cs typeface="Calibri"/>
              </a:rPr>
              <a:t>matrix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826" y="3821913"/>
            <a:ext cx="901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Calibri"/>
                <a:cs typeface="Calibri"/>
              </a:rPr>
              <a:t>Frequency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24325" y="2758950"/>
            <a:ext cx="690245" cy="2165985"/>
          </a:xfrm>
          <a:custGeom>
            <a:avLst/>
            <a:gdLst/>
            <a:ahLst/>
            <a:cxnLst/>
            <a:rect l="l" t="t" r="r" b="b"/>
            <a:pathLst>
              <a:path w="690245" h="2165985">
                <a:moveTo>
                  <a:pt x="0" y="0"/>
                </a:moveTo>
                <a:lnTo>
                  <a:pt x="689999" y="0"/>
                </a:lnTo>
                <a:lnTo>
                  <a:pt x="689999" y="2165399"/>
                </a:lnTo>
                <a:lnTo>
                  <a:pt x="0" y="2165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8E7B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30725" y="1988824"/>
            <a:ext cx="2285365" cy="481965"/>
          </a:xfrm>
          <a:prstGeom prst="rect">
            <a:avLst/>
          </a:prstGeom>
          <a:ln w="28574">
            <a:solidFill>
              <a:srgbClr val="8E7BC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sz="1600" spc="120" dirty="0">
                <a:latin typeface="Calibri"/>
                <a:cs typeface="Calibri"/>
              </a:rPr>
              <a:t>Embedding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110" dirty="0">
                <a:latin typeface="Calibri"/>
                <a:cs typeface="Calibri"/>
              </a:rPr>
              <a:t>each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85" dirty="0">
                <a:latin typeface="Calibri"/>
                <a:cs typeface="Calibri"/>
              </a:rPr>
              <a:t>audio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frame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54987" y="2456037"/>
            <a:ext cx="233045" cy="317500"/>
            <a:chOff x="8654987" y="2456037"/>
            <a:chExt cx="233045" cy="317500"/>
          </a:xfrm>
        </p:grpSpPr>
        <p:sp>
          <p:nvSpPr>
            <p:cNvPr id="19" name="object 19"/>
            <p:cNvSpPr/>
            <p:nvPr/>
          </p:nvSpPr>
          <p:spPr>
            <a:xfrm>
              <a:off x="8868511" y="246556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4762"/>
                  </a:moveTo>
                  <a:lnTo>
                    <a:pt x="8128" y="1397"/>
                  </a:lnTo>
                  <a:lnTo>
                    <a:pt x="4762" y="0"/>
                  </a:lnTo>
                  <a:lnTo>
                    <a:pt x="1384" y="1397"/>
                  </a:lnTo>
                  <a:lnTo>
                    <a:pt x="0" y="4762"/>
                  </a:lnTo>
                  <a:lnTo>
                    <a:pt x="1384" y="8128"/>
                  </a:lnTo>
                  <a:lnTo>
                    <a:pt x="4762" y="9525"/>
                  </a:lnTo>
                  <a:lnTo>
                    <a:pt x="8128" y="8128"/>
                  </a:lnTo>
                  <a:lnTo>
                    <a:pt x="9525" y="4762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69274" y="2470324"/>
              <a:ext cx="204470" cy="288925"/>
            </a:xfrm>
            <a:custGeom>
              <a:avLst/>
              <a:gdLst/>
              <a:ahLst/>
              <a:cxnLst/>
              <a:rect l="l" t="t" r="r" b="b"/>
              <a:pathLst>
                <a:path w="204470" h="288925">
                  <a:moveTo>
                    <a:pt x="203999" y="0"/>
                  </a:moveTo>
                  <a:lnTo>
                    <a:pt x="0" y="288599"/>
                  </a:lnTo>
                </a:path>
              </a:pathLst>
            </a:custGeom>
            <a:ln w="2857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5" dirty="0"/>
              <a:t>Position-</a:t>
            </a:r>
            <a:r>
              <a:rPr spc="345" dirty="0"/>
              <a:t>wise</a:t>
            </a:r>
            <a:r>
              <a:rPr spc="150" dirty="0"/>
              <a:t> </a:t>
            </a:r>
            <a:r>
              <a:rPr spc="420" dirty="0"/>
              <a:t>Feed-</a:t>
            </a:r>
            <a:r>
              <a:rPr spc="245" dirty="0"/>
              <a:t>Forward</a:t>
            </a:r>
            <a:r>
              <a:rPr spc="160" dirty="0"/>
              <a:t> </a:t>
            </a:r>
            <a:r>
              <a:rPr spc="229" dirty="0"/>
              <a:t>Networks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Adding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nonlinearity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understanding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input.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1809" y="1979079"/>
            <a:ext cx="826135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60"/>
              </a:lnSpc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(FFN):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9725" y="1869900"/>
            <a:ext cx="2541270" cy="4614545"/>
            <a:chOff x="739725" y="1869900"/>
            <a:chExt cx="2541270" cy="4614545"/>
          </a:xfrm>
        </p:grpSpPr>
        <p:sp>
          <p:nvSpPr>
            <p:cNvPr id="5" name="object 5"/>
            <p:cNvSpPr/>
            <p:nvPr/>
          </p:nvSpPr>
          <p:spPr>
            <a:xfrm>
              <a:off x="749250" y="1869900"/>
              <a:ext cx="2520315" cy="4332605"/>
            </a:xfrm>
            <a:custGeom>
              <a:avLst/>
              <a:gdLst/>
              <a:ahLst/>
              <a:cxnLst/>
              <a:rect l="l" t="t" r="r" b="b"/>
              <a:pathLst>
                <a:path w="2520315" h="4332605">
                  <a:moveTo>
                    <a:pt x="0" y="4332187"/>
                  </a:moveTo>
                  <a:lnTo>
                    <a:pt x="2519699" y="4332187"/>
                  </a:lnTo>
                  <a:lnTo>
                    <a:pt x="2519699" y="0"/>
                  </a:lnTo>
                  <a:lnTo>
                    <a:pt x="0" y="0"/>
                  </a:lnTo>
                  <a:lnTo>
                    <a:pt x="0" y="4332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966" y="5194147"/>
              <a:ext cx="1781250" cy="9550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674" y="2037150"/>
              <a:ext cx="1812727" cy="1239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67668" y="3975818"/>
              <a:ext cx="62230" cy="46355"/>
            </a:xfrm>
            <a:custGeom>
              <a:avLst/>
              <a:gdLst/>
              <a:ahLst/>
              <a:cxnLst/>
              <a:rect l="l" t="t" r="r" b="b"/>
              <a:pathLst>
                <a:path w="62230" h="46354">
                  <a:moveTo>
                    <a:pt x="58353" y="46184"/>
                  </a:moveTo>
                  <a:lnTo>
                    <a:pt x="3446" y="46184"/>
                  </a:lnTo>
                  <a:lnTo>
                    <a:pt x="0" y="42738"/>
                  </a:lnTo>
                  <a:lnTo>
                    <a:pt x="0" y="7697"/>
                  </a:lnTo>
                  <a:lnTo>
                    <a:pt x="0" y="3446"/>
                  </a:lnTo>
                  <a:lnTo>
                    <a:pt x="3446" y="0"/>
                  </a:lnTo>
                  <a:lnTo>
                    <a:pt x="56143" y="0"/>
                  </a:lnTo>
                  <a:lnTo>
                    <a:pt x="58101" y="810"/>
                  </a:lnTo>
                  <a:lnTo>
                    <a:pt x="60988" y="3698"/>
                  </a:lnTo>
                  <a:lnTo>
                    <a:pt x="61799" y="5656"/>
                  </a:lnTo>
                  <a:lnTo>
                    <a:pt x="61799" y="42738"/>
                  </a:lnTo>
                  <a:lnTo>
                    <a:pt x="58353" y="46184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4568" y="3975818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5" h="46354">
                  <a:moveTo>
                    <a:pt x="36922" y="46184"/>
                  </a:moveTo>
                  <a:lnTo>
                    <a:pt x="2977" y="46184"/>
                  </a:lnTo>
                  <a:lnTo>
                    <a:pt x="0" y="43207"/>
                  </a:lnTo>
                  <a:lnTo>
                    <a:pt x="0" y="6650"/>
                  </a:lnTo>
                  <a:lnTo>
                    <a:pt x="0" y="2977"/>
                  </a:lnTo>
                  <a:lnTo>
                    <a:pt x="2977" y="0"/>
                  </a:lnTo>
                  <a:lnTo>
                    <a:pt x="35013" y="0"/>
                  </a:lnTo>
                  <a:lnTo>
                    <a:pt x="36705" y="700"/>
                  </a:lnTo>
                  <a:lnTo>
                    <a:pt x="39199" y="3194"/>
                  </a:lnTo>
                  <a:lnTo>
                    <a:pt x="39899" y="4886"/>
                  </a:lnTo>
                  <a:lnTo>
                    <a:pt x="39899" y="43207"/>
                  </a:lnTo>
                  <a:lnTo>
                    <a:pt x="36922" y="4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250" y="6202087"/>
              <a:ext cx="2520315" cy="272415"/>
            </a:xfrm>
            <a:custGeom>
              <a:avLst/>
              <a:gdLst/>
              <a:ahLst/>
              <a:cxnLst/>
              <a:rect l="l" t="t" r="r" b="b"/>
              <a:pathLst>
                <a:path w="2520315" h="272414">
                  <a:moveTo>
                    <a:pt x="2519699" y="272399"/>
                  </a:moveTo>
                  <a:lnTo>
                    <a:pt x="0" y="272399"/>
                  </a:lnTo>
                  <a:lnTo>
                    <a:pt x="0" y="0"/>
                  </a:lnTo>
                  <a:lnTo>
                    <a:pt x="2519699" y="0"/>
                  </a:lnTo>
                  <a:lnTo>
                    <a:pt x="2519699" y="272399"/>
                  </a:lnTo>
                  <a:close/>
                </a:path>
              </a:pathLst>
            </a:custGeom>
            <a:solidFill>
              <a:srgbClr val="EEEDE9">
                <a:alpha val="85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250" y="6202087"/>
              <a:ext cx="2520315" cy="272415"/>
            </a:xfrm>
            <a:custGeom>
              <a:avLst/>
              <a:gdLst/>
              <a:ahLst/>
              <a:cxnLst/>
              <a:rect l="l" t="t" r="r" b="b"/>
              <a:pathLst>
                <a:path w="2520315" h="272414">
                  <a:moveTo>
                    <a:pt x="0" y="0"/>
                  </a:moveTo>
                  <a:lnTo>
                    <a:pt x="2519699" y="0"/>
                  </a:lnTo>
                  <a:lnTo>
                    <a:pt x="2519699" y="272399"/>
                  </a:lnTo>
                  <a:lnTo>
                    <a:pt x="0" y="27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89643" y="6227822"/>
            <a:ext cx="164020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1125" y="1860362"/>
            <a:ext cx="2539365" cy="669925"/>
            <a:chOff x="761125" y="1860362"/>
            <a:chExt cx="2539365" cy="669925"/>
          </a:xfrm>
        </p:grpSpPr>
        <p:sp>
          <p:nvSpPr>
            <p:cNvPr id="14" name="object 14"/>
            <p:cNvSpPr/>
            <p:nvPr/>
          </p:nvSpPr>
          <p:spPr>
            <a:xfrm>
              <a:off x="770650" y="1869887"/>
              <a:ext cx="2520315" cy="650875"/>
            </a:xfrm>
            <a:custGeom>
              <a:avLst/>
              <a:gdLst/>
              <a:ahLst/>
              <a:cxnLst/>
              <a:rect l="l" t="t" r="r" b="b"/>
              <a:pathLst>
                <a:path w="2520315" h="650875">
                  <a:moveTo>
                    <a:pt x="2519699" y="650699"/>
                  </a:moveTo>
                  <a:lnTo>
                    <a:pt x="0" y="650699"/>
                  </a:lnTo>
                  <a:lnTo>
                    <a:pt x="0" y="0"/>
                  </a:lnTo>
                  <a:lnTo>
                    <a:pt x="2519699" y="0"/>
                  </a:lnTo>
                  <a:lnTo>
                    <a:pt x="2519699" y="6506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0650" y="1869887"/>
              <a:ext cx="2520315" cy="650875"/>
            </a:xfrm>
            <a:custGeom>
              <a:avLst/>
              <a:gdLst/>
              <a:ahLst/>
              <a:cxnLst/>
              <a:rect l="l" t="t" r="r" b="b"/>
              <a:pathLst>
                <a:path w="2520315" h="650875">
                  <a:moveTo>
                    <a:pt x="0" y="0"/>
                  </a:moveTo>
                  <a:lnTo>
                    <a:pt x="2519699" y="0"/>
                  </a:lnTo>
                  <a:lnTo>
                    <a:pt x="2519699" y="650699"/>
                  </a:lnTo>
                  <a:lnTo>
                    <a:pt x="0" y="650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09704" y="2084772"/>
            <a:ext cx="204279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9225" y="1869900"/>
            <a:ext cx="2562860" cy="4605020"/>
            <a:chOff x="749225" y="1869900"/>
            <a:chExt cx="2562860" cy="460502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137" y="3272337"/>
              <a:ext cx="1352775" cy="19217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9223" y="1869909"/>
              <a:ext cx="2562860" cy="4605020"/>
            </a:xfrm>
            <a:custGeom>
              <a:avLst/>
              <a:gdLst/>
              <a:ahLst/>
              <a:cxnLst/>
              <a:rect l="l" t="t" r="r" b="b"/>
              <a:pathLst>
                <a:path w="2562860" h="4605020">
                  <a:moveTo>
                    <a:pt x="2514866" y="2130602"/>
                  </a:moveTo>
                  <a:lnTo>
                    <a:pt x="15570" y="2130602"/>
                  </a:lnTo>
                  <a:lnTo>
                    <a:pt x="15570" y="4604702"/>
                  </a:lnTo>
                  <a:lnTo>
                    <a:pt x="2514866" y="4604702"/>
                  </a:lnTo>
                  <a:lnTo>
                    <a:pt x="2514866" y="2130602"/>
                  </a:lnTo>
                  <a:close/>
                </a:path>
                <a:path w="2562860" h="4605020">
                  <a:moveTo>
                    <a:pt x="2562593" y="0"/>
                  </a:moveTo>
                  <a:lnTo>
                    <a:pt x="0" y="0"/>
                  </a:lnTo>
                  <a:lnTo>
                    <a:pt x="0" y="1679994"/>
                  </a:lnTo>
                  <a:lnTo>
                    <a:pt x="2562593" y="1679994"/>
                  </a:lnTo>
                  <a:lnTo>
                    <a:pt x="2562593" y="0"/>
                  </a:lnTo>
                  <a:close/>
                </a:path>
              </a:pathLst>
            </a:custGeom>
            <a:solidFill>
              <a:srgbClr val="1B3138">
                <a:alpha val="582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29575" y="2479426"/>
            <a:ext cx="1146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role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24133" y="2501269"/>
            <a:ext cx="3953510" cy="274320"/>
          </a:xfrm>
          <a:prstGeom prst="rect">
            <a:avLst/>
          </a:prstGeom>
          <a:solidFill>
            <a:srgbClr val="C1E7F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Position-</a:t>
            </a:r>
            <a:r>
              <a:rPr sz="1800" spc="140" dirty="0">
                <a:solidFill>
                  <a:srgbClr val="1B3138"/>
                </a:solidFill>
                <a:latin typeface="Calibri"/>
                <a:cs typeface="Calibri"/>
              </a:rPr>
              <a:t>wise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70" dirty="0">
                <a:solidFill>
                  <a:srgbClr val="1B3138"/>
                </a:solidFill>
                <a:latin typeface="Calibri"/>
                <a:cs typeface="Calibri"/>
              </a:rPr>
              <a:t>Feed-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Forward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65" dirty="0">
                <a:solidFill>
                  <a:srgbClr val="1B3138"/>
                </a:solidFill>
                <a:latin typeface="Calibri"/>
                <a:cs typeface="Calibri"/>
              </a:rPr>
              <a:t>Network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12836" y="2479426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latin typeface="Calibri"/>
                <a:cs typeface="Calibri"/>
              </a:rPr>
              <a:t>is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0099" y="3240918"/>
            <a:ext cx="762762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0287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110" dirty="0">
                <a:latin typeface="Calibri"/>
                <a:cs typeface="Calibri"/>
              </a:rPr>
              <a:t>Use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information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gathered</a:t>
            </a:r>
            <a:r>
              <a:rPr sz="1800" spc="80" dirty="0">
                <a:latin typeface="Calibri"/>
                <a:cs typeface="Calibri"/>
              </a:rPr>
              <a:t> from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attention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stage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60" dirty="0">
                <a:latin typeface="Calibri"/>
                <a:cs typeface="Calibri"/>
              </a:rPr>
              <a:t>for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each </a:t>
            </a:r>
            <a:r>
              <a:rPr sz="1800" spc="95" dirty="0">
                <a:latin typeface="Calibri"/>
                <a:cs typeface="Calibri"/>
              </a:rPr>
              <a:t>element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sequence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translate </a:t>
            </a:r>
            <a:r>
              <a:rPr sz="1800" spc="60" dirty="0">
                <a:latin typeface="Calibri"/>
                <a:cs typeface="Calibri"/>
              </a:rPr>
              <a:t>it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to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further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enriched</a:t>
            </a:r>
            <a:r>
              <a:rPr sz="1800" spc="85" dirty="0">
                <a:latin typeface="Calibri"/>
                <a:cs typeface="Calibri"/>
              </a:rPr>
              <a:t> state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/>
              <a:buChar char="●"/>
            </a:pPr>
            <a:endParaRPr sz="1800" dirty="0">
              <a:latin typeface="Calibri"/>
              <a:cs typeface="Calibri"/>
            </a:endParaRPr>
          </a:p>
          <a:p>
            <a:pPr marL="379095" marR="5080" indent="-367030">
              <a:lnSpc>
                <a:spcPct val="114999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</a:tabLst>
            </a:pPr>
            <a:r>
              <a:rPr sz="1800" spc="50" dirty="0">
                <a:latin typeface="Calibri"/>
                <a:cs typeface="Calibri"/>
              </a:rPr>
              <a:t>Allow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for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nonlinear</a:t>
            </a:r>
            <a:r>
              <a:rPr sz="1800" spc="95" dirty="0">
                <a:latin typeface="Calibri"/>
                <a:cs typeface="Calibri"/>
              </a:rPr>
              <a:t> transformations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of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each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element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sequence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spc="100" dirty="0">
                <a:latin typeface="Calibri"/>
                <a:cs typeface="Calibri"/>
              </a:rPr>
              <a:t> builds </a:t>
            </a:r>
            <a:r>
              <a:rPr sz="1800" spc="110" dirty="0">
                <a:latin typeface="Calibri"/>
                <a:cs typeface="Calibri"/>
              </a:rPr>
              <a:t>upon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itself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subsequent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layers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0" dirty="0"/>
              <a:t>Audio</a:t>
            </a:r>
            <a:r>
              <a:rPr spc="125" dirty="0"/>
              <a:t> </a:t>
            </a:r>
            <a:r>
              <a:rPr spc="270" dirty="0"/>
              <a:t>is</a:t>
            </a:r>
            <a:r>
              <a:rPr spc="125" dirty="0"/>
              <a:t> </a:t>
            </a:r>
            <a:r>
              <a:rPr spc="254" dirty="0"/>
              <a:t>usually</a:t>
            </a:r>
            <a:r>
              <a:rPr spc="125" dirty="0"/>
              <a:t> </a:t>
            </a:r>
            <a:r>
              <a:rPr spc="385" dirty="0"/>
              <a:t>much</a:t>
            </a:r>
            <a:r>
              <a:rPr spc="125" dirty="0"/>
              <a:t> </a:t>
            </a:r>
            <a:r>
              <a:rPr spc="210" dirty="0"/>
              <a:t>longer</a:t>
            </a:r>
            <a:r>
              <a:rPr spc="125" dirty="0"/>
              <a:t> </a:t>
            </a:r>
            <a:r>
              <a:rPr spc="260" dirty="0"/>
              <a:t>than</a:t>
            </a:r>
            <a:r>
              <a:rPr spc="125" dirty="0"/>
              <a:t> </a:t>
            </a:r>
            <a:r>
              <a:rPr spc="260" dirty="0"/>
              <a:t>text</a:t>
            </a:r>
            <a:r>
              <a:rPr spc="125" dirty="0"/>
              <a:t> </a:t>
            </a:r>
            <a:r>
              <a:rPr spc="229" dirty="0"/>
              <a:t>length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Need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apply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convolution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layers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with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large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strides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reduce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dimensions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1769368"/>
            <a:ext cx="3836670" cy="15671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u="heavy" spc="2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Speech</a:t>
            </a:r>
            <a:r>
              <a:rPr sz="24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Transformer</a:t>
            </a:r>
            <a:r>
              <a:rPr sz="2400" spc="10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(2018)</a:t>
            </a:r>
            <a:endParaRPr sz="2400">
              <a:latin typeface="Calibri"/>
              <a:cs typeface="Calibri"/>
            </a:endParaRPr>
          </a:p>
          <a:p>
            <a:pPr marL="469900" marR="818515" indent="-338455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Encoder-decoder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6850" y="1634375"/>
            <a:ext cx="4106545" cy="4859020"/>
            <a:chOff x="6406850" y="1634375"/>
            <a:chExt cx="4106545" cy="4859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6850" y="1634375"/>
              <a:ext cx="4106124" cy="4858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924" y="5111799"/>
              <a:ext cx="1271905" cy="1027430"/>
            </a:xfrm>
            <a:custGeom>
              <a:avLst/>
              <a:gdLst/>
              <a:ahLst/>
              <a:cxnLst/>
              <a:rect l="l" t="t" r="r" b="b"/>
              <a:pathLst>
                <a:path w="1271904" h="1027429">
                  <a:moveTo>
                    <a:pt x="295824" y="581424"/>
                  </a:moveTo>
                  <a:lnTo>
                    <a:pt x="1271424" y="581424"/>
                  </a:lnTo>
                  <a:lnTo>
                    <a:pt x="1271424" y="1026924"/>
                  </a:lnTo>
                  <a:lnTo>
                    <a:pt x="295824" y="1026924"/>
                  </a:lnTo>
                  <a:lnTo>
                    <a:pt x="295824" y="581424"/>
                  </a:lnTo>
                  <a:close/>
                </a:path>
                <a:path w="1271904" h="1027429">
                  <a:moveTo>
                    <a:pt x="0" y="0"/>
                  </a:moveTo>
                  <a:lnTo>
                    <a:pt x="1247099" y="0"/>
                  </a:lnTo>
                  <a:lnTo>
                    <a:pt x="1247099" y="583499"/>
                  </a:lnTo>
                  <a:lnTo>
                    <a:pt x="0" y="583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68025" y="4854599"/>
            <a:ext cx="2501265" cy="109664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24154" marR="215900" algn="ctr">
              <a:lnSpc>
                <a:spcPct val="101600"/>
              </a:lnSpc>
              <a:spcBef>
                <a:spcPts val="320"/>
              </a:spcBef>
            </a:pPr>
            <a:r>
              <a:rPr sz="1600" spc="105" dirty="0">
                <a:latin typeface="Calibri"/>
                <a:cs typeface="Calibri"/>
              </a:rPr>
              <a:t>Extract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80" dirty="0">
                <a:latin typeface="Calibri"/>
                <a:cs typeface="Calibri"/>
              </a:rPr>
              <a:t>features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85" dirty="0">
                <a:latin typeface="Calibri"/>
                <a:cs typeface="Calibri"/>
              </a:rPr>
              <a:t>using </a:t>
            </a:r>
            <a:r>
              <a:rPr sz="1600" spc="65" dirty="0">
                <a:latin typeface="Calibri"/>
                <a:cs typeface="Calibri"/>
              </a:rPr>
              <a:t>different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60" dirty="0">
                <a:latin typeface="Calibri"/>
                <a:cs typeface="Calibri"/>
              </a:rPr>
              <a:t>optional </a:t>
            </a:r>
            <a:r>
              <a:rPr sz="1600" spc="80" dirty="0">
                <a:latin typeface="Calibri"/>
                <a:cs typeface="Calibri"/>
              </a:rPr>
              <a:t>modules: </a:t>
            </a:r>
            <a:r>
              <a:rPr sz="1600" spc="70" dirty="0">
                <a:latin typeface="Calibri"/>
                <a:cs typeface="Calibri"/>
              </a:rPr>
              <a:t>ResCNN, </a:t>
            </a:r>
            <a:r>
              <a:rPr sz="1600" spc="85" dirty="0">
                <a:latin typeface="Calibri"/>
                <a:cs typeface="Calibri"/>
              </a:rPr>
              <a:t>ResCNNLSTM,e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tc.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69124" y="5402700"/>
            <a:ext cx="963294" cy="1270"/>
          </a:xfrm>
          <a:custGeom>
            <a:avLst/>
            <a:gdLst/>
            <a:ahLst/>
            <a:cxnLst/>
            <a:rect l="l" t="t" r="r" b="b"/>
            <a:pathLst>
              <a:path w="963295" h="1270">
                <a:moveTo>
                  <a:pt x="0" y="0"/>
                </a:moveTo>
                <a:lnTo>
                  <a:pt x="962699" y="8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00" y="1956249"/>
            <a:ext cx="7205151" cy="4080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35" dirty="0"/>
              <a:t>Few</a:t>
            </a:r>
            <a:r>
              <a:rPr spc="140" dirty="0"/>
              <a:t> </a:t>
            </a:r>
            <a:r>
              <a:rPr spc="270" dirty="0"/>
              <a:t>multi-</a:t>
            </a:r>
            <a:r>
              <a:rPr spc="345" dirty="0"/>
              <a:t>modal</a:t>
            </a:r>
            <a:r>
              <a:rPr spc="140" dirty="0"/>
              <a:t> </a:t>
            </a:r>
            <a:r>
              <a:rPr spc="350" dirty="0"/>
              <a:t>advances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5" dirty="0">
                <a:solidFill>
                  <a:srgbClr val="1B5162"/>
                </a:solidFill>
              </a:rPr>
              <a:t>Also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9" dirty="0">
                <a:solidFill>
                  <a:srgbClr val="1B5162"/>
                </a:solidFill>
              </a:rPr>
              <a:t>much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harder: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emotion,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acoustics,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tone,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speed,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speaker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identiﬁcation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93315" y="1985268"/>
            <a:ext cx="3484245" cy="296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Most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focus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on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text-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speech, </a:t>
            </a:r>
            <a:r>
              <a:rPr sz="2400" spc="250" dirty="0">
                <a:solidFill>
                  <a:srgbClr val="1B3138"/>
                </a:solidFill>
                <a:latin typeface="Calibri"/>
                <a:cs typeface="Calibri"/>
              </a:rPr>
              <a:t>speech-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text,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or </a:t>
            </a:r>
            <a:r>
              <a:rPr sz="2400" spc="235" dirty="0">
                <a:solidFill>
                  <a:srgbClr val="1B3138"/>
                </a:solidFill>
                <a:latin typeface="Calibri"/>
                <a:cs typeface="Calibri"/>
              </a:rPr>
              <a:t>speech-</a:t>
            </a:r>
            <a:r>
              <a:rPr sz="2400" spc="240" dirty="0">
                <a:solidFill>
                  <a:srgbClr val="1B3138"/>
                </a:solidFill>
                <a:latin typeface="Calibri"/>
                <a:cs typeface="Calibri"/>
              </a:rPr>
              <a:t>speech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Clr>
                <a:srgbClr val="1B516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350520" marR="557530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u="heavy" spc="1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Data2vec</a:t>
            </a:r>
            <a:r>
              <a:rPr sz="2400" spc="120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(MetaAI,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2022)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8838" y="4940813"/>
            <a:ext cx="282829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Self-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supervised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algorithm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speech,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vision,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endParaRPr sz="20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so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far?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8476" y="6185037"/>
            <a:ext cx="174243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Mehrish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2023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68999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35" dirty="0">
                <a:solidFill>
                  <a:srgbClr val="F9F6F4"/>
                </a:solidFill>
              </a:rPr>
              <a:t>Training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345" dirty="0">
                <a:solidFill>
                  <a:srgbClr val="F9F6F4"/>
                </a:solidFill>
              </a:rPr>
              <a:t>Data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185" dirty="0">
                <a:solidFill>
                  <a:srgbClr val="F9F6F4"/>
                </a:solidFill>
              </a:rPr>
              <a:t>for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325" dirty="0">
                <a:solidFill>
                  <a:srgbClr val="F9F6F4"/>
                </a:solidFill>
              </a:rPr>
              <a:t>MLLMs</a:t>
            </a:r>
            <a:endParaRPr sz="48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409" dirty="0"/>
              <a:t>Hand-</a:t>
            </a:r>
            <a:r>
              <a:rPr spc="320" dirty="0"/>
              <a:t>crafted</a:t>
            </a:r>
            <a:r>
              <a:rPr spc="155" dirty="0"/>
              <a:t> </a:t>
            </a:r>
            <a:r>
              <a:rPr spc="215" dirty="0"/>
              <a:t>training</a:t>
            </a:r>
            <a:r>
              <a:rPr spc="155" dirty="0"/>
              <a:t> </a:t>
            </a:r>
            <a:r>
              <a:rPr spc="29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25" dirty="0">
                <a:solidFill>
                  <a:srgbClr val="1B5162"/>
                </a:solidFill>
              </a:rPr>
              <a:t>Text-</a:t>
            </a:r>
            <a:r>
              <a:rPr sz="2400" spc="240" dirty="0">
                <a:solidFill>
                  <a:srgbClr val="1B5162"/>
                </a:solidFill>
              </a:rPr>
              <a:t>audio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text-</a:t>
            </a:r>
            <a:r>
              <a:rPr sz="2400" spc="245" dirty="0">
                <a:solidFill>
                  <a:srgbClr val="1B5162"/>
                </a:solidFill>
              </a:rPr>
              <a:t>video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data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9" dirty="0">
                <a:solidFill>
                  <a:srgbClr val="1B5162"/>
                </a:solidFill>
              </a:rPr>
              <a:t>much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harder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procure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7363" y="434300"/>
            <a:ext cx="2851219" cy="56833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325" y="2097738"/>
            <a:ext cx="2816200" cy="21182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908" y="4499032"/>
            <a:ext cx="10528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WebVid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5275" y="1913097"/>
            <a:ext cx="5418398" cy="30318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12108" y="5012332"/>
            <a:ext cx="1228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VideoChat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27473" y="6185037"/>
            <a:ext cx="2107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Himakunthala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2023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Instruction-</a:t>
            </a:r>
            <a:r>
              <a:rPr spc="300" dirty="0"/>
              <a:t>tuned,</a:t>
            </a:r>
            <a:r>
              <a:rPr spc="140" dirty="0"/>
              <a:t> </a:t>
            </a:r>
            <a:r>
              <a:rPr spc="415" dirty="0"/>
              <a:t>hand-</a:t>
            </a:r>
            <a:r>
              <a:rPr spc="330" dirty="0"/>
              <a:t>crafted</a:t>
            </a:r>
            <a:r>
              <a:rPr spc="145" dirty="0"/>
              <a:t> </a:t>
            </a:r>
            <a:r>
              <a:rPr spc="29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49" y="1758200"/>
            <a:ext cx="4650326" cy="4489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85066" y="6315832"/>
            <a:ext cx="927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LLaVa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0725" y="1758202"/>
            <a:ext cx="6484573" cy="25818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81952" y="4461807"/>
            <a:ext cx="10191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u="sng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CC-</a:t>
            </a:r>
            <a:r>
              <a:rPr sz="1100" u="sng" spc="1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3M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54" dirty="0"/>
              <a:t>Instruction-</a:t>
            </a:r>
            <a:r>
              <a:rPr spc="300" dirty="0"/>
              <a:t>tuned,</a:t>
            </a:r>
            <a:r>
              <a:rPr spc="150" dirty="0"/>
              <a:t> </a:t>
            </a:r>
            <a:r>
              <a:rPr spc="400" dirty="0"/>
              <a:t>model-</a:t>
            </a:r>
            <a:r>
              <a:rPr spc="280" dirty="0"/>
              <a:t>generated</a:t>
            </a:r>
            <a:r>
              <a:rPr spc="150" dirty="0"/>
              <a:t> </a:t>
            </a:r>
            <a:r>
              <a:rPr spc="29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0" dirty="0">
                <a:solidFill>
                  <a:srgbClr val="1B5162"/>
                </a:solidFill>
              </a:rPr>
              <a:t>Actually: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manually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design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examples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ﬁrst,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then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ask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model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generate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more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37" y="1713850"/>
            <a:ext cx="5415477" cy="44248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1123" y="1713850"/>
            <a:ext cx="5897300" cy="25113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19434" y="4435332"/>
            <a:ext cx="1416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Liu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u="heavy" spc="3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2"/>
              </a:rPr>
              <a:t>LAION-</a:t>
            </a:r>
            <a:r>
              <a:rPr u="heavy" spc="2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2"/>
              </a:rPr>
              <a:t>5B</a:t>
            </a:r>
            <a:r>
              <a:rPr spc="210" dirty="0"/>
              <a:t>:</a:t>
            </a:r>
            <a:r>
              <a:rPr spc="130" dirty="0"/>
              <a:t> </a:t>
            </a:r>
            <a:r>
              <a:rPr spc="310" dirty="0"/>
              <a:t>open</a:t>
            </a:r>
            <a:r>
              <a:rPr spc="130" dirty="0"/>
              <a:t> </a:t>
            </a:r>
            <a:r>
              <a:rPr spc="325" dirty="0"/>
              <a:t>source</a:t>
            </a:r>
            <a:r>
              <a:rPr spc="130" dirty="0"/>
              <a:t> </a:t>
            </a:r>
            <a:r>
              <a:rPr spc="370" dirty="0"/>
              <a:t>image-</a:t>
            </a:r>
            <a:r>
              <a:rPr spc="305" dirty="0"/>
              <a:t>text</a:t>
            </a:r>
            <a:r>
              <a:rPr spc="130" dirty="0"/>
              <a:t> </a:t>
            </a:r>
            <a:r>
              <a:rPr spc="29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20" dirty="0">
                <a:solidFill>
                  <a:srgbClr val="1B5162"/>
                </a:solidFill>
              </a:rPr>
              <a:t>Original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data: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u="heavy" spc="2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3"/>
              </a:rPr>
              <a:t>Common</a:t>
            </a:r>
            <a:r>
              <a:rPr sz="24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3"/>
              </a:rPr>
              <a:t> </a:t>
            </a:r>
            <a:r>
              <a:rPr sz="2400"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3"/>
              </a:rPr>
              <a:t>Crawl</a:t>
            </a:r>
            <a:r>
              <a:rPr sz="2400" spc="130" dirty="0">
                <a:solidFill>
                  <a:srgbClr val="1B5162"/>
                </a:solidFill>
              </a:rPr>
              <a:t>;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ﬁltered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with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OpenAI’s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CLIP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model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439950" y="1769368"/>
            <a:ext cx="2322830" cy="282892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Disclaimer: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100"/>
              </a:spcBef>
            </a:pP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Contains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mostly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copyrighted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images.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LAION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doesn’t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claim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ownership.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800" y="1758200"/>
            <a:ext cx="8474173" cy="44398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05467" y="6315837"/>
            <a:ext cx="9467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LAION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7573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830" dirty="0">
                <a:solidFill>
                  <a:srgbClr val="F9F6F4"/>
                </a:solidFill>
              </a:rPr>
              <a:t>X-</a:t>
            </a:r>
            <a:r>
              <a:rPr sz="4800" spc="350" dirty="0">
                <a:solidFill>
                  <a:srgbClr val="F9F6F4"/>
                </a:solidFill>
              </a:rPr>
              <a:t>shot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254" dirty="0">
                <a:solidFill>
                  <a:srgbClr val="F9F6F4"/>
                </a:solidFill>
              </a:rPr>
              <a:t>learning</a:t>
            </a:r>
            <a:r>
              <a:rPr sz="4800" spc="155" dirty="0">
                <a:solidFill>
                  <a:srgbClr val="F9F6F4"/>
                </a:solidFill>
              </a:rPr>
              <a:t> </a:t>
            </a:r>
            <a:r>
              <a:rPr sz="4800" spc="185" dirty="0">
                <a:solidFill>
                  <a:srgbClr val="F9F6F4"/>
                </a:solidFill>
              </a:rPr>
              <a:t>for</a:t>
            </a:r>
            <a:r>
              <a:rPr sz="4800" spc="155" dirty="0">
                <a:solidFill>
                  <a:srgbClr val="F9F6F4"/>
                </a:solidFill>
              </a:rPr>
              <a:t> </a:t>
            </a:r>
            <a:r>
              <a:rPr sz="4800" spc="325" dirty="0">
                <a:solidFill>
                  <a:srgbClr val="F9F6F4"/>
                </a:solidFill>
              </a:rPr>
              <a:t>MLLMs</a:t>
            </a:r>
            <a:endParaRPr sz="48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1990089"/>
            <a:chOff x="10205213" y="0"/>
            <a:chExt cx="1974214" cy="1990089"/>
          </a:xfrm>
        </p:grpSpPr>
        <p:sp>
          <p:nvSpPr>
            <p:cNvPr id="5" name="object 5"/>
            <p:cNvSpPr/>
            <p:nvPr/>
          </p:nvSpPr>
          <p:spPr>
            <a:xfrm>
              <a:off x="11225457" y="0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0"/>
              <a:ext cx="1974214" cy="1990089"/>
            </a:xfrm>
            <a:custGeom>
              <a:avLst/>
              <a:gdLst/>
              <a:ahLst/>
              <a:cxnLst/>
              <a:rect l="l" t="t" r="r" b="b"/>
              <a:pathLst>
                <a:path w="1974215" h="1990089">
                  <a:moveTo>
                    <a:pt x="994499" y="1989599"/>
                  </a:moveTo>
                  <a:lnTo>
                    <a:pt x="946315" y="1988452"/>
                  </a:lnTo>
                  <a:lnTo>
                    <a:pt x="898722" y="1985046"/>
                  </a:lnTo>
                  <a:lnTo>
                    <a:pt x="851774" y="1979431"/>
                  </a:lnTo>
                  <a:lnTo>
                    <a:pt x="805521" y="1971662"/>
                  </a:lnTo>
                  <a:lnTo>
                    <a:pt x="760017" y="1961789"/>
                  </a:lnTo>
                  <a:lnTo>
                    <a:pt x="715313" y="1949865"/>
                  </a:lnTo>
                  <a:lnTo>
                    <a:pt x="671461" y="1935942"/>
                  </a:lnTo>
                  <a:lnTo>
                    <a:pt x="628513" y="1920072"/>
                  </a:lnTo>
                  <a:lnTo>
                    <a:pt x="586522" y="1902307"/>
                  </a:lnTo>
                  <a:lnTo>
                    <a:pt x="545540" y="1882700"/>
                  </a:lnTo>
                  <a:lnTo>
                    <a:pt x="505619" y="1861302"/>
                  </a:lnTo>
                  <a:lnTo>
                    <a:pt x="466810" y="1838165"/>
                  </a:lnTo>
                  <a:lnTo>
                    <a:pt x="429166" y="1813342"/>
                  </a:lnTo>
                  <a:lnTo>
                    <a:pt x="392739" y="1786885"/>
                  </a:lnTo>
                  <a:lnTo>
                    <a:pt x="357581" y="1758846"/>
                  </a:lnTo>
                  <a:lnTo>
                    <a:pt x="323745" y="1729277"/>
                  </a:lnTo>
                  <a:lnTo>
                    <a:pt x="291282" y="1698229"/>
                  </a:lnTo>
                  <a:lnTo>
                    <a:pt x="260244" y="1665756"/>
                  </a:lnTo>
                  <a:lnTo>
                    <a:pt x="230683" y="1631910"/>
                  </a:lnTo>
                  <a:lnTo>
                    <a:pt x="202653" y="1596741"/>
                  </a:lnTo>
                  <a:lnTo>
                    <a:pt x="176203" y="1560303"/>
                  </a:lnTo>
                  <a:lnTo>
                    <a:pt x="151388" y="1522648"/>
                  </a:lnTo>
                  <a:lnTo>
                    <a:pt x="128258" y="1483828"/>
                  </a:lnTo>
                  <a:lnTo>
                    <a:pt x="106867" y="1443894"/>
                  </a:lnTo>
                  <a:lnTo>
                    <a:pt x="87265" y="1402899"/>
                  </a:lnTo>
                  <a:lnTo>
                    <a:pt x="69506" y="1360896"/>
                  </a:lnTo>
                  <a:lnTo>
                    <a:pt x="53641" y="1317936"/>
                  </a:lnTo>
                  <a:lnTo>
                    <a:pt x="39722" y="1274070"/>
                  </a:lnTo>
                  <a:lnTo>
                    <a:pt x="27802" y="1229353"/>
                  </a:lnTo>
                  <a:lnTo>
                    <a:pt x="17932" y="1183835"/>
                  </a:lnTo>
                  <a:lnTo>
                    <a:pt x="10165" y="1137568"/>
                  </a:lnTo>
                  <a:lnTo>
                    <a:pt x="4552" y="1090605"/>
                  </a:lnTo>
                  <a:lnTo>
                    <a:pt x="1146" y="1042998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9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700"/>
                  </a:lnTo>
                  <a:lnTo>
                    <a:pt x="106867" y="545705"/>
                  </a:lnTo>
                  <a:lnTo>
                    <a:pt x="128258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3814" y="1222"/>
                  </a:lnTo>
                  <a:lnTo>
                    <a:pt x="1092794" y="4867"/>
                  </a:lnTo>
                  <a:lnTo>
                    <a:pt x="1141357" y="10902"/>
                  </a:lnTo>
                  <a:lnTo>
                    <a:pt x="1189423" y="19291"/>
                  </a:lnTo>
                  <a:lnTo>
                    <a:pt x="1236909" y="30002"/>
                  </a:lnTo>
                  <a:lnTo>
                    <a:pt x="1283735" y="43000"/>
                  </a:lnTo>
                  <a:lnTo>
                    <a:pt x="1329818" y="58252"/>
                  </a:lnTo>
                  <a:lnTo>
                    <a:pt x="1375078" y="75724"/>
                  </a:lnTo>
                  <a:lnTo>
                    <a:pt x="1419432" y="95383"/>
                  </a:lnTo>
                  <a:lnTo>
                    <a:pt x="1462800" y="117193"/>
                  </a:lnTo>
                  <a:lnTo>
                    <a:pt x="1505099" y="141123"/>
                  </a:lnTo>
                  <a:lnTo>
                    <a:pt x="1546248" y="167138"/>
                  </a:lnTo>
                  <a:lnTo>
                    <a:pt x="1586166" y="195203"/>
                  </a:lnTo>
                  <a:lnTo>
                    <a:pt x="1624771" y="225286"/>
                  </a:lnTo>
                  <a:lnTo>
                    <a:pt x="1661982" y="257353"/>
                  </a:lnTo>
                  <a:lnTo>
                    <a:pt x="1697717" y="291370"/>
                  </a:lnTo>
                  <a:lnTo>
                    <a:pt x="1731723" y="327115"/>
                  </a:lnTo>
                  <a:lnTo>
                    <a:pt x="1763780" y="364337"/>
                  </a:lnTo>
                  <a:lnTo>
                    <a:pt x="1793854" y="402954"/>
                  </a:lnTo>
                  <a:lnTo>
                    <a:pt x="1821912" y="442884"/>
                  </a:lnTo>
                  <a:lnTo>
                    <a:pt x="1847918" y="484046"/>
                  </a:lnTo>
                  <a:lnTo>
                    <a:pt x="1871841" y="526358"/>
                  </a:lnTo>
                  <a:lnTo>
                    <a:pt x="1893645" y="569738"/>
                  </a:lnTo>
                  <a:lnTo>
                    <a:pt x="1913298" y="614106"/>
                  </a:lnTo>
                  <a:lnTo>
                    <a:pt x="1930765" y="659379"/>
                  </a:lnTo>
                  <a:lnTo>
                    <a:pt x="1946012" y="705477"/>
                  </a:lnTo>
                  <a:lnTo>
                    <a:pt x="1959006" y="752317"/>
                  </a:lnTo>
                  <a:lnTo>
                    <a:pt x="1969714" y="799817"/>
                  </a:lnTo>
                  <a:lnTo>
                    <a:pt x="1974086" y="824884"/>
                  </a:lnTo>
                  <a:lnTo>
                    <a:pt x="1974086" y="1165851"/>
                  </a:lnTo>
                  <a:lnTo>
                    <a:pt x="1961197" y="1229353"/>
                  </a:lnTo>
                  <a:lnTo>
                    <a:pt x="1949277" y="1274070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3" y="1402899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5" y="1560303"/>
                  </a:lnTo>
                  <a:lnTo>
                    <a:pt x="1786346" y="1596741"/>
                  </a:lnTo>
                  <a:lnTo>
                    <a:pt x="1758315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59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8" y="1882700"/>
                  </a:lnTo>
                  <a:lnTo>
                    <a:pt x="1402476" y="1902307"/>
                  </a:lnTo>
                  <a:lnTo>
                    <a:pt x="1360485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6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8" name="object 8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6959" y="3298031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8738" y="3046666"/>
              <a:ext cx="236854" cy="236854"/>
            </a:xfrm>
            <a:custGeom>
              <a:avLst/>
              <a:gdLst/>
              <a:ahLst/>
              <a:cxnLst/>
              <a:rect l="l" t="t" r="r" b="b"/>
              <a:pathLst>
                <a:path w="236854" h="236854">
                  <a:moveTo>
                    <a:pt x="236399" y="236400"/>
                  </a:moveTo>
                  <a:lnTo>
                    <a:pt x="0" y="236400"/>
                  </a:lnTo>
                  <a:lnTo>
                    <a:pt x="0" y="0"/>
                  </a:lnTo>
                  <a:lnTo>
                    <a:pt x="236399" y="23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64776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45" dirty="0"/>
              <a:t>Computer</a:t>
            </a:r>
            <a:r>
              <a:rPr sz="6400" spc="185" dirty="0"/>
              <a:t> </a:t>
            </a:r>
            <a:r>
              <a:rPr sz="6400" spc="409" dirty="0"/>
              <a:t>Vision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2069" y="1761451"/>
            <a:ext cx="2198370" cy="4536440"/>
          </a:xfrm>
          <a:custGeom>
            <a:avLst/>
            <a:gdLst/>
            <a:ahLst/>
            <a:cxnLst/>
            <a:rect l="l" t="t" r="r" b="b"/>
            <a:pathLst>
              <a:path w="2198370" h="4536440">
                <a:moveTo>
                  <a:pt x="2198103" y="1044613"/>
                </a:moveTo>
                <a:lnTo>
                  <a:pt x="0" y="1044613"/>
                </a:lnTo>
                <a:lnTo>
                  <a:pt x="0" y="4536300"/>
                </a:lnTo>
                <a:lnTo>
                  <a:pt x="2198103" y="4536300"/>
                </a:lnTo>
                <a:lnTo>
                  <a:pt x="2198103" y="1044613"/>
                </a:lnTo>
                <a:close/>
              </a:path>
              <a:path w="2198370" h="4536440">
                <a:moveTo>
                  <a:pt x="2198103" y="0"/>
                </a:moveTo>
                <a:lnTo>
                  <a:pt x="0" y="0"/>
                </a:lnTo>
                <a:lnTo>
                  <a:pt x="0" y="987971"/>
                </a:lnTo>
                <a:lnTo>
                  <a:pt x="2198103" y="987971"/>
                </a:lnTo>
                <a:lnTo>
                  <a:pt x="219810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018" y="1823299"/>
            <a:ext cx="1394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0"/>
              </a:spcBef>
            </a:pPr>
            <a:r>
              <a:rPr sz="2200" b="1" i="1" spc="204" dirty="0">
                <a:solidFill>
                  <a:srgbClr val="020202"/>
                </a:solidFill>
                <a:latin typeface="Calibri"/>
                <a:cs typeface="Calibri"/>
              </a:rPr>
              <a:t>Zero-</a:t>
            </a:r>
            <a:r>
              <a:rPr sz="2200" b="1" i="1" spc="229" dirty="0">
                <a:solidFill>
                  <a:srgbClr val="020202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020202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7671" y="2921315"/>
            <a:ext cx="1560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9E9E9E"/>
              </a:buClr>
              <a:buFont typeface="Calibri"/>
              <a:buChar char="•"/>
              <a:tabLst>
                <a:tab pos="332105" algn="l"/>
              </a:tabLst>
            </a:pPr>
            <a:r>
              <a:rPr sz="2000" b="1" spc="125" dirty="0">
                <a:solidFill>
                  <a:srgbClr val="020202"/>
                </a:solidFill>
                <a:latin typeface="Calibri"/>
                <a:cs typeface="Calibri"/>
              </a:rPr>
              <a:t>CLIP,</a:t>
            </a:r>
            <a:r>
              <a:rPr sz="2000" b="1" spc="20" dirty="0">
                <a:solidFill>
                  <a:srgbClr val="020202"/>
                </a:solidFill>
                <a:latin typeface="Calibri"/>
                <a:cs typeface="Calibri"/>
              </a:rPr>
              <a:t> </a:t>
            </a:r>
            <a:r>
              <a:rPr sz="2000" b="1" spc="65" dirty="0">
                <a:solidFill>
                  <a:srgbClr val="020202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7671" y="3576634"/>
            <a:ext cx="18161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SimVLM, </a:t>
            </a:r>
            <a:r>
              <a:rPr sz="2000" spc="100" dirty="0">
                <a:solidFill>
                  <a:srgbClr val="9E9E9E"/>
                </a:solidFill>
                <a:latin typeface="Calibri"/>
                <a:cs typeface="Calibri"/>
              </a:rPr>
              <a:t>preﬁx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LM </a:t>
            </a:r>
            <a:r>
              <a:rPr sz="2000" spc="40" dirty="0">
                <a:solidFill>
                  <a:srgbClr val="9E9E9E"/>
                </a:solidFill>
                <a:latin typeface="Calibri"/>
                <a:cs typeface="Calibri"/>
              </a:rPr>
              <a:t>for </a:t>
            </a: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image/text,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36722" y="1761451"/>
            <a:ext cx="1901825" cy="4536440"/>
          </a:xfrm>
          <a:custGeom>
            <a:avLst/>
            <a:gdLst/>
            <a:ahLst/>
            <a:cxnLst/>
            <a:rect l="l" t="t" r="r" b="b"/>
            <a:pathLst>
              <a:path w="1901825" h="4536440">
                <a:moveTo>
                  <a:pt x="1901393" y="1044613"/>
                </a:moveTo>
                <a:lnTo>
                  <a:pt x="0" y="1044613"/>
                </a:lnTo>
                <a:lnTo>
                  <a:pt x="0" y="4536300"/>
                </a:lnTo>
                <a:lnTo>
                  <a:pt x="1901393" y="4536300"/>
                </a:lnTo>
                <a:lnTo>
                  <a:pt x="1901393" y="1044613"/>
                </a:lnTo>
                <a:close/>
              </a:path>
              <a:path w="1901825" h="4536440">
                <a:moveTo>
                  <a:pt x="1901393" y="0"/>
                </a:moveTo>
                <a:lnTo>
                  <a:pt x="0" y="0"/>
                </a:lnTo>
                <a:lnTo>
                  <a:pt x="0" y="987971"/>
                </a:lnTo>
                <a:lnTo>
                  <a:pt x="1901393" y="987971"/>
                </a:lnTo>
                <a:lnTo>
                  <a:pt x="1901393" y="0"/>
                </a:lnTo>
                <a:close/>
              </a:path>
            </a:pathLst>
          </a:custGeom>
          <a:solidFill>
            <a:srgbClr val="F1B10A">
              <a:alpha val="253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376" y="1823299"/>
            <a:ext cx="132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100"/>
              </a:spcBef>
            </a:pPr>
            <a:r>
              <a:rPr sz="2200" b="1" i="1" spc="220" dirty="0">
                <a:solidFill>
                  <a:srgbClr val="020202"/>
                </a:solidFill>
                <a:latin typeface="Calibri"/>
                <a:cs typeface="Calibri"/>
              </a:rPr>
              <a:t>Few-</a:t>
            </a:r>
            <a:r>
              <a:rPr sz="2200" b="1" i="1" spc="204" dirty="0">
                <a:solidFill>
                  <a:srgbClr val="020202"/>
                </a:solidFill>
                <a:latin typeface="Calibri"/>
                <a:cs typeface="Calibri"/>
              </a:rPr>
              <a:t>shot </a:t>
            </a:r>
            <a:r>
              <a:rPr sz="2200" b="1" i="1" spc="120" dirty="0">
                <a:solidFill>
                  <a:srgbClr val="020202"/>
                </a:solidFill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72948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90" dirty="0"/>
              <a:t>X-</a:t>
            </a:r>
            <a:r>
              <a:rPr spc="295" dirty="0"/>
              <a:t>shot</a:t>
            </a:r>
            <a:r>
              <a:rPr spc="125" dirty="0"/>
              <a:t> </a:t>
            </a:r>
            <a:r>
              <a:rPr spc="210" dirty="0"/>
              <a:t>learning</a:t>
            </a:r>
            <a:r>
              <a:rPr spc="130" dirty="0"/>
              <a:t> </a:t>
            </a:r>
            <a:r>
              <a:rPr spc="250" dirty="0"/>
              <a:t>to</a:t>
            </a:r>
            <a:r>
              <a:rPr spc="125" dirty="0"/>
              <a:t> </a:t>
            </a:r>
            <a:r>
              <a:rPr spc="270" dirty="0"/>
              <a:t>the</a:t>
            </a:r>
            <a:r>
              <a:rPr spc="130" dirty="0"/>
              <a:t> </a:t>
            </a:r>
            <a:r>
              <a:rPr spc="300" dirty="0"/>
              <a:t>rescue?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2099" y="1120547"/>
            <a:ext cx="9578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Gathering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multi-</a:t>
            </a:r>
            <a:r>
              <a:rPr sz="2400" spc="204" dirty="0">
                <a:solidFill>
                  <a:srgbClr val="1B5162"/>
                </a:solidFill>
                <a:latin typeface="Calibri"/>
                <a:cs typeface="Calibri"/>
              </a:rPr>
              <a:t>modal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5162"/>
                </a:solidFill>
                <a:latin typeface="Calibri"/>
                <a:cs typeface="Calibri"/>
              </a:rPr>
              <a:t>data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is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harder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than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just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5162"/>
                </a:solidFill>
                <a:latin typeface="Calibri"/>
                <a:cs typeface="Calibri"/>
              </a:rPr>
              <a:t>images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5162"/>
                </a:solidFill>
                <a:latin typeface="Calibri"/>
                <a:cs typeface="Calibri"/>
              </a:rPr>
              <a:t>or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text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5162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454" y="3337365"/>
            <a:ext cx="782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5" dirty="0">
                <a:solidFill>
                  <a:srgbClr val="B7B7B7"/>
                </a:solidFill>
                <a:latin typeface="Calibri"/>
                <a:cs typeface="Calibri"/>
              </a:rPr>
              <a:t>GPT-</a:t>
            </a:r>
            <a:r>
              <a:rPr sz="2000" spc="340" dirty="0">
                <a:solidFill>
                  <a:srgbClr val="B7B7B7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862" y="2702217"/>
            <a:ext cx="11407140" cy="123189"/>
            <a:chOff x="217862" y="2702217"/>
            <a:chExt cx="11407140" cy="123189"/>
          </a:xfrm>
        </p:grpSpPr>
        <p:sp>
          <p:nvSpPr>
            <p:cNvPr id="12" name="object 12"/>
            <p:cNvSpPr/>
            <p:nvPr/>
          </p:nvSpPr>
          <p:spPr>
            <a:xfrm>
              <a:off x="232150" y="2763702"/>
              <a:ext cx="11248390" cy="28575"/>
            </a:xfrm>
            <a:custGeom>
              <a:avLst/>
              <a:gdLst/>
              <a:ahLst/>
              <a:cxnLst/>
              <a:rect l="l" t="t" r="r" b="b"/>
              <a:pathLst>
                <a:path w="11248390" h="28575">
                  <a:moveTo>
                    <a:pt x="0" y="28071"/>
                  </a:moveTo>
                  <a:lnTo>
                    <a:pt x="11248350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6095" y="2702217"/>
              <a:ext cx="158368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34597" y="2916470"/>
            <a:ext cx="144970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000" spc="95" dirty="0">
                <a:solidFill>
                  <a:srgbClr val="B7B7B7"/>
                </a:solidFill>
                <a:latin typeface="Calibri"/>
                <a:cs typeface="Calibri"/>
              </a:rPr>
              <a:t>Vision </a:t>
            </a:r>
            <a:r>
              <a:rPr sz="2000" spc="80" dirty="0">
                <a:solidFill>
                  <a:srgbClr val="B7B7B7"/>
                </a:solidFill>
                <a:latin typeface="Calibri"/>
                <a:cs typeface="Calibri"/>
              </a:rPr>
              <a:t>Transformer </a:t>
            </a:r>
            <a:r>
              <a:rPr sz="2000" spc="75" dirty="0">
                <a:solidFill>
                  <a:srgbClr val="B7B7B7"/>
                </a:solidFill>
                <a:latin typeface="Calibri"/>
                <a:cs typeface="Calibri"/>
              </a:rPr>
              <a:t>(ViT),</a:t>
            </a:r>
            <a:r>
              <a:rPr sz="2000" spc="9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B7B7B7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67125" y="2875595"/>
            <a:ext cx="121285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spc="120" dirty="0">
                <a:solidFill>
                  <a:srgbClr val="1B3138"/>
                </a:solidFill>
                <a:latin typeface="Calibri"/>
                <a:cs typeface="Calibri"/>
              </a:rPr>
              <a:t>Flamingo, </a:t>
            </a:r>
            <a:r>
              <a:rPr sz="2000" b="1" spc="185" dirty="0">
                <a:solidFill>
                  <a:srgbClr val="1B3138"/>
                </a:solidFill>
                <a:latin typeface="Calibri"/>
                <a:cs typeface="Calibri"/>
              </a:rPr>
              <a:t>2023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0068" y="2799395"/>
            <a:ext cx="123253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70" dirty="0">
                <a:solidFill>
                  <a:srgbClr val="9E9E9E"/>
                </a:solidFill>
                <a:latin typeface="Calibri"/>
                <a:cs typeface="Calibri"/>
              </a:rPr>
              <a:t>VisualGPT, </a:t>
            </a:r>
            <a:r>
              <a:rPr sz="2000" spc="155" dirty="0">
                <a:solidFill>
                  <a:srgbClr val="9E9E9E"/>
                </a:solidFill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3571" y="2918769"/>
            <a:ext cx="242316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105" dirty="0">
                <a:solidFill>
                  <a:srgbClr val="9E9E9E"/>
                </a:solidFill>
                <a:latin typeface="Calibri"/>
                <a:cs typeface="Calibri"/>
              </a:rPr>
              <a:t>Swin</a:t>
            </a:r>
            <a:r>
              <a:rPr sz="2000" spc="7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9E9E9E"/>
                </a:solidFill>
                <a:latin typeface="Calibri"/>
                <a:cs typeface="Calibri"/>
              </a:rPr>
              <a:t>Transformer, </a:t>
            </a:r>
            <a:r>
              <a:rPr sz="2000" spc="-20" dirty="0">
                <a:solidFill>
                  <a:srgbClr val="9E9E9E"/>
                </a:solidFill>
                <a:latin typeface="Calibri"/>
                <a:cs typeface="Calibri"/>
              </a:rPr>
              <a:t>2021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3571" y="3970329"/>
            <a:ext cx="243205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120650" indent="-320040">
              <a:lnSpc>
                <a:spcPct val="114999"/>
              </a:lnSpc>
              <a:spcBef>
                <a:spcPts val="100"/>
              </a:spcBef>
              <a:buChar char="•"/>
              <a:tabLst>
                <a:tab pos="332105" algn="l"/>
              </a:tabLst>
            </a:pPr>
            <a:r>
              <a:rPr sz="2000" spc="125" dirty="0">
                <a:solidFill>
                  <a:srgbClr val="9E9E9E"/>
                </a:solidFill>
                <a:latin typeface="Calibri"/>
                <a:cs typeface="Calibri"/>
              </a:rPr>
              <a:t>MLP-</a:t>
            </a:r>
            <a:r>
              <a:rPr sz="2000" dirty="0">
                <a:solidFill>
                  <a:srgbClr val="9E9E9E"/>
                </a:solidFill>
                <a:latin typeface="Calibri"/>
                <a:cs typeface="Calibri"/>
              </a:rPr>
              <a:t>Mixer,</a:t>
            </a:r>
            <a:r>
              <a:rPr sz="2000" spc="36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E9E9E"/>
                </a:solidFill>
                <a:latin typeface="Calibri"/>
                <a:cs typeface="Calibri"/>
              </a:rPr>
              <a:t>2021; </a:t>
            </a:r>
            <a:r>
              <a:rPr sz="2000" spc="95" dirty="0">
                <a:solidFill>
                  <a:srgbClr val="9E9E9E"/>
                </a:solidFill>
                <a:latin typeface="Calibri"/>
                <a:cs typeface="Calibri"/>
              </a:rPr>
              <a:t>not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transformer 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nor</a:t>
            </a:r>
            <a:r>
              <a:rPr sz="20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9E9E9E"/>
                </a:solidFill>
                <a:latin typeface="Calibri"/>
                <a:cs typeface="Calibri"/>
              </a:rPr>
              <a:t>CNNs</a:t>
            </a:r>
            <a:endParaRPr sz="2000">
              <a:latin typeface="Calibri"/>
              <a:cs typeface="Calibri"/>
            </a:endParaRPr>
          </a:p>
          <a:p>
            <a:pPr marL="789305" marR="5080" lvl="1" indent="-320040">
              <a:lnSpc>
                <a:spcPct val="114999"/>
              </a:lnSpc>
              <a:buChar char="•"/>
              <a:tabLst>
                <a:tab pos="789305" algn="l"/>
              </a:tabLst>
            </a:pPr>
            <a:r>
              <a:rPr sz="2000" spc="100" dirty="0">
                <a:solidFill>
                  <a:srgbClr val="9E9E9E"/>
                </a:solidFill>
                <a:latin typeface="Calibri"/>
                <a:cs typeface="Calibri"/>
              </a:rPr>
              <a:t>Inspires</a:t>
            </a:r>
            <a:r>
              <a:rPr sz="2000" spc="7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9E9E9E"/>
                </a:solidFill>
                <a:latin typeface="Calibri"/>
                <a:cs typeface="Calibri"/>
              </a:rPr>
              <a:t>many </a:t>
            </a:r>
            <a:r>
              <a:rPr sz="2000" spc="80" dirty="0">
                <a:solidFill>
                  <a:srgbClr val="9E9E9E"/>
                </a:solidFill>
                <a:latin typeface="Calibri"/>
                <a:cs typeface="Calibri"/>
              </a:rPr>
              <a:t>other</a:t>
            </a:r>
            <a:endParaRPr sz="2000">
              <a:latin typeface="Calibri"/>
              <a:cs typeface="Calibri"/>
            </a:endParaRPr>
          </a:p>
          <a:p>
            <a:pPr marL="789305">
              <a:lnSpc>
                <a:spcPct val="100000"/>
              </a:lnSpc>
              <a:spcBef>
                <a:spcPts val="359"/>
              </a:spcBef>
            </a:pPr>
            <a:r>
              <a:rPr sz="2000" spc="75" dirty="0">
                <a:solidFill>
                  <a:srgbClr val="9E9E9E"/>
                </a:solidFill>
                <a:latin typeface="Calibri"/>
                <a:cs typeface="Calibri"/>
              </a:rPr>
              <a:t>follow-</a:t>
            </a:r>
            <a:r>
              <a:rPr sz="2000" spc="120" dirty="0">
                <a:solidFill>
                  <a:srgbClr val="9E9E9E"/>
                </a:solidFill>
                <a:latin typeface="Calibri"/>
                <a:cs typeface="Calibri"/>
              </a:rPr>
              <a:t>ups!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Residual</a:t>
            </a:r>
            <a:r>
              <a:rPr spc="130" dirty="0"/>
              <a:t> </a:t>
            </a:r>
            <a:r>
              <a:rPr spc="340" dirty="0"/>
              <a:t>Connections</a:t>
            </a:r>
            <a:r>
              <a:rPr spc="130" dirty="0"/>
              <a:t> </a:t>
            </a:r>
            <a:r>
              <a:rPr spc="245" dirty="0"/>
              <a:t>&amp;</a:t>
            </a:r>
            <a:r>
              <a:rPr spc="130" dirty="0"/>
              <a:t> </a:t>
            </a:r>
            <a:r>
              <a:rPr spc="280" dirty="0"/>
              <a:t>Layer</a:t>
            </a:r>
            <a:r>
              <a:rPr spc="130" dirty="0"/>
              <a:t> </a:t>
            </a:r>
            <a:r>
              <a:rPr spc="200" dirty="0"/>
              <a:t>Normalization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5" dirty="0">
                <a:solidFill>
                  <a:srgbClr val="1B5162"/>
                </a:solidFill>
              </a:rPr>
              <a:t>Ensuring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robust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reliable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training.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49550" y="1988824"/>
            <a:ext cx="2297430" cy="274320"/>
          </a:xfrm>
          <a:prstGeom prst="rect">
            <a:avLst/>
          </a:prstGeom>
          <a:solidFill>
            <a:srgbClr val="F3F4C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85" dirty="0">
                <a:latin typeface="Calibri"/>
                <a:cs typeface="Calibri"/>
              </a:rPr>
              <a:t>Residual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Connections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154" y="2381001"/>
            <a:ext cx="7730490" cy="111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227965" indent="-311150">
              <a:lnSpc>
                <a:spcPct val="114999"/>
              </a:lnSpc>
              <a:spcBef>
                <a:spcPts val="100"/>
              </a:spcBef>
              <a:buChar char="•"/>
              <a:tabLst>
                <a:tab pos="323215" algn="l"/>
              </a:tabLst>
            </a:pPr>
            <a:r>
              <a:rPr sz="1800" spc="125" dirty="0">
                <a:latin typeface="Calibri"/>
                <a:cs typeface="Calibri"/>
              </a:rPr>
              <a:t>Shortcuts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network</a:t>
            </a:r>
            <a:r>
              <a:rPr sz="1800" spc="90" dirty="0">
                <a:latin typeface="Calibri"/>
                <a:cs typeface="Calibri"/>
              </a:rPr>
              <a:t> that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50" dirty="0">
                <a:latin typeface="Calibri"/>
                <a:cs typeface="Calibri"/>
              </a:rPr>
              <a:t>allow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information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to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ﬂow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directly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60" dirty="0">
                <a:latin typeface="Calibri"/>
                <a:cs typeface="Calibri"/>
              </a:rPr>
              <a:t>from earlier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layers </a:t>
            </a:r>
            <a:r>
              <a:rPr sz="1800" spc="90" dirty="0">
                <a:latin typeface="Calibri"/>
                <a:cs typeface="Calibri"/>
              </a:rPr>
              <a:t>to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later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50" dirty="0">
                <a:latin typeface="Calibri"/>
                <a:cs typeface="Calibri"/>
              </a:rPr>
              <a:t>layers.</a:t>
            </a:r>
            <a:endParaRPr sz="1800">
              <a:latin typeface="Calibri"/>
              <a:cs typeface="Calibri"/>
            </a:endParaRPr>
          </a:p>
          <a:p>
            <a:pPr marL="323215" indent="-310515">
              <a:lnSpc>
                <a:spcPct val="100000"/>
              </a:lnSpc>
              <a:spcBef>
                <a:spcPts val="1420"/>
              </a:spcBef>
              <a:buChar char="•"/>
              <a:tabLst>
                <a:tab pos="323215" algn="l"/>
              </a:tabLst>
            </a:pPr>
            <a:r>
              <a:rPr sz="1800" spc="90" dirty="0">
                <a:latin typeface="Calibri"/>
                <a:cs typeface="Calibri"/>
              </a:rPr>
              <a:t>Help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mitigate</a:t>
            </a:r>
            <a:r>
              <a:rPr sz="1800" spc="95" dirty="0">
                <a:latin typeface="Calibri"/>
                <a:cs typeface="Calibri"/>
              </a:rPr>
              <a:t> the </a:t>
            </a:r>
            <a:r>
              <a:rPr sz="1800" spc="90" dirty="0">
                <a:latin typeface="Calibri"/>
                <a:cs typeface="Calibri"/>
              </a:rPr>
              <a:t>vanishing</a:t>
            </a:r>
            <a:r>
              <a:rPr sz="1800" spc="95" dirty="0">
                <a:latin typeface="Calibri"/>
                <a:cs typeface="Calibri"/>
              </a:rPr>
              <a:t> gradient </a:t>
            </a:r>
            <a:r>
              <a:rPr sz="1800" spc="100" dirty="0">
                <a:latin typeface="Calibri"/>
                <a:cs typeface="Calibri"/>
              </a:rPr>
              <a:t>problem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deep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neural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networks.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9550" y="4124964"/>
            <a:ext cx="2094864" cy="274320"/>
          </a:xfrm>
          <a:prstGeom prst="rect">
            <a:avLst/>
          </a:prstGeom>
          <a:solidFill>
            <a:srgbClr val="F3F4C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100" dirty="0">
                <a:latin typeface="Calibri"/>
                <a:cs typeface="Calibri"/>
              </a:rPr>
              <a:t>Layer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65" dirty="0">
                <a:latin typeface="Calibri"/>
                <a:cs typeface="Calibri"/>
              </a:rPr>
              <a:t>Normalization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154" y="4558288"/>
            <a:ext cx="7789545" cy="107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0515">
              <a:lnSpc>
                <a:spcPct val="100000"/>
              </a:lnSpc>
              <a:spcBef>
                <a:spcPts val="100"/>
              </a:spcBef>
              <a:buChar char="•"/>
              <a:tabLst>
                <a:tab pos="323215" algn="l"/>
              </a:tabLst>
            </a:pPr>
            <a:r>
              <a:rPr sz="1800" spc="85" dirty="0">
                <a:latin typeface="Calibri"/>
                <a:cs typeface="Calibri"/>
              </a:rPr>
              <a:t>Normalizes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inputs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across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features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rather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than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batch.</a:t>
            </a:r>
            <a:endParaRPr sz="1800">
              <a:latin typeface="Calibri"/>
              <a:cs typeface="Calibri"/>
            </a:endParaRPr>
          </a:p>
          <a:p>
            <a:pPr marL="323215" marR="5080" indent="-311150">
              <a:lnSpc>
                <a:spcPct val="114999"/>
              </a:lnSpc>
              <a:spcBef>
                <a:spcPts val="1100"/>
              </a:spcBef>
              <a:buChar char="•"/>
              <a:tabLst>
                <a:tab pos="323215" algn="l"/>
              </a:tabLst>
            </a:pPr>
            <a:r>
              <a:rPr sz="1800" spc="100" dirty="0">
                <a:latin typeface="Calibri"/>
                <a:cs typeface="Calibri"/>
              </a:rPr>
              <a:t>Stabilizes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network's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50" dirty="0">
                <a:latin typeface="Calibri"/>
                <a:cs typeface="Calibri"/>
              </a:rPr>
              <a:t>training,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ensuring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consistent</a:t>
            </a:r>
            <a:r>
              <a:rPr sz="1800" spc="90" dirty="0">
                <a:latin typeface="Calibri"/>
                <a:cs typeface="Calibri"/>
              </a:rPr>
              <a:t> input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distribution, </a:t>
            </a:r>
            <a:r>
              <a:rPr sz="1800" spc="105" dirty="0">
                <a:latin typeface="Calibri"/>
                <a:cs typeface="Calibri"/>
              </a:rPr>
              <a:t>crucial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tasks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with</a:t>
            </a:r>
            <a:r>
              <a:rPr sz="1800" spc="95" dirty="0">
                <a:latin typeface="Calibri"/>
                <a:cs typeface="Calibri"/>
              </a:rPr>
              <a:t> varying </a:t>
            </a:r>
            <a:r>
              <a:rPr sz="1800" spc="140" dirty="0">
                <a:latin typeface="Calibri"/>
                <a:cs typeface="Calibri"/>
              </a:rPr>
              <a:t>sequence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65" dirty="0">
                <a:latin typeface="Calibri"/>
                <a:cs typeface="Calibri"/>
              </a:rPr>
              <a:t>lengths.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9725" y="1869900"/>
            <a:ext cx="2541270" cy="4614545"/>
            <a:chOff x="739725" y="1869900"/>
            <a:chExt cx="2541270" cy="4614545"/>
          </a:xfrm>
        </p:grpSpPr>
        <p:sp>
          <p:nvSpPr>
            <p:cNvPr id="8" name="object 8"/>
            <p:cNvSpPr/>
            <p:nvPr/>
          </p:nvSpPr>
          <p:spPr>
            <a:xfrm>
              <a:off x="749250" y="1869900"/>
              <a:ext cx="2520315" cy="4332605"/>
            </a:xfrm>
            <a:custGeom>
              <a:avLst/>
              <a:gdLst/>
              <a:ahLst/>
              <a:cxnLst/>
              <a:rect l="l" t="t" r="r" b="b"/>
              <a:pathLst>
                <a:path w="2520315" h="4332605">
                  <a:moveTo>
                    <a:pt x="0" y="4332187"/>
                  </a:moveTo>
                  <a:lnTo>
                    <a:pt x="2519699" y="4332187"/>
                  </a:lnTo>
                  <a:lnTo>
                    <a:pt x="2519699" y="0"/>
                  </a:lnTo>
                  <a:lnTo>
                    <a:pt x="0" y="0"/>
                  </a:lnTo>
                  <a:lnTo>
                    <a:pt x="0" y="4332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966" y="5194147"/>
              <a:ext cx="1781250" cy="9550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674" y="2037150"/>
              <a:ext cx="1812727" cy="12393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67668" y="3975818"/>
              <a:ext cx="62230" cy="46355"/>
            </a:xfrm>
            <a:custGeom>
              <a:avLst/>
              <a:gdLst/>
              <a:ahLst/>
              <a:cxnLst/>
              <a:rect l="l" t="t" r="r" b="b"/>
              <a:pathLst>
                <a:path w="62230" h="46354">
                  <a:moveTo>
                    <a:pt x="58353" y="46184"/>
                  </a:moveTo>
                  <a:lnTo>
                    <a:pt x="3446" y="46184"/>
                  </a:lnTo>
                  <a:lnTo>
                    <a:pt x="0" y="42738"/>
                  </a:lnTo>
                  <a:lnTo>
                    <a:pt x="0" y="7697"/>
                  </a:lnTo>
                  <a:lnTo>
                    <a:pt x="0" y="3446"/>
                  </a:lnTo>
                  <a:lnTo>
                    <a:pt x="3446" y="0"/>
                  </a:lnTo>
                  <a:lnTo>
                    <a:pt x="56143" y="0"/>
                  </a:lnTo>
                  <a:lnTo>
                    <a:pt x="58101" y="810"/>
                  </a:lnTo>
                  <a:lnTo>
                    <a:pt x="60988" y="3698"/>
                  </a:lnTo>
                  <a:lnTo>
                    <a:pt x="61799" y="5656"/>
                  </a:lnTo>
                  <a:lnTo>
                    <a:pt x="61799" y="42738"/>
                  </a:lnTo>
                  <a:lnTo>
                    <a:pt x="58353" y="46184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4568" y="3975818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5" h="46354">
                  <a:moveTo>
                    <a:pt x="36922" y="46184"/>
                  </a:moveTo>
                  <a:lnTo>
                    <a:pt x="2977" y="46184"/>
                  </a:lnTo>
                  <a:lnTo>
                    <a:pt x="0" y="43207"/>
                  </a:lnTo>
                  <a:lnTo>
                    <a:pt x="0" y="6650"/>
                  </a:lnTo>
                  <a:lnTo>
                    <a:pt x="0" y="2977"/>
                  </a:lnTo>
                  <a:lnTo>
                    <a:pt x="2977" y="0"/>
                  </a:lnTo>
                  <a:lnTo>
                    <a:pt x="35013" y="0"/>
                  </a:lnTo>
                  <a:lnTo>
                    <a:pt x="36705" y="700"/>
                  </a:lnTo>
                  <a:lnTo>
                    <a:pt x="39199" y="3194"/>
                  </a:lnTo>
                  <a:lnTo>
                    <a:pt x="39899" y="4886"/>
                  </a:lnTo>
                  <a:lnTo>
                    <a:pt x="39899" y="43207"/>
                  </a:lnTo>
                  <a:lnTo>
                    <a:pt x="36922" y="4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250" y="6202087"/>
              <a:ext cx="2520315" cy="272415"/>
            </a:xfrm>
            <a:custGeom>
              <a:avLst/>
              <a:gdLst/>
              <a:ahLst/>
              <a:cxnLst/>
              <a:rect l="l" t="t" r="r" b="b"/>
              <a:pathLst>
                <a:path w="2520315" h="272414">
                  <a:moveTo>
                    <a:pt x="0" y="0"/>
                  </a:moveTo>
                  <a:lnTo>
                    <a:pt x="2519699" y="0"/>
                  </a:lnTo>
                  <a:lnTo>
                    <a:pt x="2519699" y="272399"/>
                  </a:lnTo>
                  <a:lnTo>
                    <a:pt x="0" y="27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775" y="6202087"/>
            <a:ext cx="2501265" cy="262890"/>
          </a:xfrm>
          <a:prstGeom prst="rect">
            <a:avLst/>
          </a:prstGeom>
          <a:solidFill>
            <a:srgbClr val="1B3138">
              <a:alpha val="58229"/>
            </a:srgbClr>
          </a:solidFill>
        </p:spPr>
        <p:txBody>
          <a:bodyPr vert="horz" wrap="square" lIns="0" tIns="2413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90"/>
              </a:spcBef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0650" y="1869887"/>
            <a:ext cx="2520315" cy="650875"/>
          </a:xfrm>
          <a:custGeom>
            <a:avLst/>
            <a:gdLst/>
            <a:ahLst/>
            <a:cxnLst/>
            <a:rect l="l" t="t" r="r" b="b"/>
            <a:pathLst>
              <a:path w="2520315" h="650875">
                <a:moveTo>
                  <a:pt x="0" y="0"/>
                </a:moveTo>
                <a:lnTo>
                  <a:pt x="2519699" y="0"/>
                </a:lnTo>
                <a:lnTo>
                  <a:pt x="2519699" y="650699"/>
                </a:lnTo>
                <a:lnTo>
                  <a:pt x="0" y="650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250" y="1879412"/>
            <a:ext cx="2510790" cy="641350"/>
          </a:xfrm>
          <a:prstGeom prst="rect">
            <a:avLst/>
          </a:prstGeom>
          <a:solidFill>
            <a:srgbClr val="1B3138">
              <a:alpha val="58229"/>
            </a:srgbClr>
          </a:solidFill>
        </p:spPr>
        <p:txBody>
          <a:bodyPr vert="horz" wrap="square" lIns="0" tIns="20383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1605"/>
              </a:spcBef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85" dirty="0">
                <a:latin typeface="Calibri"/>
                <a:cs typeface="Calibri"/>
              </a:rPr>
              <a:t>Token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4799" y="3272337"/>
            <a:ext cx="2499360" cy="3202305"/>
            <a:chOff x="764799" y="3272337"/>
            <a:chExt cx="2499360" cy="320230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137" y="3272337"/>
              <a:ext cx="1352775" cy="19217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4794" y="3582885"/>
              <a:ext cx="2499360" cy="2891790"/>
            </a:xfrm>
            <a:custGeom>
              <a:avLst/>
              <a:gdLst/>
              <a:ahLst/>
              <a:cxnLst/>
              <a:rect l="l" t="t" r="r" b="b"/>
              <a:pathLst>
                <a:path w="2499360" h="2891790">
                  <a:moveTo>
                    <a:pt x="1696923" y="880872"/>
                  </a:moveTo>
                  <a:lnTo>
                    <a:pt x="758825" y="880872"/>
                  </a:lnTo>
                  <a:lnTo>
                    <a:pt x="758825" y="1434973"/>
                  </a:lnTo>
                  <a:lnTo>
                    <a:pt x="1696923" y="1434973"/>
                  </a:lnTo>
                  <a:lnTo>
                    <a:pt x="1696923" y="880872"/>
                  </a:lnTo>
                  <a:close/>
                </a:path>
                <a:path w="2499360" h="2891790">
                  <a:moveTo>
                    <a:pt x="1696923" y="0"/>
                  </a:moveTo>
                  <a:lnTo>
                    <a:pt x="758825" y="0"/>
                  </a:lnTo>
                  <a:lnTo>
                    <a:pt x="758825" y="637489"/>
                  </a:lnTo>
                  <a:lnTo>
                    <a:pt x="1696923" y="637489"/>
                  </a:lnTo>
                  <a:lnTo>
                    <a:pt x="1696923" y="0"/>
                  </a:lnTo>
                  <a:close/>
                </a:path>
                <a:path w="2499360" h="2891790">
                  <a:moveTo>
                    <a:pt x="2499296" y="1585722"/>
                  </a:moveTo>
                  <a:lnTo>
                    <a:pt x="0" y="1585722"/>
                  </a:lnTo>
                  <a:lnTo>
                    <a:pt x="0" y="2891625"/>
                  </a:lnTo>
                  <a:lnTo>
                    <a:pt x="2499296" y="2891625"/>
                  </a:lnTo>
                  <a:lnTo>
                    <a:pt x="2499296" y="1585722"/>
                  </a:lnTo>
                  <a:close/>
                </a:path>
              </a:pathLst>
            </a:custGeom>
            <a:solidFill>
              <a:srgbClr val="1B3138">
                <a:alpha val="582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17749" y="1869900"/>
            <a:ext cx="2562860" cy="1306195"/>
          </a:xfrm>
          <a:custGeom>
            <a:avLst/>
            <a:gdLst/>
            <a:ahLst/>
            <a:cxnLst/>
            <a:rect l="l" t="t" r="r" b="b"/>
            <a:pathLst>
              <a:path w="2562860" h="1306195">
                <a:moveTo>
                  <a:pt x="2562599" y="1305899"/>
                </a:moveTo>
                <a:lnTo>
                  <a:pt x="0" y="1305899"/>
                </a:lnTo>
                <a:lnTo>
                  <a:pt x="0" y="0"/>
                </a:lnTo>
                <a:lnTo>
                  <a:pt x="2562599" y="0"/>
                </a:lnTo>
                <a:lnTo>
                  <a:pt x="2562599" y="1305899"/>
                </a:lnTo>
                <a:close/>
              </a:path>
            </a:pathLst>
          </a:custGeom>
          <a:solidFill>
            <a:srgbClr val="1B3138">
              <a:alpha val="582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60"/>
              </a:spcBef>
            </a:pPr>
            <a:r>
              <a:rPr sz="3800" spc="290" dirty="0"/>
              <a:t>Zero-</a:t>
            </a:r>
            <a:r>
              <a:rPr sz="3800" spc="270" dirty="0"/>
              <a:t>shot:</a:t>
            </a:r>
            <a:r>
              <a:rPr sz="3800" spc="130" dirty="0"/>
              <a:t> </a:t>
            </a:r>
            <a:r>
              <a:rPr sz="3800" spc="275" dirty="0"/>
              <a:t>Contrastive</a:t>
            </a:r>
            <a:r>
              <a:rPr sz="3800" spc="130" dirty="0"/>
              <a:t> </a:t>
            </a:r>
            <a:r>
              <a:rPr sz="3800" spc="305" dirty="0"/>
              <a:t>Language-</a:t>
            </a:r>
            <a:r>
              <a:rPr sz="3800" spc="365" dirty="0"/>
              <a:t>Image</a:t>
            </a:r>
            <a:r>
              <a:rPr sz="3800" spc="130" dirty="0"/>
              <a:t> </a:t>
            </a:r>
            <a:r>
              <a:rPr sz="3800" spc="175" dirty="0"/>
              <a:t>Pairing</a:t>
            </a:r>
            <a:endParaRPr sz="3800"/>
          </a:p>
          <a:p>
            <a:pPr marL="27305">
              <a:lnSpc>
                <a:spcPct val="100000"/>
              </a:lnSpc>
              <a:spcBef>
                <a:spcPts val="415"/>
              </a:spcBef>
            </a:pPr>
            <a:r>
              <a:rPr sz="2400" spc="225" dirty="0">
                <a:solidFill>
                  <a:srgbClr val="1B5162"/>
                </a:solidFill>
              </a:rPr>
              <a:t>CLIP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predicts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which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image-</a:t>
            </a:r>
            <a:r>
              <a:rPr sz="2400" spc="175" dirty="0">
                <a:solidFill>
                  <a:srgbClr val="1B5162"/>
                </a:solidFill>
              </a:rPr>
              <a:t>text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pair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actually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40" dirty="0">
                <a:solidFill>
                  <a:srgbClr val="1B5162"/>
                </a:solidFill>
              </a:rPr>
              <a:t>occurs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in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training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data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81" y="1963941"/>
            <a:ext cx="962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Collects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1B3138"/>
                </a:solidFill>
                <a:latin typeface="Calibri"/>
                <a:cs typeface="Calibri"/>
              </a:rPr>
              <a:t>400M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image-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pairs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from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internet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863" y="2889844"/>
            <a:ext cx="4854423" cy="34528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2452" y="2679097"/>
            <a:ext cx="4636946" cy="3459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67089" y="2630951"/>
            <a:ext cx="1258570" cy="40513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710"/>
              </a:spcBef>
            </a:pPr>
            <a:r>
              <a:rPr sz="1400" spc="60" dirty="0">
                <a:latin typeface="Calibri"/>
                <a:cs typeface="Calibri"/>
              </a:rPr>
              <a:t>At </a:t>
            </a:r>
            <a:r>
              <a:rPr sz="1400" spc="80" dirty="0">
                <a:latin typeface="Calibri"/>
                <a:cs typeface="Calibri"/>
              </a:rPr>
              <a:t>test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time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36587" y="5734043"/>
            <a:ext cx="2345690" cy="40513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550"/>
              </a:lnSpc>
            </a:pPr>
            <a:r>
              <a:rPr sz="1400" spc="80" dirty="0">
                <a:latin typeface="Calibri"/>
                <a:cs typeface="Calibri"/>
              </a:rPr>
              <a:t>Predict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the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probability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35"/>
              </a:lnSpc>
            </a:pPr>
            <a:r>
              <a:rPr sz="1400" spc="110" dirty="0">
                <a:latin typeface="Calibri"/>
                <a:cs typeface="Calibri"/>
              </a:rPr>
              <a:t>each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caption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8980" y="6206157"/>
            <a:ext cx="10236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OpenAI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860" y="6471329"/>
            <a:ext cx="279336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60" dirty="0"/>
              <a:t>CLIP</a:t>
            </a:r>
            <a:r>
              <a:rPr spc="125" dirty="0"/>
              <a:t> </a:t>
            </a:r>
            <a:r>
              <a:rPr spc="270" dirty="0"/>
              <a:t>performs</a:t>
            </a:r>
            <a:r>
              <a:rPr spc="125" dirty="0"/>
              <a:t> </a:t>
            </a:r>
            <a:r>
              <a:rPr spc="270" dirty="0"/>
              <a:t>better</a:t>
            </a:r>
            <a:r>
              <a:rPr spc="130" dirty="0"/>
              <a:t> </a:t>
            </a:r>
            <a:r>
              <a:rPr spc="360" dirty="0"/>
              <a:t>across</a:t>
            </a:r>
            <a:r>
              <a:rPr spc="125" dirty="0"/>
              <a:t> </a:t>
            </a:r>
            <a:r>
              <a:rPr spc="295" dirty="0"/>
              <a:t>settings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81376" y="1769368"/>
            <a:ext cx="3432175" cy="150812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Big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limitation: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Inﬂexible</a:t>
            </a:r>
            <a:endParaRPr sz="24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Cannot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generate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0512" y="1501725"/>
            <a:ext cx="5569585" cy="5173980"/>
            <a:chOff x="750512" y="1501725"/>
            <a:chExt cx="5569585" cy="51739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800" y="1501725"/>
              <a:ext cx="5541074" cy="51739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4799" y="4281425"/>
              <a:ext cx="5541010" cy="2334260"/>
            </a:xfrm>
            <a:custGeom>
              <a:avLst/>
              <a:gdLst/>
              <a:ahLst/>
              <a:cxnLst/>
              <a:rect l="l" t="t" r="r" b="b"/>
              <a:pathLst>
                <a:path w="5541010" h="2334259">
                  <a:moveTo>
                    <a:pt x="0" y="0"/>
                  </a:moveTo>
                  <a:lnTo>
                    <a:pt x="5540999" y="0"/>
                  </a:lnTo>
                  <a:lnTo>
                    <a:pt x="5540999" y="2333699"/>
                  </a:lnTo>
                  <a:lnTo>
                    <a:pt x="0" y="23336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01824" y="4614774"/>
            <a:ext cx="3134360" cy="135318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208915" rIns="0" bIns="0" rtlCol="0">
            <a:spAutoFit/>
          </a:bodyPr>
          <a:lstStyle/>
          <a:p>
            <a:pPr marL="1062990" marR="359410" indent="-695325">
              <a:lnSpc>
                <a:spcPct val="100000"/>
              </a:lnSpc>
              <a:spcBef>
                <a:spcPts val="1645"/>
              </a:spcBef>
            </a:pPr>
            <a:r>
              <a:rPr sz="2000" spc="160" dirty="0">
                <a:latin typeface="Calibri"/>
                <a:cs typeface="Calibri"/>
              </a:rPr>
              <a:t>CLIP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performs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135" dirty="0">
                <a:latin typeface="Calibri"/>
                <a:cs typeface="Calibri"/>
              </a:rPr>
              <a:t>much </a:t>
            </a:r>
            <a:r>
              <a:rPr sz="2000" spc="105" dirty="0">
                <a:latin typeface="Calibri"/>
                <a:cs typeface="Calibri"/>
              </a:rPr>
              <a:t>better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</a:pPr>
            <a:r>
              <a:rPr sz="2000" spc="150" dirty="0">
                <a:latin typeface="Calibri"/>
                <a:cs typeface="Calibri"/>
              </a:rPr>
              <a:t>non-</a:t>
            </a:r>
            <a:r>
              <a:rPr sz="2000" spc="125" dirty="0">
                <a:latin typeface="Calibri"/>
                <a:cs typeface="Calibri"/>
              </a:rPr>
              <a:t>ImageNet</a:t>
            </a:r>
            <a:r>
              <a:rPr sz="2000" spc="110" dirty="0">
                <a:latin typeface="Calibri"/>
                <a:cs typeface="Calibri"/>
              </a:rPr>
              <a:t> settings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8980" y="6206157"/>
            <a:ext cx="10236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OpenAI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35" dirty="0"/>
              <a:t>Few-</a:t>
            </a:r>
            <a:r>
              <a:rPr spc="285" dirty="0"/>
              <a:t>shot,</a:t>
            </a:r>
            <a:r>
              <a:rPr spc="140" dirty="0"/>
              <a:t> </a:t>
            </a:r>
            <a:r>
              <a:rPr spc="335" dirty="0"/>
              <a:t>in-</a:t>
            </a:r>
            <a:r>
              <a:rPr spc="285" dirty="0"/>
              <a:t>context:</a:t>
            </a:r>
            <a:r>
              <a:rPr spc="140" dirty="0"/>
              <a:t> </a:t>
            </a:r>
            <a:r>
              <a:rPr u="heavy" spc="2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2"/>
              </a:rPr>
              <a:t>Flamingo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5" dirty="0">
                <a:solidFill>
                  <a:srgbClr val="1B5162"/>
                </a:solidFill>
              </a:rPr>
              <a:t>Uniﬁes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treatment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high-</a:t>
            </a:r>
            <a:r>
              <a:rPr sz="2400" spc="180" dirty="0">
                <a:solidFill>
                  <a:srgbClr val="1B5162"/>
                </a:solidFill>
              </a:rPr>
              <a:t>dimensional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video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image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inputs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05649" y="1509000"/>
            <a:ext cx="10542905" cy="4284980"/>
            <a:chOff x="105649" y="1509000"/>
            <a:chExt cx="10542905" cy="42849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775" y="1509000"/>
              <a:ext cx="9138249" cy="4284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49" y="1845274"/>
              <a:ext cx="1676400" cy="1192530"/>
            </a:xfrm>
            <a:custGeom>
              <a:avLst/>
              <a:gdLst/>
              <a:ahLst/>
              <a:cxnLst/>
              <a:rect l="l" t="t" r="r" b="b"/>
              <a:pathLst>
                <a:path w="1676400" h="1192530">
                  <a:moveTo>
                    <a:pt x="1676099" y="1192499"/>
                  </a:moveTo>
                  <a:lnTo>
                    <a:pt x="0" y="1192499"/>
                  </a:lnTo>
                  <a:lnTo>
                    <a:pt x="0" y="0"/>
                  </a:lnTo>
                  <a:lnTo>
                    <a:pt x="1676099" y="0"/>
                  </a:lnTo>
                  <a:lnTo>
                    <a:pt x="1676099" y="11924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5649" y="1845274"/>
            <a:ext cx="1676400" cy="119253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7015" marR="238760" algn="ctr">
              <a:lnSpc>
                <a:spcPct val="105000"/>
              </a:lnSpc>
              <a:spcBef>
                <a:spcPts val="295"/>
              </a:spcBef>
            </a:pPr>
            <a:r>
              <a:rPr sz="1600" i="1" u="heavy" spc="9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Architecture</a:t>
            </a:r>
            <a:r>
              <a:rPr sz="1600" i="1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600" i="1" u="heavy" spc="50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highlight</a:t>
            </a:r>
            <a:r>
              <a:rPr sz="1600" i="1" u="heavy" spc="1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 </a:t>
            </a:r>
            <a:r>
              <a:rPr sz="1600" i="1" u="heavy" spc="-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2:</a:t>
            </a:r>
            <a:r>
              <a:rPr sz="1600" i="1" spc="-2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Perceiver </a:t>
            </a:r>
            <a:r>
              <a:rPr sz="1800" spc="85" dirty="0">
                <a:latin typeface="Calibri"/>
                <a:cs typeface="Calibri"/>
              </a:rPr>
              <a:t>resampler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80074" y="1563400"/>
            <a:ext cx="1864995" cy="2392045"/>
          </a:xfrm>
          <a:custGeom>
            <a:avLst/>
            <a:gdLst/>
            <a:ahLst/>
            <a:cxnLst/>
            <a:rect l="l" t="t" r="r" b="b"/>
            <a:pathLst>
              <a:path w="1864995" h="2392045">
                <a:moveTo>
                  <a:pt x="1864499" y="2391599"/>
                </a:moveTo>
                <a:lnTo>
                  <a:pt x="0" y="2391599"/>
                </a:lnTo>
                <a:lnTo>
                  <a:pt x="0" y="0"/>
                </a:lnTo>
                <a:lnTo>
                  <a:pt x="1864499" y="0"/>
                </a:lnTo>
                <a:lnTo>
                  <a:pt x="1864499" y="23915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80074" y="1563400"/>
            <a:ext cx="1864995" cy="239204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416559" marR="333375" indent="-75565">
              <a:lnSpc>
                <a:spcPct val="101600"/>
              </a:lnSpc>
              <a:spcBef>
                <a:spcPts val="844"/>
              </a:spcBef>
            </a:pPr>
            <a:r>
              <a:rPr sz="1600" i="1" u="heavy" spc="9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Architecture</a:t>
            </a:r>
            <a:r>
              <a:rPr sz="1600" i="1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600" i="1" u="heavy" spc="50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highlight</a:t>
            </a:r>
            <a:r>
              <a:rPr sz="1600" i="1" u="heavy" spc="1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 </a:t>
            </a:r>
            <a:r>
              <a:rPr sz="1600" i="1" u="heavy" spc="-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3:</a:t>
            </a:r>
            <a:endParaRPr sz="1600">
              <a:latin typeface="Calibri"/>
              <a:cs typeface="Calibri"/>
            </a:endParaRPr>
          </a:p>
          <a:p>
            <a:pPr marL="97155" marR="89535" indent="318770">
              <a:lnSpc>
                <a:spcPct val="100699"/>
              </a:lnSpc>
              <a:spcBef>
                <a:spcPts val="5"/>
              </a:spcBef>
            </a:pPr>
            <a:r>
              <a:rPr sz="1800" spc="55" dirty="0">
                <a:latin typeface="Calibri"/>
                <a:cs typeface="Calibri"/>
              </a:rPr>
              <a:t>Interleave </a:t>
            </a:r>
            <a:r>
              <a:rPr sz="1800" spc="180" dirty="0">
                <a:latin typeface="Calibri"/>
                <a:cs typeface="Calibri"/>
              </a:rPr>
              <a:t>cross-</a:t>
            </a:r>
            <a:r>
              <a:rPr sz="1800" spc="90" dirty="0"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176530" marR="168910" indent="530225">
              <a:lnSpc>
                <a:spcPct val="100699"/>
              </a:lnSpc>
            </a:pPr>
            <a:r>
              <a:rPr sz="1800" spc="50" dirty="0">
                <a:latin typeface="Calibri"/>
                <a:cs typeface="Calibri"/>
              </a:rPr>
              <a:t>with </a:t>
            </a:r>
            <a:r>
              <a:rPr sz="1800" spc="100" dirty="0">
                <a:latin typeface="Calibri"/>
                <a:cs typeface="Calibri"/>
              </a:rPr>
              <a:t>language-</a:t>
            </a:r>
            <a:r>
              <a:rPr sz="1800" spc="135" dirty="0">
                <a:latin typeface="Calibri"/>
                <a:cs typeface="Calibri"/>
              </a:rPr>
              <a:t>only </a:t>
            </a:r>
            <a:r>
              <a:rPr sz="1800" spc="140" dirty="0">
                <a:latin typeface="Calibri"/>
                <a:cs typeface="Calibri"/>
              </a:rPr>
              <a:t>self-</a:t>
            </a:r>
            <a:r>
              <a:rPr sz="1800" spc="85" dirty="0">
                <a:latin typeface="Calibri"/>
                <a:cs typeface="Calibri"/>
              </a:rPr>
              <a:t>attention</a:t>
            </a:r>
            <a:endParaRPr sz="1800">
              <a:latin typeface="Calibri"/>
              <a:cs typeface="Calibri"/>
            </a:endParaRPr>
          </a:p>
          <a:p>
            <a:pPr marL="622935">
              <a:lnSpc>
                <a:spcPct val="100000"/>
              </a:lnSpc>
              <a:spcBef>
                <a:spcPts val="15"/>
              </a:spcBef>
            </a:pPr>
            <a:r>
              <a:rPr sz="1800" spc="75" dirty="0"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67462" y="2427237"/>
            <a:ext cx="8427085" cy="4126229"/>
            <a:chOff x="1767462" y="2427237"/>
            <a:chExt cx="8427085" cy="4126229"/>
          </a:xfrm>
        </p:grpSpPr>
        <p:sp>
          <p:nvSpPr>
            <p:cNvPr id="10" name="object 10"/>
            <p:cNvSpPr/>
            <p:nvPr/>
          </p:nvSpPr>
          <p:spPr>
            <a:xfrm>
              <a:off x="1781749" y="2441525"/>
              <a:ext cx="8398510" cy="1076960"/>
            </a:xfrm>
            <a:custGeom>
              <a:avLst/>
              <a:gdLst/>
              <a:ahLst/>
              <a:cxnLst/>
              <a:rect l="l" t="t" r="r" b="b"/>
              <a:pathLst>
                <a:path w="8398510" h="1076960">
                  <a:moveTo>
                    <a:pt x="0" y="0"/>
                  </a:moveTo>
                  <a:lnTo>
                    <a:pt x="177599" y="768299"/>
                  </a:lnTo>
                </a:path>
                <a:path w="8398510" h="1076960">
                  <a:moveTo>
                    <a:pt x="8398324" y="317674"/>
                  </a:moveTo>
                  <a:lnTo>
                    <a:pt x="8073124" y="327274"/>
                  </a:lnTo>
                </a:path>
                <a:path w="8398510" h="1076960">
                  <a:moveTo>
                    <a:pt x="8370774" y="1076474"/>
                  </a:moveTo>
                  <a:lnTo>
                    <a:pt x="8130774" y="1076474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3499" y="5438999"/>
              <a:ext cx="3679190" cy="1114425"/>
            </a:xfrm>
            <a:custGeom>
              <a:avLst/>
              <a:gdLst/>
              <a:ahLst/>
              <a:cxnLst/>
              <a:rect l="l" t="t" r="r" b="b"/>
              <a:pathLst>
                <a:path w="3679190" h="1114425">
                  <a:moveTo>
                    <a:pt x="3678599" y="1114199"/>
                  </a:moveTo>
                  <a:lnTo>
                    <a:pt x="0" y="1114199"/>
                  </a:lnTo>
                  <a:lnTo>
                    <a:pt x="0" y="0"/>
                  </a:lnTo>
                  <a:lnTo>
                    <a:pt x="3678599" y="0"/>
                  </a:lnTo>
                  <a:lnTo>
                    <a:pt x="3678599" y="11141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73499" y="5438999"/>
            <a:ext cx="3679190" cy="111442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739775">
              <a:lnSpc>
                <a:spcPct val="100000"/>
              </a:lnSpc>
              <a:spcBef>
                <a:spcPts val="1170"/>
              </a:spcBef>
            </a:pPr>
            <a:r>
              <a:rPr sz="1600" i="1" u="heavy" spc="10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Architecture</a:t>
            </a:r>
            <a:r>
              <a:rPr sz="1600" i="1" u="heavy" spc="1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 </a:t>
            </a:r>
            <a:r>
              <a:rPr sz="1600" i="1" u="heavy" spc="50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highlight</a:t>
            </a:r>
            <a:r>
              <a:rPr sz="1600" i="1" u="heavy" spc="1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 </a:t>
            </a:r>
            <a:r>
              <a:rPr sz="1600" i="1" u="heavy" spc="-25" dirty="0">
                <a:solidFill>
                  <a:srgbClr val="1B5162"/>
                </a:solidFill>
                <a:uFill>
                  <a:solidFill>
                    <a:srgbClr val="1B5162"/>
                  </a:solidFill>
                </a:uFill>
                <a:latin typeface="Calibri"/>
                <a:cs typeface="Calibri"/>
              </a:rPr>
              <a:t>1:</a:t>
            </a:r>
            <a:endParaRPr sz="1600">
              <a:latin typeface="Calibri"/>
              <a:cs typeface="Calibri"/>
            </a:endParaRPr>
          </a:p>
          <a:p>
            <a:pPr marL="1506855" marR="189865" indent="-1309370">
              <a:lnSpc>
                <a:spcPct val="100699"/>
              </a:lnSpc>
              <a:spcBef>
                <a:spcPts val="10"/>
              </a:spcBef>
            </a:pPr>
            <a:r>
              <a:rPr sz="1800" spc="75" dirty="0">
                <a:latin typeface="Calibri"/>
                <a:cs typeface="Calibri"/>
              </a:rPr>
              <a:t>Allows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interleaved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multi-</a:t>
            </a:r>
            <a:r>
              <a:rPr sz="1800" spc="125" dirty="0">
                <a:latin typeface="Calibri"/>
                <a:cs typeface="Calibri"/>
              </a:rPr>
              <a:t>modal </a:t>
            </a:r>
            <a:r>
              <a:rPr sz="1800" spc="95" dirty="0">
                <a:latin typeface="Calibri"/>
                <a:cs typeface="Calibri"/>
              </a:rPr>
              <a:t>inputs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93600" y="4757099"/>
            <a:ext cx="35560" cy="681990"/>
          </a:xfrm>
          <a:custGeom>
            <a:avLst/>
            <a:gdLst/>
            <a:ahLst/>
            <a:cxnLst/>
            <a:rect l="l" t="t" r="r" b="b"/>
            <a:pathLst>
              <a:path w="35560" h="681989">
                <a:moveTo>
                  <a:pt x="0" y="681899"/>
                </a:moveTo>
                <a:lnTo>
                  <a:pt x="35099" y="0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42704" y="6206157"/>
            <a:ext cx="17106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Alayrac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7245" y="533164"/>
            <a:ext cx="581628" cy="58837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0" y="405063"/>
            <a:ext cx="10827385" cy="14363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Flamingo</a:t>
            </a:r>
            <a:r>
              <a:rPr spc="130" dirty="0"/>
              <a:t> </a:t>
            </a:r>
            <a:r>
              <a:rPr spc="300" dirty="0"/>
              <a:t>bridges</a:t>
            </a:r>
            <a:r>
              <a:rPr spc="130" dirty="0"/>
              <a:t> </a:t>
            </a:r>
            <a:r>
              <a:rPr spc="250" dirty="0"/>
              <a:t>vision</a:t>
            </a:r>
            <a:r>
              <a:rPr spc="135" dirty="0"/>
              <a:t> </a:t>
            </a:r>
            <a:r>
              <a:rPr spc="325" dirty="0"/>
              <a:t>and</a:t>
            </a:r>
            <a:r>
              <a:rPr spc="130" dirty="0"/>
              <a:t> </a:t>
            </a:r>
            <a:r>
              <a:rPr spc="265" dirty="0"/>
              <a:t>language</a:t>
            </a:r>
            <a:r>
              <a:rPr spc="130" dirty="0"/>
              <a:t> </a:t>
            </a:r>
            <a:r>
              <a:rPr spc="305" dirty="0"/>
              <a:t>models</a:t>
            </a:r>
          </a:p>
          <a:p>
            <a:pPr marL="27940" marR="318770">
              <a:lnSpc>
                <a:spcPts val="2590"/>
              </a:lnSpc>
              <a:spcBef>
                <a:spcPts val="640"/>
              </a:spcBef>
            </a:pPr>
            <a:r>
              <a:rPr sz="2400" spc="155" dirty="0">
                <a:solidFill>
                  <a:srgbClr val="1B5162"/>
                </a:solidFill>
              </a:rPr>
              <a:t>Vision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encoder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similar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CLIP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+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Chinchilla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(Language)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50" dirty="0">
                <a:solidFill>
                  <a:srgbClr val="1B5162"/>
                </a:solidFill>
              </a:rPr>
              <a:t>accept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interleaved </a:t>
            </a:r>
            <a:r>
              <a:rPr sz="2400" spc="160" dirty="0">
                <a:solidFill>
                  <a:srgbClr val="1B5162"/>
                </a:solidFill>
              </a:rPr>
              <a:t>inputs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49257" y="2757694"/>
            <a:ext cx="4231640" cy="1137285"/>
            <a:chOff x="749257" y="2757694"/>
            <a:chExt cx="4231640" cy="1137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57" y="2757694"/>
              <a:ext cx="4231495" cy="1137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895" y="2904339"/>
              <a:ext cx="581628" cy="58837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549" y="4894200"/>
            <a:ext cx="11493150" cy="1026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25076" y="6054233"/>
            <a:ext cx="19462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Image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Samuel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Albanie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9880" y="2034850"/>
            <a:ext cx="6352540" cy="2252980"/>
            <a:chOff x="5379880" y="2034850"/>
            <a:chExt cx="6352540" cy="225298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9880" y="2107166"/>
              <a:ext cx="6352073" cy="21805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04535" y="2107094"/>
              <a:ext cx="2703195" cy="568960"/>
            </a:xfrm>
            <a:custGeom>
              <a:avLst/>
              <a:gdLst/>
              <a:ahLst/>
              <a:cxnLst/>
              <a:rect l="l" t="t" r="r" b="b"/>
              <a:pathLst>
                <a:path w="2703195" h="568960">
                  <a:moveTo>
                    <a:pt x="2703004" y="76"/>
                  </a:moveTo>
                  <a:lnTo>
                    <a:pt x="2664917" y="76"/>
                  </a:lnTo>
                  <a:lnTo>
                    <a:pt x="2063127" y="76"/>
                  </a:lnTo>
                  <a:lnTo>
                    <a:pt x="0" y="0"/>
                  </a:lnTo>
                  <a:lnTo>
                    <a:pt x="0" y="256298"/>
                  </a:lnTo>
                  <a:lnTo>
                    <a:pt x="651433" y="256298"/>
                  </a:lnTo>
                  <a:lnTo>
                    <a:pt x="2063051" y="256374"/>
                  </a:lnTo>
                  <a:lnTo>
                    <a:pt x="2063051" y="568871"/>
                  </a:lnTo>
                  <a:lnTo>
                    <a:pt x="2703004" y="568871"/>
                  </a:lnTo>
                  <a:lnTo>
                    <a:pt x="2703004" y="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07606" y="2135681"/>
              <a:ext cx="506730" cy="568960"/>
            </a:xfrm>
            <a:custGeom>
              <a:avLst/>
              <a:gdLst/>
              <a:ahLst/>
              <a:cxnLst/>
              <a:rect l="l" t="t" r="r" b="b"/>
              <a:pathLst>
                <a:path w="506729" h="568960">
                  <a:moveTo>
                    <a:pt x="506392" y="568794"/>
                  </a:moveTo>
                  <a:lnTo>
                    <a:pt x="0" y="568794"/>
                  </a:lnTo>
                  <a:lnTo>
                    <a:pt x="0" y="0"/>
                  </a:lnTo>
                  <a:lnTo>
                    <a:pt x="506392" y="0"/>
                  </a:lnTo>
                  <a:lnTo>
                    <a:pt x="506392" y="568794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9274" y="2049137"/>
              <a:ext cx="5631180" cy="1129665"/>
            </a:xfrm>
            <a:custGeom>
              <a:avLst/>
              <a:gdLst/>
              <a:ahLst/>
              <a:cxnLst/>
              <a:rect l="l" t="t" r="r" b="b"/>
              <a:pathLst>
                <a:path w="5631180" h="1129664">
                  <a:moveTo>
                    <a:pt x="0" y="241924"/>
                  </a:moveTo>
                  <a:lnTo>
                    <a:pt x="2191499" y="241924"/>
                  </a:lnTo>
                  <a:lnTo>
                    <a:pt x="2191499" y="1129324"/>
                  </a:lnTo>
                  <a:lnTo>
                    <a:pt x="0" y="1129324"/>
                  </a:lnTo>
                  <a:lnTo>
                    <a:pt x="0" y="241924"/>
                  </a:lnTo>
                  <a:close/>
                </a:path>
                <a:path w="5631180" h="1129664">
                  <a:moveTo>
                    <a:pt x="3223974" y="0"/>
                  </a:moveTo>
                  <a:lnTo>
                    <a:pt x="5630574" y="0"/>
                  </a:lnTo>
                  <a:lnTo>
                    <a:pt x="5630574" y="325199"/>
                  </a:lnTo>
                  <a:lnTo>
                    <a:pt x="3223974" y="325199"/>
                  </a:lnTo>
                  <a:lnTo>
                    <a:pt x="3223974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35255" y="4409094"/>
            <a:ext cx="17106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Alayrac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0" y="227808"/>
            <a:ext cx="91624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35" dirty="0"/>
              <a:t>Perceiver</a:t>
            </a:r>
            <a:r>
              <a:rPr sz="3800" spc="125" dirty="0"/>
              <a:t> </a:t>
            </a:r>
            <a:r>
              <a:rPr sz="3800" spc="260" dirty="0"/>
              <a:t>resampler</a:t>
            </a:r>
            <a:r>
              <a:rPr sz="3800" spc="125" dirty="0"/>
              <a:t> </a:t>
            </a:r>
            <a:r>
              <a:rPr sz="3800" spc="290" dirty="0"/>
              <a:t>outputs</a:t>
            </a:r>
            <a:r>
              <a:rPr sz="3800" spc="125" dirty="0"/>
              <a:t> </a:t>
            </a:r>
            <a:r>
              <a:rPr sz="3800" spc="325" dirty="0"/>
              <a:t>ﬁxed-</a:t>
            </a:r>
            <a:r>
              <a:rPr sz="3800" spc="375" dirty="0"/>
              <a:t>sized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736550" y="749016"/>
            <a:ext cx="15487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45" dirty="0">
                <a:solidFill>
                  <a:srgbClr val="1B3138"/>
                </a:solidFill>
                <a:latin typeface="Calibri"/>
                <a:cs typeface="Calibri"/>
              </a:rPr>
              <a:t>tokens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34475" y="1840999"/>
            <a:ext cx="4243705" cy="4298315"/>
            <a:chOff x="4234475" y="1840999"/>
            <a:chExt cx="4243705" cy="4298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4475" y="1840999"/>
              <a:ext cx="3633269" cy="4297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0700" y="4890837"/>
              <a:ext cx="1547495" cy="774065"/>
            </a:xfrm>
            <a:custGeom>
              <a:avLst/>
              <a:gdLst/>
              <a:ahLst/>
              <a:cxnLst/>
              <a:rect l="l" t="t" r="r" b="b"/>
              <a:pathLst>
                <a:path w="1547495" h="774064">
                  <a:moveTo>
                    <a:pt x="1547099" y="773699"/>
                  </a:moveTo>
                  <a:lnTo>
                    <a:pt x="0" y="773699"/>
                  </a:lnTo>
                  <a:lnTo>
                    <a:pt x="0" y="0"/>
                  </a:lnTo>
                  <a:lnTo>
                    <a:pt x="1547099" y="0"/>
                  </a:lnTo>
                  <a:lnTo>
                    <a:pt x="1547099" y="7736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30700" y="4890837"/>
            <a:ext cx="1547495" cy="77406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12395" marR="104775" indent="170815">
              <a:lnSpc>
                <a:spcPct val="100699"/>
              </a:lnSpc>
              <a:spcBef>
                <a:spcPts val="780"/>
              </a:spcBef>
            </a:pPr>
            <a:r>
              <a:rPr sz="1800" spc="70" dirty="0">
                <a:latin typeface="Calibri"/>
                <a:cs typeface="Calibri"/>
              </a:rPr>
              <a:t>Temporal </a:t>
            </a:r>
            <a:r>
              <a:rPr sz="1800" spc="125" dirty="0"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4200" y="4392387"/>
            <a:ext cx="976630" cy="885825"/>
          </a:xfrm>
          <a:custGeom>
            <a:avLst/>
            <a:gdLst/>
            <a:ahLst/>
            <a:cxnLst/>
            <a:rect l="l" t="t" r="r" b="b"/>
            <a:pathLst>
              <a:path w="976629" h="885825">
                <a:moveTo>
                  <a:pt x="0" y="0"/>
                </a:moveTo>
                <a:lnTo>
                  <a:pt x="976499" y="8852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7974" y="1999315"/>
            <a:ext cx="1956435" cy="176276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300355" marR="292735" indent="389890">
              <a:lnSpc>
                <a:spcPct val="100699"/>
              </a:lnSpc>
              <a:spcBef>
                <a:spcPts val="1410"/>
              </a:spcBef>
            </a:pPr>
            <a:r>
              <a:rPr sz="1800" spc="90" dirty="0">
                <a:latin typeface="Calibri"/>
                <a:cs typeface="Calibri"/>
              </a:rPr>
              <a:t>Maps </a:t>
            </a:r>
            <a:r>
              <a:rPr sz="1800" spc="110" dirty="0">
                <a:latin typeface="Calibri"/>
                <a:cs typeface="Calibri"/>
              </a:rPr>
              <a:t>variable-</a:t>
            </a:r>
            <a:r>
              <a:rPr sz="1800" spc="95" dirty="0"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  <a:p>
            <a:pPr marL="97790" marR="90170" indent="33020" algn="just">
              <a:lnSpc>
                <a:spcPct val="100699"/>
              </a:lnSpc>
            </a:pPr>
            <a:r>
              <a:rPr sz="1800" spc="90" dirty="0">
                <a:latin typeface="Calibri"/>
                <a:cs typeface="Calibri"/>
              </a:rPr>
              <a:t>grid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of </a:t>
            </a:r>
            <a:r>
              <a:rPr sz="1800" spc="105" dirty="0">
                <a:latin typeface="Calibri"/>
                <a:cs typeface="Calibri"/>
              </a:rPr>
              <a:t>inputs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65" dirty="0">
                <a:latin typeface="Calibri"/>
                <a:cs typeface="Calibri"/>
              </a:rPr>
              <a:t>to </a:t>
            </a:r>
            <a:r>
              <a:rPr sz="1800" spc="110" dirty="0">
                <a:latin typeface="Calibri"/>
                <a:cs typeface="Calibri"/>
              </a:rPr>
              <a:t>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b="1" spc="155" dirty="0">
                <a:latin typeface="Calibri"/>
                <a:cs typeface="Calibri"/>
              </a:rPr>
              <a:t>ﬁxed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number </a:t>
            </a:r>
            <a:r>
              <a:rPr sz="1800" spc="80" dirty="0">
                <a:latin typeface="Calibri"/>
                <a:cs typeface="Calibri"/>
              </a:rPr>
              <a:t>of </a:t>
            </a:r>
            <a:r>
              <a:rPr sz="1800" spc="105" dirty="0">
                <a:latin typeface="Calibri"/>
                <a:cs typeface="Calibri"/>
              </a:rPr>
              <a:t>output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tokens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9987" y="1405464"/>
            <a:ext cx="4685030" cy="1402080"/>
            <a:chOff x="3619987" y="1405464"/>
            <a:chExt cx="4685030" cy="1402080"/>
          </a:xfrm>
        </p:grpSpPr>
        <p:sp>
          <p:nvSpPr>
            <p:cNvPr id="11" name="object 11"/>
            <p:cNvSpPr/>
            <p:nvPr/>
          </p:nvSpPr>
          <p:spPr>
            <a:xfrm>
              <a:off x="3634275" y="2784512"/>
              <a:ext cx="598170" cy="8890"/>
            </a:xfrm>
            <a:custGeom>
              <a:avLst/>
              <a:gdLst/>
              <a:ahLst/>
              <a:cxnLst/>
              <a:rect l="l" t="t" r="r" b="b"/>
              <a:pathLst>
                <a:path w="598170" h="8889">
                  <a:moveTo>
                    <a:pt x="0" y="0"/>
                  </a:moveTo>
                  <a:lnTo>
                    <a:pt x="597599" y="8399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48100" y="1405464"/>
              <a:ext cx="1956435" cy="449580"/>
            </a:xfrm>
            <a:custGeom>
              <a:avLst/>
              <a:gdLst/>
              <a:ahLst/>
              <a:cxnLst/>
              <a:rect l="l" t="t" r="r" b="b"/>
              <a:pathLst>
                <a:path w="1956434" h="449580">
                  <a:moveTo>
                    <a:pt x="1956299" y="449399"/>
                  </a:moveTo>
                  <a:lnTo>
                    <a:pt x="0" y="449399"/>
                  </a:lnTo>
                  <a:lnTo>
                    <a:pt x="0" y="0"/>
                  </a:lnTo>
                  <a:lnTo>
                    <a:pt x="1956299" y="0"/>
                  </a:lnTo>
                  <a:lnTo>
                    <a:pt x="1956299" y="4493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48100" y="1405464"/>
            <a:ext cx="1956435" cy="44958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610"/>
              </a:spcBef>
            </a:pPr>
            <a:r>
              <a:rPr sz="1800" spc="180" dirty="0">
                <a:latin typeface="Calibri"/>
                <a:cs typeface="Calibri"/>
              </a:rPr>
              <a:t>5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output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tokens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750" y="4641750"/>
            <a:ext cx="2649855" cy="114681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1180"/>
              </a:spcBef>
            </a:pPr>
            <a:r>
              <a:rPr sz="1800" spc="114" dirty="0">
                <a:latin typeface="Calibri"/>
                <a:cs typeface="Calibri"/>
              </a:rPr>
              <a:t>Keys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 marL="561340" marR="353695" indent="-201295">
              <a:lnSpc>
                <a:spcPct val="100699"/>
              </a:lnSpc>
            </a:pPr>
            <a:r>
              <a:rPr sz="1800" spc="90" dirty="0">
                <a:latin typeface="Calibri"/>
                <a:cs typeface="Calibri"/>
              </a:rPr>
              <a:t>=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spatio-</a:t>
            </a:r>
            <a:r>
              <a:rPr sz="1800" spc="85" dirty="0">
                <a:latin typeface="Calibri"/>
                <a:cs typeface="Calibri"/>
              </a:rPr>
              <a:t>temporal visual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95350" y="3433050"/>
            <a:ext cx="1620520" cy="1782445"/>
          </a:xfrm>
          <a:custGeom>
            <a:avLst/>
            <a:gdLst/>
            <a:ahLst/>
            <a:cxnLst/>
            <a:rect l="l" t="t" r="r" b="b"/>
            <a:pathLst>
              <a:path w="1620520" h="1782445">
                <a:moveTo>
                  <a:pt x="0" y="1781999"/>
                </a:moveTo>
                <a:lnTo>
                  <a:pt x="1619999" y="0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21774" y="3761518"/>
            <a:ext cx="1547495" cy="38671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360"/>
              </a:spcBef>
            </a:pPr>
            <a:r>
              <a:rPr sz="1800" spc="105" dirty="0"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91775" y="3428968"/>
            <a:ext cx="1229995" cy="526415"/>
          </a:xfrm>
          <a:custGeom>
            <a:avLst/>
            <a:gdLst/>
            <a:ahLst/>
            <a:cxnLst/>
            <a:rect l="l" t="t" r="r" b="b"/>
            <a:pathLst>
              <a:path w="1229995" h="526414">
                <a:moveTo>
                  <a:pt x="0" y="0"/>
                </a:moveTo>
                <a:lnTo>
                  <a:pt x="1229999" y="5258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09624" y="5861699"/>
            <a:ext cx="2471420" cy="38671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360"/>
              </a:spcBef>
            </a:pPr>
            <a:r>
              <a:rPr sz="1800" spc="110" dirty="0">
                <a:latin typeface="Calibri"/>
                <a:cs typeface="Calibri"/>
              </a:rPr>
              <a:t>Variable-</a:t>
            </a:r>
            <a:r>
              <a:rPr sz="1800" spc="125" dirty="0">
                <a:latin typeface="Calibri"/>
                <a:cs typeface="Calibri"/>
              </a:rPr>
              <a:t>sized</a:t>
            </a:r>
            <a:r>
              <a:rPr sz="1800" spc="95" dirty="0">
                <a:latin typeface="Calibri"/>
                <a:cs typeface="Calibri"/>
              </a:rPr>
              <a:t> inputs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15324" y="5725050"/>
            <a:ext cx="2094864" cy="330200"/>
          </a:xfrm>
          <a:custGeom>
            <a:avLst/>
            <a:gdLst/>
            <a:ahLst/>
            <a:cxnLst/>
            <a:rect l="l" t="t" r="r" b="b"/>
            <a:pathLst>
              <a:path w="2094865" h="330200">
                <a:moveTo>
                  <a:pt x="0" y="0"/>
                </a:moveTo>
                <a:lnTo>
                  <a:pt x="2094299" y="3299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71055" y="6332182"/>
            <a:ext cx="17106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Alayrac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0" y="404468"/>
            <a:ext cx="11163935" cy="1437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800" spc="280" dirty="0"/>
              <a:t>Outperforms</a:t>
            </a:r>
            <a:r>
              <a:rPr sz="3800" spc="85" dirty="0"/>
              <a:t> </a:t>
            </a:r>
            <a:r>
              <a:rPr sz="3800" spc="459" dirty="0"/>
              <a:t>6</a:t>
            </a:r>
            <a:r>
              <a:rPr sz="3800" spc="90" dirty="0"/>
              <a:t> </a:t>
            </a:r>
            <a:r>
              <a:rPr sz="3800" spc="245" dirty="0"/>
              <a:t>out</a:t>
            </a:r>
            <a:r>
              <a:rPr sz="3800" spc="90" dirty="0"/>
              <a:t> </a:t>
            </a:r>
            <a:r>
              <a:rPr sz="3800" spc="220" dirty="0"/>
              <a:t>of</a:t>
            </a:r>
            <a:r>
              <a:rPr sz="3800" spc="85" dirty="0"/>
              <a:t> </a:t>
            </a:r>
            <a:r>
              <a:rPr sz="3800" dirty="0"/>
              <a:t>16</a:t>
            </a:r>
            <a:r>
              <a:rPr sz="3800" spc="90" dirty="0"/>
              <a:t> </a:t>
            </a:r>
            <a:r>
              <a:rPr sz="3800" spc="290" dirty="0"/>
              <a:t>SOTA</a:t>
            </a:r>
            <a:r>
              <a:rPr sz="3800" spc="90" dirty="0"/>
              <a:t> </a:t>
            </a:r>
            <a:r>
              <a:rPr sz="3800" spc="335" dirty="0"/>
              <a:t>ﬁne-</a:t>
            </a:r>
            <a:r>
              <a:rPr sz="3800" spc="345" dirty="0"/>
              <a:t>tuned</a:t>
            </a:r>
            <a:r>
              <a:rPr sz="3800" spc="90" dirty="0"/>
              <a:t> </a:t>
            </a:r>
            <a:r>
              <a:rPr sz="3800" spc="290" dirty="0"/>
              <a:t>models</a:t>
            </a:r>
            <a:endParaRPr sz="3800"/>
          </a:p>
          <a:p>
            <a:pPr marL="27940" marR="1630045">
              <a:lnSpc>
                <a:spcPts val="2590"/>
              </a:lnSpc>
              <a:spcBef>
                <a:spcPts val="745"/>
              </a:spcBef>
            </a:pPr>
            <a:r>
              <a:rPr sz="2400" spc="200" dirty="0">
                <a:solidFill>
                  <a:srgbClr val="1B5162"/>
                </a:solidFill>
              </a:rPr>
              <a:t>Curated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3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high-</a:t>
            </a:r>
            <a:r>
              <a:rPr sz="2400" spc="180" dirty="0">
                <a:solidFill>
                  <a:srgbClr val="1B5162"/>
                </a:solidFill>
              </a:rPr>
              <a:t>quality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datasets: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LTIP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(Long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Text-</a:t>
            </a:r>
            <a:r>
              <a:rPr sz="2400" spc="235" dirty="0">
                <a:solidFill>
                  <a:srgbClr val="1B5162"/>
                </a:solidFill>
              </a:rPr>
              <a:t>Image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Pairs),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VTP </a:t>
            </a:r>
            <a:r>
              <a:rPr sz="2400" spc="220" dirty="0">
                <a:solidFill>
                  <a:srgbClr val="1B5162"/>
                </a:solidFill>
              </a:rPr>
              <a:t>(Video-</a:t>
            </a:r>
            <a:r>
              <a:rPr sz="2400" spc="110" dirty="0">
                <a:solidFill>
                  <a:srgbClr val="1B5162"/>
                </a:solidFill>
              </a:rPr>
              <a:t>Text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Pairs),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MultiModal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Massive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Web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(M3W)</a:t>
            </a:r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775950" y="2393850"/>
            <a:ext cx="10496550" cy="3657600"/>
            <a:chOff x="775950" y="2393850"/>
            <a:chExt cx="10496550" cy="3657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50" y="2393850"/>
              <a:ext cx="10496549" cy="3657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05349" y="3133924"/>
              <a:ext cx="2295525" cy="638175"/>
            </a:xfrm>
            <a:custGeom>
              <a:avLst/>
              <a:gdLst/>
              <a:ahLst/>
              <a:cxnLst/>
              <a:rect l="l" t="t" r="r" b="b"/>
              <a:pathLst>
                <a:path w="2295525" h="638175">
                  <a:moveTo>
                    <a:pt x="0" y="0"/>
                  </a:moveTo>
                  <a:lnTo>
                    <a:pt x="2295299" y="0"/>
                  </a:lnTo>
                  <a:lnTo>
                    <a:pt x="2295299" y="637799"/>
                  </a:lnTo>
                  <a:lnTo>
                    <a:pt x="0" y="637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63880" y="5857282"/>
            <a:ext cx="17106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Alayrac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00312" y="5003174"/>
            <a:ext cx="8317865" cy="1657350"/>
            <a:chOff x="3400312" y="5003174"/>
            <a:chExt cx="8317865" cy="165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0312" y="5003174"/>
              <a:ext cx="8317850" cy="14567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25" dirty="0"/>
              <a:t>Qualitative</a:t>
            </a:r>
            <a:r>
              <a:rPr spc="135" dirty="0"/>
              <a:t> </a:t>
            </a:r>
            <a:r>
              <a:rPr spc="295" dirty="0"/>
              <a:t>inspection</a:t>
            </a:r>
            <a:r>
              <a:rPr spc="135" dirty="0"/>
              <a:t> </a:t>
            </a:r>
            <a:r>
              <a:rPr spc="250" dirty="0"/>
              <a:t>on</a:t>
            </a:r>
            <a:r>
              <a:rPr spc="140" dirty="0"/>
              <a:t> </a:t>
            </a:r>
            <a:r>
              <a:rPr spc="335" dirty="0"/>
              <a:t>selected</a:t>
            </a:r>
            <a:r>
              <a:rPr spc="135" dirty="0"/>
              <a:t> </a:t>
            </a:r>
            <a:r>
              <a:rPr spc="330" dirty="0"/>
              <a:t>samples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00" dirty="0">
                <a:solidFill>
                  <a:srgbClr val="1B5162"/>
                </a:solidFill>
              </a:rPr>
              <a:t>Supported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input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format: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(image,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text)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(video,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text)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+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visual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query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925" y="2091962"/>
            <a:ext cx="2220299" cy="34552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025" y="1648124"/>
            <a:ext cx="8182425" cy="32076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8674" y="5948386"/>
            <a:ext cx="17106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Alayrac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1990089"/>
            <a:chOff x="10205213" y="0"/>
            <a:chExt cx="1974214" cy="1990089"/>
          </a:xfrm>
        </p:grpSpPr>
        <p:sp>
          <p:nvSpPr>
            <p:cNvPr id="5" name="object 5"/>
            <p:cNvSpPr/>
            <p:nvPr/>
          </p:nvSpPr>
          <p:spPr>
            <a:xfrm>
              <a:off x="11225457" y="0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0"/>
              <a:ext cx="1974214" cy="1990089"/>
            </a:xfrm>
            <a:custGeom>
              <a:avLst/>
              <a:gdLst/>
              <a:ahLst/>
              <a:cxnLst/>
              <a:rect l="l" t="t" r="r" b="b"/>
              <a:pathLst>
                <a:path w="1974215" h="1990089">
                  <a:moveTo>
                    <a:pt x="994499" y="1989599"/>
                  </a:moveTo>
                  <a:lnTo>
                    <a:pt x="946315" y="1988452"/>
                  </a:lnTo>
                  <a:lnTo>
                    <a:pt x="898722" y="1985046"/>
                  </a:lnTo>
                  <a:lnTo>
                    <a:pt x="851774" y="1979431"/>
                  </a:lnTo>
                  <a:lnTo>
                    <a:pt x="805521" y="1971662"/>
                  </a:lnTo>
                  <a:lnTo>
                    <a:pt x="760017" y="1961789"/>
                  </a:lnTo>
                  <a:lnTo>
                    <a:pt x="715313" y="1949865"/>
                  </a:lnTo>
                  <a:lnTo>
                    <a:pt x="671461" y="1935942"/>
                  </a:lnTo>
                  <a:lnTo>
                    <a:pt x="628513" y="1920072"/>
                  </a:lnTo>
                  <a:lnTo>
                    <a:pt x="586522" y="1902307"/>
                  </a:lnTo>
                  <a:lnTo>
                    <a:pt x="545540" y="1882700"/>
                  </a:lnTo>
                  <a:lnTo>
                    <a:pt x="505619" y="1861302"/>
                  </a:lnTo>
                  <a:lnTo>
                    <a:pt x="466810" y="1838165"/>
                  </a:lnTo>
                  <a:lnTo>
                    <a:pt x="429166" y="1813342"/>
                  </a:lnTo>
                  <a:lnTo>
                    <a:pt x="392739" y="1786885"/>
                  </a:lnTo>
                  <a:lnTo>
                    <a:pt x="357581" y="1758846"/>
                  </a:lnTo>
                  <a:lnTo>
                    <a:pt x="323745" y="1729277"/>
                  </a:lnTo>
                  <a:lnTo>
                    <a:pt x="291282" y="1698229"/>
                  </a:lnTo>
                  <a:lnTo>
                    <a:pt x="260244" y="1665756"/>
                  </a:lnTo>
                  <a:lnTo>
                    <a:pt x="230683" y="1631910"/>
                  </a:lnTo>
                  <a:lnTo>
                    <a:pt x="202653" y="1596741"/>
                  </a:lnTo>
                  <a:lnTo>
                    <a:pt x="176203" y="1560303"/>
                  </a:lnTo>
                  <a:lnTo>
                    <a:pt x="151388" y="1522648"/>
                  </a:lnTo>
                  <a:lnTo>
                    <a:pt x="128258" y="1483828"/>
                  </a:lnTo>
                  <a:lnTo>
                    <a:pt x="106867" y="1443894"/>
                  </a:lnTo>
                  <a:lnTo>
                    <a:pt x="87265" y="1402899"/>
                  </a:lnTo>
                  <a:lnTo>
                    <a:pt x="69506" y="1360896"/>
                  </a:lnTo>
                  <a:lnTo>
                    <a:pt x="53641" y="1317936"/>
                  </a:lnTo>
                  <a:lnTo>
                    <a:pt x="39722" y="1274070"/>
                  </a:lnTo>
                  <a:lnTo>
                    <a:pt x="27802" y="1229353"/>
                  </a:lnTo>
                  <a:lnTo>
                    <a:pt x="17932" y="1183835"/>
                  </a:lnTo>
                  <a:lnTo>
                    <a:pt x="10165" y="1137568"/>
                  </a:lnTo>
                  <a:lnTo>
                    <a:pt x="4552" y="1090605"/>
                  </a:lnTo>
                  <a:lnTo>
                    <a:pt x="1146" y="1042998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9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700"/>
                  </a:lnTo>
                  <a:lnTo>
                    <a:pt x="106867" y="545705"/>
                  </a:lnTo>
                  <a:lnTo>
                    <a:pt x="128258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3814" y="1222"/>
                  </a:lnTo>
                  <a:lnTo>
                    <a:pt x="1092794" y="4867"/>
                  </a:lnTo>
                  <a:lnTo>
                    <a:pt x="1141357" y="10902"/>
                  </a:lnTo>
                  <a:lnTo>
                    <a:pt x="1189423" y="19291"/>
                  </a:lnTo>
                  <a:lnTo>
                    <a:pt x="1236909" y="30002"/>
                  </a:lnTo>
                  <a:lnTo>
                    <a:pt x="1283735" y="43000"/>
                  </a:lnTo>
                  <a:lnTo>
                    <a:pt x="1329818" y="58252"/>
                  </a:lnTo>
                  <a:lnTo>
                    <a:pt x="1375078" y="75724"/>
                  </a:lnTo>
                  <a:lnTo>
                    <a:pt x="1419432" y="95383"/>
                  </a:lnTo>
                  <a:lnTo>
                    <a:pt x="1462800" y="117193"/>
                  </a:lnTo>
                  <a:lnTo>
                    <a:pt x="1505099" y="141123"/>
                  </a:lnTo>
                  <a:lnTo>
                    <a:pt x="1546248" y="167138"/>
                  </a:lnTo>
                  <a:lnTo>
                    <a:pt x="1586166" y="195203"/>
                  </a:lnTo>
                  <a:lnTo>
                    <a:pt x="1624771" y="225286"/>
                  </a:lnTo>
                  <a:lnTo>
                    <a:pt x="1661982" y="257353"/>
                  </a:lnTo>
                  <a:lnTo>
                    <a:pt x="1697717" y="291370"/>
                  </a:lnTo>
                  <a:lnTo>
                    <a:pt x="1731723" y="327115"/>
                  </a:lnTo>
                  <a:lnTo>
                    <a:pt x="1763780" y="364337"/>
                  </a:lnTo>
                  <a:lnTo>
                    <a:pt x="1793854" y="402954"/>
                  </a:lnTo>
                  <a:lnTo>
                    <a:pt x="1821912" y="442884"/>
                  </a:lnTo>
                  <a:lnTo>
                    <a:pt x="1847918" y="484046"/>
                  </a:lnTo>
                  <a:lnTo>
                    <a:pt x="1871841" y="526358"/>
                  </a:lnTo>
                  <a:lnTo>
                    <a:pt x="1893645" y="569738"/>
                  </a:lnTo>
                  <a:lnTo>
                    <a:pt x="1913298" y="614106"/>
                  </a:lnTo>
                  <a:lnTo>
                    <a:pt x="1930765" y="659379"/>
                  </a:lnTo>
                  <a:lnTo>
                    <a:pt x="1946012" y="705477"/>
                  </a:lnTo>
                  <a:lnTo>
                    <a:pt x="1959006" y="752317"/>
                  </a:lnTo>
                  <a:lnTo>
                    <a:pt x="1969714" y="799817"/>
                  </a:lnTo>
                  <a:lnTo>
                    <a:pt x="1974086" y="824884"/>
                  </a:lnTo>
                  <a:lnTo>
                    <a:pt x="1974086" y="1165851"/>
                  </a:lnTo>
                  <a:lnTo>
                    <a:pt x="1961197" y="1229353"/>
                  </a:lnTo>
                  <a:lnTo>
                    <a:pt x="1949277" y="1274070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3" y="1402899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5" y="1560303"/>
                  </a:lnTo>
                  <a:lnTo>
                    <a:pt x="1786346" y="1596741"/>
                  </a:lnTo>
                  <a:lnTo>
                    <a:pt x="1758315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59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8" y="1882700"/>
                  </a:lnTo>
                  <a:lnTo>
                    <a:pt x="1402476" y="1902307"/>
                  </a:lnTo>
                  <a:lnTo>
                    <a:pt x="1360485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6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8" name="object 8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16959" y="3298031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8738" y="3046666"/>
              <a:ext cx="236854" cy="236854"/>
            </a:xfrm>
            <a:custGeom>
              <a:avLst/>
              <a:gdLst/>
              <a:ahLst/>
              <a:cxnLst/>
              <a:rect l="l" t="t" r="r" b="b"/>
              <a:pathLst>
                <a:path w="236854" h="236854">
                  <a:moveTo>
                    <a:pt x="236399" y="236400"/>
                  </a:moveTo>
                  <a:lnTo>
                    <a:pt x="0" y="236400"/>
                  </a:lnTo>
                  <a:lnTo>
                    <a:pt x="0" y="0"/>
                  </a:lnTo>
                  <a:lnTo>
                    <a:pt x="236399" y="23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22529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25" dirty="0"/>
              <a:t>Audio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10" dirty="0"/>
              <a:t>Zero-</a:t>
            </a:r>
            <a:r>
              <a:rPr spc="285" dirty="0"/>
              <a:t>shot:</a:t>
            </a:r>
            <a:r>
              <a:rPr spc="140" dirty="0"/>
              <a:t> </a:t>
            </a:r>
            <a:r>
              <a:rPr spc="245" dirty="0"/>
              <a:t>OpenAI’s</a:t>
            </a:r>
            <a:r>
              <a:rPr spc="145" dirty="0"/>
              <a:t> </a:t>
            </a:r>
            <a:r>
              <a:rPr spc="280" dirty="0"/>
              <a:t>Whisper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25" dirty="0">
                <a:solidFill>
                  <a:srgbClr val="1B5162"/>
                </a:solidFill>
              </a:rPr>
              <a:t>Encoder-</a:t>
            </a:r>
            <a:r>
              <a:rPr sz="2400" spc="240" dirty="0">
                <a:solidFill>
                  <a:srgbClr val="1B5162"/>
                </a:solidFill>
              </a:rPr>
              <a:t>decoder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transformer: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splits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input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audio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into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70" dirty="0">
                <a:solidFill>
                  <a:srgbClr val="1B5162"/>
                </a:solidFill>
              </a:rPr>
              <a:t>30-</a:t>
            </a:r>
            <a:r>
              <a:rPr sz="2400" spc="300" dirty="0">
                <a:solidFill>
                  <a:srgbClr val="1B5162"/>
                </a:solidFill>
              </a:rPr>
              <a:t>second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frames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959" y="1813618"/>
            <a:ext cx="9930414" cy="42169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12568" y="5731298"/>
            <a:ext cx="1936114" cy="2393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20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60"/>
              </a:spcBef>
            </a:pPr>
            <a:r>
              <a:rPr sz="1400" spc="85" dirty="0">
                <a:latin typeface="Calibri"/>
                <a:cs typeface="Calibri"/>
              </a:rPr>
              <a:t>Spectrogram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0224" y="4977974"/>
            <a:ext cx="948055" cy="328930"/>
          </a:xfrm>
          <a:custGeom>
            <a:avLst/>
            <a:gdLst/>
            <a:ahLst/>
            <a:cxnLst/>
            <a:rect l="l" t="t" r="r" b="b"/>
            <a:pathLst>
              <a:path w="948054" h="328929">
                <a:moveTo>
                  <a:pt x="0" y="0"/>
                </a:moveTo>
                <a:lnTo>
                  <a:pt x="947699" y="0"/>
                </a:lnTo>
                <a:lnTo>
                  <a:pt x="947699" y="328799"/>
                </a:lnTo>
                <a:lnTo>
                  <a:pt x="0" y="328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2997" y="6153382"/>
            <a:ext cx="17360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Radford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7981" y="1909077"/>
            <a:ext cx="4507230" cy="12287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WER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word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error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u="heavy" spc="1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LibriSpeech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-85" dirty="0">
                <a:solidFill>
                  <a:srgbClr val="1B3138"/>
                </a:solidFill>
                <a:latin typeface="Calibri"/>
                <a:cs typeface="Calibri"/>
              </a:rPr>
              <a:t>1K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hours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read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English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speech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725" y="1570675"/>
            <a:ext cx="4886249" cy="4752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90" dirty="0"/>
              <a:t>Whisper</a:t>
            </a:r>
            <a:r>
              <a:rPr spc="130" dirty="0"/>
              <a:t> </a:t>
            </a:r>
            <a:r>
              <a:rPr spc="365" dirty="0"/>
              <a:t>matches</a:t>
            </a:r>
            <a:r>
              <a:rPr spc="130" dirty="0"/>
              <a:t> </a:t>
            </a:r>
            <a:r>
              <a:rPr spc="295" dirty="0"/>
              <a:t>human</a:t>
            </a:r>
            <a:r>
              <a:rPr spc="135" dirty="0"/>
              <a:t> </a:t>
            </a:r>
            <a:r>
              <a:rPr spc="305" dirty="0"/>
              <a:t>robustness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0" dirty="0">
                <a:solidFill>
                  <a:srgbClr val="1B5162"/>
                </a:solidFill>
              </a:rPr>
              <a:t>Without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ﬁne-</a:t>
            </a:r>
            <a:r>
              <a:rPr sz="2400" spc="185" dirty="0">
                <a:solidFill>
                  <a:srgbClr val="1B5162"/>
                </a:solidFill>
              </a:rPr>
              <a:t>tuning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benchmark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data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7451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Into</a:t>
            </a:r>
            <a:r>
              <a:rPr spc="120" dirty="0"/>
              <a:t> </a:t>
            </a:r>
            <a:r>
              <a:rPr spc="325" dirty="0"/>
              <a:t>and</a:t>
            </a:r>
            <a:r>
              <a:rPr spc="120" dirty="0"/>
              <a:t> </a:t>
            </a:r>
            <a:r>
              <a:rPr spc="254" dirty="0"/>
              <a:t>out</a:t>
            </a:r>
            <a:r>
              <a:rPr spc="120" dirty="0"/>
              <a:t> </a:t>
            </a:r>
            <a:r>
              <a:rPr spc="215" dirty="0"/>
              <a:t>of</a:t>
            </a:r>
            <a:r>
              <a:rPr spc="120" dirty="0"/>
              <a:t> </a:t>
            </a:r>
            <a:r>
              <a:rPr spc="270" dirty="0"/>
              <a:t>the</a:t>
            </a:r>
            <a:r>
              <a:rPr spc="120" dirty="0"/>
              <a:t> </a:t>
            </a:r>
            <a:r>
              <a:rPr spc="240" dirty="0"/>
              <a:t>transformer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2108" y="1120549"/>
            <a:ext cx="7218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Input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transformations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and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output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transformations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050" y="1791962"/>
            <a:ext cx="2542540" cy="192405"/>
          </a:xfrm>
          <a:prstGeom prst="rect">
            <a:avLst/>
          </a:prstGeom>
          <a:solidFill>
            <a:srgbClr val="CDE7C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00" dirty="0">
                <a:latin typeface="Calibri"/>
                <a:cs typeface="Calibri"/>
              </a:rPr>
              <a:t>from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120" dirty="0">
                <a:latin typeface="Calibri"/>
                <a:cs typeface="Calibri"/>
              </a:rPr>
              <a:t>the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90" dirty="0">
                <a:latin typeface="Calibri"/>
                <a:cs typeface="Calibri"/>
              </a:rPr>
              <a:t>Transformer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4617" y="1968442"/>
            <a:ext cx="7025005" cy="136652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30"/>
              </a:spcBef>
              <a:buFont typeface="Arial"/>
              <a:buChar char="●"/>
              <a:tabLst>
                <a:tab pos="347980" algn="l"/>
              </a:tabLst>
            </a:pPr>
            <a:r>
              <a:rPr sz="1400" spc="65" dirty="0">
                <a:latin typeface="Calibri"/>
                <a:cs typeface="Calibri"/>
              </a:rPr>
              <a:t>Exiting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the </a:t>
            </a:r>
            <a:r>
              <a:rPr sz="1400" spc="60" dirty="0">
                <a:latin typeface="Calibri"/>
                <a:cs typeface="Calibri"/>
              </a:rPr>
              <a:t>last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Transformer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block,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is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sequence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of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context-</a:t>
            </a:r>
            <a:r>
              <a:rPr sz="1400" spc="70" dirty="0">
                <a:latin typeface="Calibri"/>
                <a:cs typeface="Calibri"/>
              </a:rPr>
              <a:t>aware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vectors.</a:t>
            </a:r>
            <a:endParaRPr sz="1400">
              <a:latin typeface="Calibri"/>
              <a:cs typeface="Calibri"/>
            </a:endParaRPr>
          </a:p>
          <a:p>
            <a:pPr marL="348615" marR="5080" indent="-336550">
              <a:lnSpc>
                <a:spcPts val="1510"/>
              </a:lnSpc>
              <a:spcBef>
                <a:spcPts val="1025"/>
              </a:spcBef>
              <a:buFont typeface="Arial"/>
              <a:buChar char="●"/>
              <a:tabLst>
                <a:tab pos="348615" algn="l"/>
              </a:tabLst>
            </a:pPr>
            <a:r>
              <a:rPr sz="1400" spc="110" dirty="0">
                <a:latin typeface="Calibri"/>
                <a:cs typeface="Calibri"/>
              </a:rPr>
              <a:t>Each</a:t>
            </a:r>
            <a:r>
              <a:rPr sz="1400" spc="85" dirty="0">
                <a:latin typeface="Calibri"/>
                <a:cs typeface="Calibri"/>
              </a:rPr>
              <a:t> vector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this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sequence</a:t>
            </a:r>
            <a:r>
              <a:rPr sz="1400" spc="85" dirty="0">
                <a:latin typeface="Calibri"/>
                <a:cs typeface="Calibri"/>
              </a:rPr>
              <a:t> represents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an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token,</a:t>
            </a:r>
            <a:r>
              <a:rPr sz="1400" spc="90" dirty="0">
                <a:latin typeface="Calibri"/>
                <a:cs typeface="Calibri"/>
              </a:rPr>
              <a:t> but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now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its </a:t>
            </a:r>
            <a:r>
              <a:rPr sz="1400" spc="65" dirty="0">
                <a:latin typeface="Calibri"/>
                <a:cs typeface="Calibri"/>
              </a:rPr>
              <a:t>representation</a:t>
            </a:r>
            <a:r>
              <a:rPr sz="1400" spc="75" dirty="0">
                <a:latin typeface="Calibri"/>
                <a:cs typeface="Calibri"/>
              </a:rPr>
              <a:t> is </a:t>
            </a:r>
            <a:r>
              <a:rPr sz="1400" spc="95" dirty="0">
                <a:latin typeface="Calibri"/>
                <a:cs typeface="Calibri"/>
              </a:rPr>
              <a:t>deeply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inﬂuenced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by</a:t>
            </a:r>
            <a:r>
              <a:rPr sz="1400" spc="75" dirty="0">
                <a:latin typeface="Calibri"/>
                <a:cs typeface="Calibri"/>
              </a:rPr>
              <a:t> its interactions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other</a:t>
            </a:r>
            <a:r>
              <a:rPr sz="1400" spc="75" dirty="0">
                <a:latin typeface="Calibri"/>
                <a:cs typeface="Calibri"/>
              </a:rPr>
              <a:t> tokens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the </a:t>
            </a:r>
            <a:r>
              <a:rPr sz="1400" spc="80" dirty="0">
                <a:latin typeface="Calibri"/>
                <a:cs typeface="Calibri"/>
              </a:rPr>
              <a:t>sequence.</a:t>
            </a:r>
            <a:endParaRPr sz="14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815"/>
              </a:spcBef>
              <a:buFont typeface="Arial"/>
              <a:buChar char="●"/>
              <a:tabLst>
                <a:tab pos="347980" algn="l"/>
              </a:tabLst>
            </a:pPr>
            <a:r>
              <a:rPr sz="1400" spc="50" dirty="0">
                <a:latin typeface="Calibri"/>
                <a:cs typeface="Calibri"/>
              </a:rPr>
              <a:t>Different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5" dirty="0">
                <a:latin typeface="Calibri"/>
                <a:cs typeface="Calibri"/>
              </a:rPr>
              <a:t>models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95" dirty="0">
                <a:latin typeface="Calibri"/>
                <a:cs typeface="Calibri"/>
              </a:rPr>
              <a:t>use</a:t>
            </a:r>
            <a:r>
              <a:rPr sz="1400" spc="75" dirty="0">
                <a:latin typeface="Calibri"/>
                <a:cs typeface="Calibri"/>
              </a:rPr>
              <a:t> the </a:t>
            </a:r>
            <a:r>
              <a:rPr sz="1400" spc="80" dirty="0">
                <a:latin typeface="Calibri"/>
                <a:cs typeface="Calibri"/>
              </a:rPr>
              <a:t>output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from</a:t>
            </a:r>
            <a:r>
              <a:rPr sz="1400" spc="75" dirty="0">
                <a:latin typeface="Calibri"/>
                <a:cs typeface="Calibri"/>
              </a:rPr>
              <a:t> the </a:t>
            </a:r>
            <a:r>
              <a:rPr sz="1400" spc="65" dirty="0">
                <a:latin typeface="Calibri"/>
                <a:cs typeface="Calibri"/>
              </a:rPr>
              <a:t>transformer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differently.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250" y="1869887"/>
            <a:ext cx="2541270" cy="4332605"/>
            <a:chOff x="749250" y="1869887"/>
            <a:chExt cx="2541270" cy="4332605"/>
          </a:xfrm>
        </p:grpSpPr>
        <p:sp>
          <p:nvSpPr>
            <p:cNvPr id="10" name="object 10"/>
            <p:cNvSpPr/>
            <p:nvPr/>
          </p:nvSpPr>
          <p:spPr>
            <a:xfrm>
              <a:off x="749250" y="1869899"/>
              <a:ext cx="2520315" cy="4332605"/>
            </a:xfrm>
            <a:custGeom>
              <a:avLst/>
              <a:gdLst/>
              <a:ahLst/>
              <a:cxnLst/>
              <a:rect l="l" t="t" r="r" b="b"/>
              <a:pathLst>
                <a:path w="2520315" h="4332605">
                  <a:moveTo>
                    <a:pt x="0" y="4332187"/>
                  </a:moveTo>
                  <a:lnTo>
                    <a:pt x="2519699" y="4332187"/>
                  </a:lnTo>
                  <a:lnTo>
                    <a:pt x="2519699" y="0"/>
                  </a:lnTo>
                  <a:lnTo>
                    <a:pt x="0" y="0"/>
                  </a:lnTo>
                  <a:lnTo>
                    <a:pt x="0" y="4332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966" y="5194146"/>
              <a:ext cx="1781250" cy="9550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674" y="2037149"/>
              <a:ext cx="1812727" cy="12393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67668" y="3975818"/>
              <a:ext cx="62230" cy="46355"/>
            </a:xfrm>
            <a:custGeom>
              <a:avLst/>
              <a:gdLst/>
              <a:ahLst/>
              <a:cxnLst/>
              <a:rect l="l" t="t" r="r" b="b"/>
              <a:pathLst>
                <a:path w="62230" h="46354">
                  <a:moveTo>
                    <a:pt x="58353" y="46184"/>
                  </a:moveTo>
                  <a:lnTo>
                    <a:pt x="3446" y="46184"/>
                  </a:lnTo>
                  <a:lnTo>
                    <a:pt x="0" y="42738"/>
                  </a:lnTo>
                  <a:lnTo>
                    <a:pt x="0" y="7697"/>
                  </a:lnTo>
                  <a:lnTo>
                    <a:pt x="0" y="3446"/>
                  </a:lnTo>
                  <a:lnTo>
                    <a:pt x="3446" y="0"/>
                  </a:lnTo>
                  <a:lnTo>
                    <a:pt x="56143" y="0"/>
                  </a:lnTo>
                  <a:lnTo>
                    <a:pt x="58101" y="810"/>
                  </a:lnTo>
                  <a:lnTo>
                    <a:pt x="60988" y="3698"/>
                  </a:lnTo>
                  <a:lnTo>
                    <a:pt x="61799" y="5656"/>
                  </a:lnTo>
                  <a:lnTo>
                    <a:pt x="61799" y="42738"/>
                  </a:lnTo>
                  <a:lnTo>
                    <a:pt x="58353" y="46184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4568" y="3975818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5" h="46354">
                  <a:moveTo>
                    <a:pt x="36922" y="46184"/>
                  </a:moveTo>
                  <a:lnTo>
                    <a:pt x="2977" y="46184"/>
                  </a:lnTo>
                  <a:lnTo>
                    <a:pt x="0" y="43207"/>
                  </a:lnTo>
                  <a:lnTo>
                    <a:pt x="0" y="6650"/>
                  </a:lnTo>
                  <a:lnTo>
                    <a:pt x="0" y="2977"/>
                  </a:lnTo>
                  <a:lnTo>
                    <a:pt x="2977" y="0"/>
                  </a:lnTo>
                  <a:lnTo>
                    <a:pt x="35013" y="0"/>
                  </a:lnTo>
                  <a:lnTo>
                    <a:pt x="36705" y="700"/>
                  </a:lnTo>
                  <a:lnTo>
                    <a:pt x="39199" y="3194"/>
                  </a:lnTo>
                  <a:lnTo>
                    <a:pt x="39899" y="4886"/>
                  </a:lnTo>
                  <a:lnTo>
                    <a:pt x="39899" y="43207"/>
                  </a:lnTo>
                  <a:lnTo>
                    <a:pt x="36922" y="4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0650" y="1869887"/>
              <a:ext cx="2520315" cy="650875"/>
            </a:xfrm>
            <a:custGeom>
              <a:avLst/>
              <a:gdLst/>
              <a:ahLst/>
              <a:cxnLst/>
              <a:rect l="l" t="t" r="r" b="b"/>
              <a:pathLst>
                <a:path w="2520315" h="650875">
                  <a:moveTo>
                    <a:pt x="2519699" y="650699"/>
                  </a:moveTo>
                  <a:lnTo>
                    <a:pt x="0" y="650699"/>
                  </a:lnTo>
                  <a:lnTo>
                    <a:pt x="0" y="0"/>
                  </a:lnTo>
                  <a:lnTo>
                    <a:pt x="2519699" y="0"/>
                  </a:lnTo>
                  <a:lnTo>
                    <a:pt x="2519699" y="6506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39725" y="1860362"/>
          <a:ext cx="2519680" cy="4603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815" algn="ctr">
                        <a:lnSpc>
                          <a:spcPct val="100000"/>
                        </a:lnSpc>
                      </a:pPr>
                      <a:r>
                        <a:rPr sz="1400" b="1" spc="125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85" dirty="0">
                          <a:latin typeface="Calibri"/>
                          <a:cs typeface="Calibri"/>
                        </a:rPr>
                        <a:t>Token</a:t>
                      </a:r>
                      <a:r>
                        <a:rPr sz="14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10" dirty="0">
                          <a:latin typeface="Calibri"/>
                          <a:cs typeface="Calibri"/>
                        </a:rPr>
                        <a:t>Selection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9050">
                      <a:solidFill>
                        <a:srgbClr val="1B3138"/>
                      </a:solidFill>
                      <a:prstDash val="solid"/>
                    </a:lnL>
                    <a:lnR w="19050">
                      <a:solidFill>
                        <a:srgbClr val="1B3138"/>
                      </a:solidFill>
                      <a:prstDash val="solid"/>
                    </a:lnR>
                    <a:lnT w="19050">
                      <a:solidFill>
                        <a:srgbClr val="1B3138"/>
                      </a:solidFill>
                      <a:prstDash val="solid"/>
                    </a:lnT>
                    <a:lnB w="19050">
                      <a:solidFill>
                        <a:srgbClr val="1B313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B3138"/>
                      </a:solidFill>
                      <a:prstDash val="solid"/>
                    </a:lnT>
                    <a:lnB w="19050">
                      <a:solidFill>
                        <a:srgbClr val="1B313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b="1" spc="95" dirty="0">
                          <a:latin typeface="Calibri"/>
                          <a:cs typeface="Calibri"/>
                        </a:rPr>
                        <a:t>Input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85" dirty="0">
                          <a:latin typeface="Calibri"/>
                          <a:cs typeface="Calibri"/>
                        </a:rPr>
                        <a:t>Token</a:t>
                      </a:r>
                      <a:r>
                        <a:rPr sz="14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10" dirty="0">
                          <a:latin typeface="Calibri"/>
                          <a:cs typeface="Calibri"/>
                        </a:rPr>
                        <a:t>Vector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1B3138"/>
                      </a:solidFill>
                      <a:prstDash val="solid"/>
                    </a:lnL>
                    <a:lnR w="19050">
                      <a:solidFill>
                        <a:srgbClr val="1B3138"/>
                      </a:solidFill>
                      <a:prstDash val="solid"/>
                    </a:lnR>
                    <a:lnT w="19050">
                      <a:solidFill>
                        <a:srgbClr val="1B3138"/>
                      </a:solidFill>
                      <a:prstDash val="solid"/>
                    </a:lnT>
                    <a:lnB w="19050">
                      <a:solidFill>
                        <a:srgbClr val="1B3138"/>
                      </a:solidFill>
                      <a:prstDash val="solid"/>
                    </a:lnB>
                    <a:solidFill>
                      <a:srgbClr val="EEEDE9">
                        <a:alpha val="8552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736545" y="3203437"/>
            <a:ext cx="2562860" cy="1937385"/>
            <a:chOff x="749200" y="3272337"/>
            <a:chExt cx="2562860" cy="19373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137" y="3272337"/>
              <a:ext cx="1352775" cy="19217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9200" y="3275124"/>
              <a:ext cx="2562860" cy="1934845"/>
            </a:xfrm>
            <a:custGeom>
              <a:avLst/>
              <a:gdLst/>
              <a:ahLst/>
              <a:cxnLst/>
              <a:rect l="l" t="t" r="r" b="b"/>
              <a:pathLst>
                <a:path w="2562860" h="1934845">
                  <a:moveTo>
                    <a:pt x="2562599" y="1934399"/>
                  </a:moveTo>
                  <a:lnTo>
                    <a:pt x="0" y="1934399"/>
                  </a:lnTo>
                  <a:lnTo>
                    <a:pt x="0" y="0"/>
                  </a:lnTo>
                  <a:lnTo>
                    <a:pt x="2562599" y="0"/>
                  </a:lnTo>
                  <a:lnTo>
                    <a:pt x="2562599" y="1934399"/>
                  </a:lnTo>
                  <a:close/>
                </a:path>
              </a:pathLst>
            </a:custGeom>
            <a:solidFill>
              <a:srgbClr val="1B3138">
                <a:alpha val="582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81774" y="4736024"/>
            <a:ext cx="2145030" cy="192405"/>
          </a:xfrm>
          <a:prstGeom prst="rect">
            <a:avLst/>
          </a:prstGeom>
          <a:solidFill>
            <a:srgbClr val="FCE0E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95" dirty="0">
                <a:latin typeface="Calibri"/>
                <a:cs typeface="Calibri"/>
              </a:rPr>
              <a:t>to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120" dirty="0">
                <a:latin typeface="Calibri"/>
                <a:cs typeface="Calibri"/>
              </a:rPr>
              <a:t>the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90" dirty="0">
                <a:latin typeface="Calibri"/>
                <a:cs typeface="Calibri"/>
              </a:rPr>
              <a:t>Transformer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90343" y="4912504"/>
            <a:ext cx="8012430" cy="168592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30"/>
              </a:spcBef>
              <a:buFont typeface="Arial"/>
              <a:buChar char="●"/>
              <a:tabLst>
                <a:tab pos="347980" algn="l"/>
              </a:tabLst>
            </a:pPr>
            <a:r>
              <a:rPr sz="1400" spc="85" dirty="0">
                <a:latin typeface="Calibri"/>
                <a:cs typeface="Calibri"/>
              </a:rPr>
              <a:t>The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initial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input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to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Transformer</a:t>
            </a:r>
            <a:r>
              <a:rPr sz="1400" spc="85" dirty="0">
                <a:latin typeface="Calibri"/>
                <a:cs typeface="Calibri"/>
              </a:rPr>
              <a:t> model </a:t>
            </a:r>
            <a:r>
              <a:rPr sz="1400" spc="75" dirty="0">
                <a:latin typeface="Calibri"/>
                <a:cs typeface="Calibri"/>
              </a:rPr>
              <a:t>is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sequence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of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word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tokens.</a:t>
            </a:r>
            <a:endParaRPr sz="14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830"/>
              </a:spcBef>
              <a:buFont typeface="Arial"/>
              <a:buChar char="●"/>
              <a:tabLst>
                <a:tab pos="347980" algn="l"/>
              </a:tabLst>
            </a:pPr>
            <a:r>
              <a:rPr sz="1400" spc="100" dirty="0">
                <a:latin typeface="Calibri"/>
                <a:cs typeface="Calibri"/>
              </a:rPr>
              <a:t>These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tokens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are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converted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into</a:t>
            </a:r>
            <a:r>
              <a:rPr sz="1400" spc="65" dirty="0">
                <a:latin typeface="Calibri"/>
                <a:cs typeface="Calibri"/>
              </a:rPr>
              <a:t> word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embeddings.</a:t>
            </a:r>
            <a:endParaRPr sz="1400">
              <a:latin typeface="Calibri"/>
              <a:cs typeface="Calibri"/>
            </a:endParaRPr>
          </a:p>
          <a:p>
            <a:pPr marL="348615" marR="248920" indent="-336550">
              <a:lnSpc>
                <a:spcPts val="1510"/>
              </a:lnSpc>
              <a:spcBef>
                <a:spcPts val="1025"/>
              </a:spcBef>
              <a:buFont typeface="Arial"/>
              <a:buChar char="●"/>
              <a:tabLst>
                <a:tab pos="348615" algn="l"/>
              </a:tabLst>
            </a:pPr>
            <a:r>
              <a:rPr sz="1400" spc="55" dirty="0">
                <a:latin typeface="Calibri"/>
                <a:cs typeface="Calibri"/>
              </a:rPr>
              <a:t>Positional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encodings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are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added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to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these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embeddings,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providing</a:t>
            </a:r>
            <a:r>
              <a:rPr sz="1400" spc="75" dirty="0">
                <a:latin typeface="Calibri"/>
                <a:cs typeface="Calibri"/>
              </a:rPr>
              <a:t> the </a:t>
            </a:r>
            <a:r>
              <a:rPr sz="1400" spc="85" dirty="0">
                <a:latin typeface="Calibri"/>
                <a:cs typeface="Calibri"/>
              </a:rPr>
              <a:t>model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necessary </a:t>
            </a:r>
            <a:r>
              <a:rPr sz="1400" spc="65" dirty="0">
                <a:latin typeface="Calibri"/>
                <a:cs typeface="Calibri"/>
              </a:rPr>
              <a:t>positional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information.</a:t>
            </a:r>
            <a:endParaRPr sz="1400">
              <a:latin typeface="Calibri"/>
              <a:cs typeface="Calibri"/>
            </a:endParaRPr>
          </a:p>
          <a:p>
            <a:pPr marL="348615" marR="5080" indent="-336550">
              <a:lnSpc>
                <a:spcPts val="1510"/>
              </a:lnSpc>
              <a:spcBef>
                <a:spcPts val="1005"/>
              </a:spcBef>
              <a:buFont typeface="Arial"/>
              <a:buChar char="●"/>
              <a:tabLst>
                <a:tab pos="348615" algn="l"/>
              </a:tabLst>
            </a:pPr>
            <a:r>
              <a:rPr sz="1400" spc="80" dirty="0">
                <a:latin typeface="Calibri"/>
                <a:cs typeface="Calibri"/>
              </a:rPr>
              <a:t>This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new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sequence,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with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each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element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dense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vector,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is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then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passed</a:t>
            </a:r>
            <a:r>
              <a:rPr sz="1400" spc="65" dirty="0">
                <a:latin typeface="Calibri"/>
                <a:cs typeface="Calibri"/>
              </a:rPr>
              <a:t> to </a:t>
            </a:r>
            <a:r>
              <a:rPr sz="1400" spc="75" dirty="0">
                <a:latin typeface="Calibri"/>
                <a:cs typeface="Calibri"/>
              </a:rPr>
              <a:t>the</a:t>
            </a:r>
            <a:r>
              <a:rPr sz="1400" spc="65" dirty="0">
                <a:latin typeface="Calibri"/>
                <a:cs typeface="Calibri"/>
              </a:rPr>
              <a:t> ﬁrst </a:t>
            </a:r>
            <a:r>
              <a:rPr sz="1400" spc="55" dirty="0">
                <a:latin typeface="Calibri"/>
                <a:cs typeface="Calibri"/>
              </a:rPr>
              <a:t>transformer block.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668845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40" dirty="0">
                <a:solidFill>
                  <a:srgbClr val="F9F6F4"/>
                </a:solidFill>
              </a:rPr>
              <a:t>Challenges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04" dirty="0">
                <a:solidFill>
                  <a:srgbClr val="FF5F46"/>
                </a:solidFill>
              </a:rPr>
              <a:t>We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85" dirty="0">
                <a:solidFill>
                  <a:srgbClr val="FF5F46"/>
                </a:solidFill>
              </a:rPr>
              <a:t>haven’t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50" dirty="0">
                <a:solidFill>
                  <a:srgbClr val="FF5F46"/>
                </a:solidFill>
              </a:rPr>
              <a:t>ﬁgured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60" dirty="0">
                <a:solidFill>
                  <a:srgbClr val="FF5F46"/>
                </a:solidFill>
              </a:rPr>
              <a:t>it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00" dirty="0">
                <a:solidFill>
                  <a:srgbClr val="FF5F46"/>
                </a:solidFill>
              </a:rPr>
              <a:t>all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29" dirty="0">
                <a:solidFill>
                  <a:srgbClr val="FF5F46"/>
                </a:solidFill>
              </a:rPr>
              <a:t>out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0" dirty="0">
                <a:solidFill>
                  <a:srgbClr val="FF5F46"/>
                </a:solidFill>
              </a:rPr>
              <a:t>yet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106019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MLLMs</a:t>
            </a:r>
            <a:r>
              <a:rPr spc="125" dirty="0"/>
              <a:t> </a:t>
            </a:r>
            <a:r>
              <a:rPr spc="225" dirty="0"/>
              <a:t>are</a:t>
            </a:r>
            <a:r>
              <a:rPr spc="130" dirty="0"/>
              <a:t> </a:t>
            </a:r>
            <a:r>
              <a:rPr spc="235" dirty="0"/>
              <a:t>not</a:t>
            </a:r>
            <a:r>
              <a:rPr spc="125" dirty="0"/>
              <a:t> </a:t>
            </a:r>
            <a:r>
              <a:rPr spc="290" dirty="0"/>
              <a:t>immune</a:t>
            </a:r>
            <a:r>
              <a:rPr spc="130" dirty="0"/>
              <a:t> </a:t>
            </a:r>
            <a:r>
              <a:rPr spc="225" dirty="0"/>
              <a:t>from</a:t>
            </a:r>
            <a:r>
              <a:rPr spc="125" dirty="0"/>
              <a:t> </a:t>
            </a:r>
            <a:r>
              <a:rPr spc="290" dirty="0"/>
              <a:t>LLM</a:t>
            </a:r>
            <a:r>
              <a:rPr spc="130" dirty="0"/>
              <a:t> </a:t>
            </a:r>
            <a:r>
              <a:rPr spc="215" dirty="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108" y="1120549"/>
            <a:ext cx="3128645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They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5162"/>
                </a:solidFill>
                <a:latin typeface="Calibri"/>
                <a:cs typeface="Calibri"/>
              </a:rPr>
              <a:t>inherit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LLM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risks</a:t>
            </a:r>
            <a:endParaRPr sz="2400">
              <a:latin typeface="Calibri"/>
              <a:cs typeface="Calibri"/>
            </a:endParaRPr>
          </a:p>
          <a:p>
            <a:pPr marL="394335" indent="-338455">
              <a:lnSpc>
                <a:spcPct val="100000"/>
              </a:lnSpc>
              <a:spcBef>
                <a:spcPts val="2380"/>
              </a:spcBef>
              <a:buClr>
                <a:srgbClr val="1B5162"/>
              </a:buClr>
              <a:buChar char="•"/>
              <a:tabLst>
                <a:tab pos="394335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Hallucination</a:t>
            </a:r>
            <a:endParaRPr sz="2400">
              <a:latin typeface="Calibri"/>
              <a:cs typeface="Calibri"/>
            </a:endParaRPr>
          </a:p>
          <a:p>
            <a:pPr marL="394335" indent="-338455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94335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sensitivity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774" y="2595656"/>
            <a:ext cx="3747770" cy="16173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807720" indent="-320040">
              <a:lnSpc>
                <a:spcPct val="100000"/>
              </a:lnSpc>
              <a:spcBef>
                <a:spcPts val="38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1B3138"/>
                </a:solidFill>
                <a:latin typeface="Calibri"/>
                <a:cs typeface="Calibri"/>
              </a:rPr>
              <a:t>limit</a:t>
            </a: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34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Inference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compute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cost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Bias,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toxicity,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Copyrights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issues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937" y="1239700"/>
            <a:ext cx="6022573" cy="2658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590" y="3837837"/>
            <a:ext cx="24231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Alayrac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2022</a:t>
            </a:r>
            <a:r>
              <a:rPr sz="1100" spc="6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(Flamingo)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875" y="4558201"/>
            <a:ext cx="4426926" cy="1484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47834" y="6110637"/>
            <a:ext cx="22891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150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New</a:t>
            </a:r>
            <a:r>
              <a:rPr sz="1100" u="sng" spc="1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York</a:t>
            </a:r>
            <a:r>
              <a:rPr sz="1100" u="sng" spc="1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Times,</a:t>
            </a:r>
            <a:r>
              <a:rPr sz="1100" u="sng" spc="1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April</a:t>
            </a:r>
            <a:r>
              <a:rPr sz="1100" u="sng" spc="1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31675" y="4152597"/>
            <a:ext cx="2780500" cy="22650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22474" y="6224313"/>
            <a:ext cx="1737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Next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Shark</a:t>
            </a:r>
            <a:r>
              <a:rPr sz="1400" spc="50" dirty="0">
                <a:latin typeface="Arial"/>
                <a:cs typeface="Arial"/>
              </a:rPr>
              <a:t>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8"/>
              </a:rPr>
              <a:t>X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8"/>
              </a:rPr>
              <a:t>Post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4912" y="4812325"/>
            <a:ext cx="3224749" cy="9941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69171" y="5873912"/>
            <a:ext cx="9836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0"/>
              </a:rPr>
              <a:t>laion.ai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MLLMs</a:t>
            </a:r>
            <a:r>
              <a:rPr spc="125" dirty="0"/>
              <a:t> </a:t>
            </a:r>
            <a:r>
              <a:rPr spc="395" dirty="0"/>
              <a:t>can</a:t>
            </a:r>
            <a:r>
              <a:rPr spc="130" dirty="0"/>
              <a:t> </a:t>
            </a:r>
            <a:r>
              <a:rPr spc="315" dirty="0"/>
              <a:t>lack</a:t>
            </a:r>
            <a:r>
              <a:rPr spc="130" dirty="0"/>
              <a:t> </a:t>
            </a:r>
            <a:r>
              <a:rPr spc="380" dirty="0"/>
              <a:t>common</a:t>
            </a:r>
            <a:r>
              <a:rPr spc="130" dirty="0"/>
              <a:t> </a:t>
            </a:r>
            <a:r>
              <a:rPr spc="365" dirty="0"/>
              <a:t>sense</a:t>
            </a:r>
            <a:r>
              <a:rPr spc="125" dirty="0"/>
              <a:t> </a:t>
            </a:r>
            <a:r>
              <a:rPr spc="175" dirty="0"/>
              <a:t>(like</a:t>
            </a:r>
            <a:r>
              <a:rPr spc="130" dirty="0"/>
              <a:t> </a:t>
            </a:r>
            <a:r>
              <a:rPr spc="315" dirty="0"/>
              <a:t>LLMs)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100" y="4505040"/>
            <a:ext cx="11036300" cy="142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i="1" u="heavy" spc="20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GPT-</a:t>
            </a:r>
            <a:r>
              <a:rPr sz="2000" i="1" u="heavy" spc="16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3</a:t>
            </a:r>
            <a:r>
              <a:rPr sz="2000" i="1" u="heavy" spc="12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000" i="1" u="heavy" spc="13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completion</a:t>
            </a:r>
            <a:endParaRPr sz="2000">
              <a:latin typeface="Calibri"/>
              <a:cs typeface="Calibri"/>
            </a:endParaRPr>
          </a:p>
          <a:p>
            <a:pPr marL="12700" marR="5080" algn="just">
              <a:lnSpc>
                <a:spcPct val="114999"/>
              </a:lnSpc>
              <a:spcBef>
                <a:spcPts val="1145"/>
              </a:spcBef>
            </a:pPr>
            <a:r>
              <a:rPr sz="1800" i="1" spc="55" dirty="0">
                <a:solidFill>
                  <a:srgbClr val="1B3138"/>
                </a:solidFill>
                <a:latin typeface="Calibri"/>
                <a:cs typeface="Calibri"/>
              </a:rPr>
              <a:t>Input: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0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0" dirty="0">
                <a:solidFill>
                  <a:srgbClr val="1B3138"/>
                </a:solidFill>
                <a:latin typeface="Calibri"/>
                <a:cs typeface="Calibri"/>
              </a:rPr>
              <a:t>poured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yourself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glass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0" dirty="0">
                <a:solidFill>
                  <a:srgbClr val="1B3138"/>
                </a:solidFill>
                <a:latin typeface="Calibri"/>
                <a:cs typeface="Calibri"/>
              </a:rPr>
              <a:t>cranberry,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0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then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absentmindedly,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0" dirty="0">
                <a:solidFill>
                  <a:srgbClr val="1B3138"/>
                </a:solidFill>
                <a:latin typeface="Calibri"/>
                <a:cs typeface="Calibri"/>
              </a:rPr>
              <a:t>poured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20" dirty="0">
                <a:solidFill>
                  <a:srgbClr val="1B3138"/>
                </a:solidFill>
                <a:latin typeface="Calibri"/>
                <a:cs typeface="Calibri"/>
              </a:rPr>
              <a:t>about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20" dirty="0">
                <a:solidFill>
                  <a:srgbClr val="1B3138"/>
                </a:solidFill>
                <a:latin typeface="Calibri"/>
                <a:cs typeface="Calibri"/>
              </a:rPr>
              <a:t>teaspoon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grape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juice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80" dirty="0">
                <a:solidFill>
                  <a:srgbClr val="1B3138"/>
                </a:solidFill>
                <a:latin typeface="Calibri"/>
                <a:cs typeface="Calibri"/>
              </a:rPr>
              <a:t>into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B3138"/>
                </a:solidFill>
                <a:latin typeface="Calibri"/>
                <a:cs typeface="Calibri"/>
              </a:rPr>
              <a:t>it.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5" dirty="0">
                <a:solidFill>
                  <a:srgbClr val="1B3138"/>
                </a:solidFill>
                <a:latin typeface="Calibri"/>
                <a:cs typeface="Calibri"/>
              </a:rPr>
              <a:t>looks</a:t>
            </a:r>
            <a:r>
              <a:rPr sz="1800" i="1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85" dirty="0">
                <a:solidFill>
                  <a:srgbClr val="1B3138"/>
                </a:solidFill>
                <a:latin typeface="Calibri"/>
                <a:cs typeface="Calibri"/>
              </a:rPr>
              <a:t>OK.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0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try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80" dirty="0">
                <a:solidFill>
                  <a:srgbClr val="1B3138"/>
                </a:solidFill>
                <a:latin typeface="Calibri"/>
                <a:cs typeface="Calibri"/>
              </a:rPr>
              <a:t>snifﬁng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B3138"/>
                </a:solidFill>
                <a:latin typeface="Calibri"/>
                <a:cs typeface="Calibri"/>
              </a:rPr>
              <a:t>it,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0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1800" i="1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00" dirty="0">
                <a:solidFill>
                  <a:srgbClr val="1B3138"/>
                </a:solidFill>
                <a:latin typeface="Calibri"/>
                <a:cs typeface="Calibri"/>
              </a:rPr>
              <a:t>have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45" dirty="0">
                <a:solidFill>
                  <a:srgbClr val="1B3138"/>
                </a:solidFill>
                <a:latin typeface="Calibri"/>
                <a:cs typeface="Calibri"/>
              </a:rPr>
              <a:t>bad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5" dirty="0">
                <a:solidFill>
                  <a:srgbClr val="1B3138"/>
                </a:solidFill>
                <a:latin typeface="Calibri"/>
                <a:cs typeface="Calibri"/>
              </a:rPr>
              <a:t>cold,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50" dirty="0">
                <a:solidFill>
                  <a:srgbClr val="1B3138"/>
                </a:solidFill>
                <a:latin typeface="Calibri"/>
                <a:cs typeface="Calibri"/>
              </a:rPr>
              <a:t>so</a:t>
            </a:r>
            <a:r>
              <a:rPr sz="1800" i="1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0" dirty="0">
                <a:solidFill>
                  <a:srgbClr val="1B3138"/>
                </a:solidFill>
                <a:latin typeface="Calibri"/>
                <a:cs typeface="Calibri"/>
              </a:rPr>
              <a:t>can’t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95" dirty="0">
                <a:solidFill>
                  <a:srgbClr val="1B3138"/>
                </a:solidFill>
                <a:latin typeface="Calibri"/>
                <a:cs typeface="Calibri"/>
              </a:rPr>
              <a:t>smell</a:t>
            </a:r>
            <a:r>
              <a:rPr sz="1800" i="1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45" dirty="0">
                <a:solidFill>
                  <a:srgbClr val="1B3138"/>
                </a:solidFill>
                <a:latin typeface="Calibri"/>
                <a:cs typeface="Calibri"/>
              </a:rPr>
              <a:t>anything. </a:t>
            </a:r>
            <a:r>
              <a:rPr sz="1800" i="1" spc="90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8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18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35" dirty="0">
                <a:solidFill>
                  <a:srgbClr val="1B3138"/>
                </a:solidFill>
                <a:latin typeface="Calibri"/>
                <a:cs typeface="Calibri"/>
              </a:rPr>
              <a:t>very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70" dirty="0">
                <a:solidFill>
                  <a:srgbClr val="1B3138"/>
                </a:solidFill>
                <a:latin typeface="Calibri"/>
                <a:cs typeface="Calibri"/>
              </a:rPr>
              <a:t>thirsty.</a:t>
            </a:r>
            <a:r>
              <a:rPr sz="18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i="1" spc="190" dirty="0">
                <a:solidFill>
                  <a:srgbClr val="1B3138"/>
                </a:solidFill>
                <a:latin typeface="Calibri"/>
                <a:cs typeface="Calibri"/>
              </a:rPr>
              <a:t>So</a:t>
            </a: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 you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100" y="6082380"/>
            <a:ext cx="432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10" dirty="0">
                <a:solidFill>
                  <a:srgbClr val="1B3138"/>
                </a:solidFill>
                <a:latin typeface="Calibri"/>
                <a:cs typeface="Calibri"/>
              </a:rPr>
              <a:t>Completion:</a:t>
            </a:r>
            <a:r>
              <a:rPr sz="1800" i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145" dirty="0">
                <a:solidFill>
                  <a:srgbClr val="1B3138"/>
                </a:solidFill>
                <a:latin typeface="Calibri"/>
                <a:cs typeface="Calibri"/>
              </a:rPr>
              <a:t>drink</a:t>
            </a:r>
            <a:r>
              <a:rPr sz="1800" b="1" i="1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60" dirty="0">
                <a:solidFill>
                  <a:srgbClr val="1B3138"/>
                </a:solidFill>
                <a:latin typeface="Calibri"/>
                <a:cs typeface="Calibri"/>
              </a:rPr>
              <a:t>it.</a:t>
            </a:r>
            <a:r>
              <a:rPr sz="1800" b="1" i="1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12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1800" b="1" i="1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125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1800" b="1" i="1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130" dirty="0">
                <a:solidFill>
                  <a:srgbClr val="1B3138"/>
                </a:solidFill>
                <a:latin typeface="Calibri"/>
                <a:cs typeface="Calibri"/>
              </a:rPr>
              <a:t>now</a:t>
            </a:r>
            <a:r>
              <a:rPr sz="1800" b="1" i="1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i="1" spc="130" dirty="0">
                <a:solidFill>
                  <a:srgbClr val="1B3138"/>
                </a:solidFill>
                <a:latin typeface="Calibri"/>
                <a:cs typeface="Calibri"/>
              </a:rPr>
              <a:t>dead.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53" y="1758206"/>
            <a:ext cx="3841020" cy="21275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6928" y="3910167"/>
            <a:ext cx="35623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91664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Thrush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2022</a:t>
            </a:r>
            <a:r>
              <a:rPr sz="1100" spc="6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Tested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on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many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models,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including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CLIP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and</a:t>
            </a:r>
            <a:r>
              <a:rPr sz="1100" spc="50" dirty="0">
                <a:latin typeface="Calibri"/>
                <a:cs typeface="Calibri"/>
              </a:rPr>
              <a:t> VisualBERT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7016" y="1813787"/>
            <a:ext cx="4472769" cy="19644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47941" y="3845711"/>
            <a:ext cx="43891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7315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Ramesh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2022</a:t>
            </a:r>
            <a:r>
              <a:rPr sz="1100" spc="6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latin typeface="Calibri"/>
                <a:cs typeface="Calibri"/>
              </a:rPr>
              <a:t>Used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CLIP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and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DALLE-2;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Prompt: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“a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red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100" dirty="0">
                <a:latin typeface="Calibri"/>
                <a:cs typeface="Calibri"/>
              </a:rPr>
              <a:t>cube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on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top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50" dirty="0">
                <a:latin typeface="Calibri"/>
                <a:cs typeface="Calibri"/>
              </a:rPr>
              <a:t>of</a:t>
            </a:r>
            <a:r>
              <a:rPr sz="1100" spc="65" dirty="0">
                <a:latin typeface="Calibri"/>
                <a:cs typeface="Calibri"/>
              </a:rPr>
              <a:t> a </a:t>
            </a:r>
            <a:r>
              <a:rPr sz="1100" spc="55" dirty="0">
                <a:latin typeface="Calibri"/>
                <a:cs typeface="Calibri"/>
              </a:rPr>
              <a:t>blue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cube”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49444" y="6185037"/>
            <a:ext cx="1743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Robust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AI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 and </a:t>
            </a:r>
            <a:r>
              <a:rPr sz="1100" u="sng" spc="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NYU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8312784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>
                <a:solidFill>
                  <a:srgbClr val="F9F6F4"/>
                </a:solidFill>
              </a:rPr>
              <a:t>Attention</a:t>
            </a:r>
            <a:r>
              <a:rPr sz="4800" spc="140" dirty="0">
                <a:solidFill>
                  <a:srgbClr val="F9F6F4"/>
                </a:solidFill>
              </a:rPr>
              <a:t> </a:t>
            </a:r>
            <a:r>
              <a:rPr sz="4800" i="1" spc="409" dirty="0">
                <a:solidFill>
                  <a:srgbClr val="F9F6F4"/>
                </a:solidFill>
                <a:latin typeface="Calibri"/>
                <a:cs typeface="Calibri"/>
              </a:rPr>
              <a:t>may</a:t>
            </a:r>
            <a:r>
              <a:rPr sz="4800" i="1" spc="14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4800" spc="275" dirty="0">
                <a:solidFill>
                  <a:srgbClr val="F9F6F4"/>
                </a:solidFill>
              </a:rPr>
              <a:t>not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440" dirty="0">
                <a:solidFill>
                  <a:srgbClr val="F9F6F4"/>
                </a:solidFill>
              </a:rPr>
              <a:t>be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215" dirty="0">
                <a:solidFill>
                  <a:srgbClr val="F9F6F4"/>
                </a:solidFill>
              </a:rPr>
              <a:t>forever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54" dirty="0">
                <a:solidFill>
                  <a:srgbClr val="FF5F46"/>
                </a:solidFill>
              </a:rPr>
              <a:t>What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i="1" spc="305" dirty="0">
                <a:solidFill>
                  <a:srgbClr val="FF5F46"/>
                </a:solidFill>
                <a:latin typeface="Calibri"/>
                <a:cs typeface="Calibri"/>
              </a:rPr>
              <a:t>may</a:t>
            </a:r>
            <a:r>
              <a:rPr sz="3600" i="1" spc="18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3600" spc="204" dirty="0">
                <a:solidFill>
                  <a:srgbClr val="FF5F46"/>
                </a:solidFill>
              </a:rPr>
              <a:t>remain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85" dirty="0">
                <a:solidFill>
                  <a:srgbClr val="FF5F46"/>
                </a:solidFill>
              </a:rPr>
              <a:t>or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00" dirty="0">
                <a:solidFill>
                  <a:srgbClr val="FF5F46"/>
                </a:solidFill>
              </a:rPr>
              <a:t>rise?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0" y="405063"/>
            <a:ext cx="10885170" cy="17653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260" dirty="0"/>
              <a:t>Reinforcement</a:t>
            </a:r>
            <a:r>
              <a:rPr spc="125" dirty="0"/>
              <a:t> </a:t>
            </a:r>
            <a:r>
              <a:rPr spc="210" dirty="0"/>
              <a:t>learning</a:t>
            </a:r>
            <a:r>
              <a:rPr spc="130" dirty="0"/>
              <a:t> </a:t>
            </a:r>
            <a:r>
              <a:rPr spc="215" dirty="0"/>
              <a:t>with</a:t>
            </a:r>
            <a:r>
              <a:rPr spc="130" dirty="0"/>
              <a:t> </a:t>
            </a:r>
            <a:r>
              <a:rPr spc="295" dirty="0"/>
              <a:t>human</a:t>
            </a:r>
            <a:r>
              <a:rPr spc="130" dirty="0"/>
              <a:t> </a:t>
            </a:r>
            <a:r>
              <a:rPr spc="340" dirty="0"/>
              <a:t>feedback</a:t>
            </a:r>
          </a:p>
          <a:p>
            <a:pPr marL="27940" marR="615950">
              <a:lnSpc>
                <a:spcPts val="2590"/>
              </a:lnSpc>
              <a:spcBef>
                <a:spcPts val="640"/>
              </a:spcBef>
            </a:pPr>
            <a:r>
              <a:rPr sz="2400" spc="170" dirty="0">
                <a:solidFill>
                  <a:srgbClr val="1B5162"/>
                </a:solidFill>
              </a:rPr>
              <a:t>Human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feedback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trains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reward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model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(LM).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35" dirty="0">
                <a:solidFill>
                  <a:srgbClr val="1B5162"/>
                </a:solidFill>
              </a:rPr>
              <a:t>KL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loss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ensures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minimal </a:t>
            </a:r>
            <a:r>
              <a:rPr sz="2400" spc="170" dirty="0">
                <a:solidFill>
                  <a:srgbClr val="1B5162"/>
                </a:solidFill>
              </a:rPr>
              <a:t>divergence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from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original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LLM.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Proximal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Policy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Optimization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(PPO) </a:t>
            </a:r>
            <a:r>
              <a:rPr sz="2400" spc="200" dirty="0">
                <a:solidFill>
                  <a:srgbClr val="1B5162"/>
                </a:solidFill>
              </a:rPr>
              <a:t>updates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LLM.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4359" y="2294111"/>
            <a:ext cx="9607185" cy="40959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52287" y="6004813"/>
            <a:ext cx="2123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u="sng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Ahead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of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AI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on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Substack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80" dirty="0"/>
              <a:t>Hyena</a:t>
            </a:r>
            <a:r>
              <a:rPr spc="110" dirty="0"/>
              <a:t> </a:t>
            </a:r>
            <a:r>
              <a:rPr spc="254" dirty="0"/>
              <a:t>Hierarchy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Convolutional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neural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networks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are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making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comeback?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81" y="1909077"/>
            <a:ext cx="7640320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210" dirty="0">
                <a:solidFill>
                  <a:srgbClr val="1B3138"/>
                </a:solidFill>
                <a:latin typeface="Calibri"/>
                <a:cs typeface="Calibri"/>
              </a:rPr>
              <a:t>Good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few-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shot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learners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languages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Matches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performances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Vision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Transformers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(ViT)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851" y="1174701"/>
            <a:ext cx="2401648" cy="1920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075" y="3278427"/>
            <a:ext cx="6486102" cy="25314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2424" y="3857537"/>
            <a:ext cx="4285073" cy="17962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57818" y="6054237"/>
            <a:ext cx="14541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Poli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45" y="405055"/>
            <a:ext cx="10154920" cy="14363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225" dirty="0"/>
              <a:t>Retentive</a:t>
            </a:r>
            <a:r>
              <a:rPr spc="125" dirty="0"/>
              <a:t> </a:t>
            </a:r>
            <a:r>
              <a:rPr spc="229" dirty="0"/>
              <a:t>Networks</a:t>
            </a:r>
          </a:p>
          <a:p>
            <a:pPr marL="27940" marR="5080">
              <a:lnSpc>
                <a:spcPts val="2590"/>
              </a:lnSpc>
              <a:spcBef>
                <a:spcPts val="640"/>
              </a:spcBef>
            </a:pPr>
            <a:r>
              <a:rPr sz="2400" spc="235" dirty="0">
                <a:solidFill>
                  <a:srgbClr val="1B5162"/>
                </a:solidFill>
              </a:rPr>
              <a:t>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new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attention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variant: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retention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mechanism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connect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recurrence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attention,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without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compromising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performance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812" y="2859976"/>
            <a:ext cx="5443274" cy="24075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3887" y="1933200"/>
            <a:ext cx="5309976" cy="4149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0464" y="6108837"/>
            <a:ext cx="26104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Sun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2023</a:t>
            </a:r>
            <a:r>
              <a:rPr sz="1100" spc="6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(released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70" dirty="0">
                <a:latin typeface="Calibri"/>
                <a:cs typeface="Calibri"/>
              </a:rPr>
              <a:t> July)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6398895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0" dirty="0">
                <a:solidFill>
                  <a:srgbClr val="F9F6F4"/>
                </a:solidFill>
              </a:rPr>
              <a:t>Emerging</a:t>
            </a:r>
            <a:r>
              <a:rPr sz="4800" spc="175" dirty="0">
                <a:solidFill>
                  <a:srgbClr val="F9F6F4"/>
                </a:solidFill>
              </a:rPr>
              <a:t> </a:t>
            </a:r>
            <a:r>
              <a:rPr sz="4800" spc="330" dirty="0">
                <a:solidFill>
                  <a:srgbClr val="F9F6F4"/>
                </a:solidFill>
              </a:rPr>
              <a:t>applications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90" dirty="0">
                <a:solidFill>
                  <a:srgbClr val="FF5F46"/>
                </a:solidFill>
              </a:rPr>
              <a:t>It’s</a:t>
            </a:r>
            <a:r>
              <a:rPr sz="3600" spc="105" dirty="0">
                <a:solidFill>
                  <a:srgbClr val="FF5F46"/>
                </a:solidFill>
              </a:rPr>
              <a:t> </a:t>
            </a:r>
            <a:r>
              <a:rPr sz="3600" spc="275" dirty="0">
                <a:solidFill>
                  <a:srgbClr val="FF5F46"/>
                </a:solidFill>
              </a:rPr>
              <a:t>a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great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50" dirty="0">
                <a:solidFill>
                  <a:srgbClr val="FF5F46"/>
                </a:solidFill>
              </a:rPr>
              <a:t>time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220" dirty="0">
                <a:solidFill>
                  <a:srgbClr val="FF5F46"/>
                </a:solidFill>
              </a:rPr>
              <a:t>to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330" dirty="0">
                <a:solidFill>
                  <a:srgbClr val="FF5F46"/>
                </a:solidFill>
              </a:rPr>
              <a:t>be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45" dirty="0">
                <a:solidFill>
                  <a:srgbClr val="FF5F46"/>
                </a:solidFill>
              </a:rPr>
              <a:t>alive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60" dirty="0"/>
              <a:t>DreamFusion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Generates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3D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objects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from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text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caption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0074" y="2018295"/>
            <a:ext cx="6128800" cy="4090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55364" y="5880237"/>
            <a:ext cx="15805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Poole</a:t>
            </a:r>
            <a:r>
              <a:rPr sz="1100" u="sng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1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5" dirty="0"/>
              <a:t>Make-</a:t>
            </a:r>
            <a:r>
              <a:rPr spc="710" dirty="0"/>
              <a:t>a-</a:t>
            </a:r>
            <a:r>
              <a:rPr spc="290" dirty="0"/>
              <a:t>Video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Generates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video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from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text: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“Cat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watching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TV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with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remote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in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hand”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8025" y="1758200"/>
            <a:ext cx="4668849" cy="4668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48431" y="6185037"/>
            <a:ext cx="162813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Singer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9" name="object 9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714919"/>
            <a:ext cx="7614284" cy="131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75" dirty="0">
                <a:solidFill>
                  <a:srgbClr val="F9F6F4"/>
                </a:solidFill>
              </a:rPr>
              <a:t>Transformer</a:t>
            </a:r>
            <a:r>
              <a:rPr sz="4800" spc="175" dirty="0">
                <a:solidFill>
                  <a:srgbClr val="F9F6F4"/>
                </a:solidFill>
              </a:rPr>
              <a:t> </a:t>
            </a:r>
            <a:r>
              <a:rPr sz="4800" spc="345" dirty="0">
                <a:solidFill>
                  <a:srgbClr val="F9F6F4"/>
                </a:solidFill>
              </a:rPr>
              <a:t>Architectures</a:t>
            </a:r>
            <a:endParaRPr sz="4800" dirty="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220" dirty="0">
                <a:solidFill>
                  <a:srgbClr val="FF5F46"/>
                </a:solidFill>
              </a:rPr>
              <a:t>“Encoders,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85" dirty="0">
                <a:solidFill>
                  <a:srgbClr val="FF5F46"/>
                </a:solidFill>
              </a:rPr>
              <a:t>decoders,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60" dirty="0">
                <a:solidFill>
                  <a:srgbClr val="FF5F46"/>
                </a:solidFill>
              </a:rPr>
              <a:t>T5,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225" dirty="0">
                <a:solidFill>
                  <a:srgbClr val="FF5F46"/>
                </a:solidFill>
              </a:rPr>
              <a:t>oh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80" dirty="0">
                <a:solidFill>
                  <a:srgbClr val="FF5F46"/>
                </a:solidFill>
              </a:rPr>
              <a:t>my!”</a:t>
            </a:r>
            <a:endParaRPr sz="3600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430" dirty="0"/>
              <a:t>PaLM-</a:t>
            </a:r>
            <a:r>
              <a:rPr spc="380" dirty="0"/>
              <a:t>E-</a:t>
            </a:r>
            <a:r>
              <a:rPr spc="375" dirty="0"/>
              <a:t>bot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5" dirty="0">
                <a:solidFill>
                  <a:srgbClr val="1B5162"/>
                </a:solidFill>
              </a:rPr>
              <a:t>Robotics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application: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“bring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me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rice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chips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from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drawer”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9605523" y="5880237"/>
            <a:ext cx="1630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Driess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7198" y="1873849"/>
            <a:ext cx="7343149" cy="41305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AlphaCode:</a:t>
            </a:r>
            <a:r>
              <a:rPr spc="130" dirty="0"/>
              <a:t> </a:t>
            </a:r>
            <a:r>
              <a:rPr spc="260" dirty="0"/>
              <a:t>generate</a:t>
            </a:r>
            <a:r>
              <a:rPr spc="130" dirty="0"/>
              <a:t> </a:t>
            </a:r>
            <a:r>
              <a:rPr spc="390" dirty="0"/>
              <a:t>code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20" dirty="0">
                <a:solidFill>
                  <a:srgbClr val="1B5162"/>
                </a:solidFill>
              </a:rPr>
              <a:t>Problem: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Minimum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765" dirty="0">
                <a:solidFill>
                  <a:srgbClr val="1B5162"/>
                </a:solidFill>
              </a:rPr>
              <a:t>#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minutes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makes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pizzas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slices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2700" y="1661400"/>
            <a:ext cx="6698724" cy="4690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29544" y="5944562"/>
            <a:ext cx="1334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Li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29" dirty="0"/>
              <a:t>Multi-</a:t>
            </a:r>
            <a:r>
              <a:rPr spc="210" dirty="0"/>
              <a:t>lingual</a:t>
            </a:r>
            <a:r>
              <a:rPr spc="145" dirty="0"/>
              <a:t> </a:t>
            </a:r>
            <a:r>
              <a:rPr spc="240" dirty="0"/>
              <a:t>models:</a:t>
            </a:r>
            <a:r>
              <a:rPr spc="145" dirty="0"/>
              <a:t> </a:t>
            </a:r>
            <a:r>
              <a:rPr spc="345" dirty="0"/>
              <a:t>Bactrian-</a:t>
            </a:r>
            <a:r>
              <a:rPr spc="405" dirty="0"/>
              <a:t>X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5" dirty="0">
                <a:solidFill>
                  <a:srgbClr val="1B5162"/>
                </a:solidFill>
              </a:rPr>
              <a:t>An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instruction-</a:t>
            </a:r>
            <a:r>
              <a:rPr sz="2400" spc="110" dirty="0">
                <a:solidFill>
                  <a:srgbClr val="1B5162"/>
                </a:solidFill>
              </a:rPr>
              <a:t>following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model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1769368"/>
            <a:ext cx="2541270" cy="282892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Prompt: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100"/>
              </a:spcBef>
            </a:pP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“It’s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an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apocalypse.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Describe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you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survive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make </a:t>
            </a:r>
            <a:r>
              <a:rPr sz="2400" spc="45" dirty="0">
                <a:solidFill>
                  <a:srgbClr val="1B3138"/>
                </a:solidFill>
                <a:latin typeface="Calibri"/>
                <a:cs typeface="Calibri"/>
              </a:rPr>
              <a:t>allies”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320" y="1806175"/>
            <a:ext cx="8019826" cy="13653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68099" y="3382350"/>
            <a:ext cx="8020050" cy="2531110"/>
            <a:chOff x="3468099" y="3382350"/>
            <a:chExt cx="8020050" cy="2531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099" y="3858611"/>
              <a:ext cx="8019824" cy="20546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41197" y="3382350"/>
              <a:ext cx="3000375" cy="583565"/>
            </a:xfrm>
            <a:custGeom>
              <a:avLst/>
              <a:gdLst/>
              <a:ahLst/>
              <a:cxnLst/>
              <a:rect l="l" t="t" r="r" b="b"/>
              <a:pathLst>
                <a:path w="3000375" h="583564">
                  <a:moveTo>
                    <a:pt x="3000299" y="583499"/>
                  </a:moveTo>
                  <a:lnTo>
                    <a:pt x="0" y="583499"/>
                  </a:lnTo>
                  <a:lnTo>
                    <a:pt x="0" y="0"/>
                  </a:lnTo>
                  <a:lnTo>
                    <a:pt x="3000299" y="0"/>
                  </a:lnTo>
                  <a:lnTo>
                    <a:pt x="3000299" y="5834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41198" y="3382350"/>
            <a:ext cx="3000375" cy="58356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800" spc="120" dirty="0">
                <a:latin typeface="Calibri"/>
                <a:cs typeface="Calibri"/>
              </a:rPr>
              <a:t>Lower-resource </a:t>
            </a:r>
            <a:r>
              <a:rPr sz="1800" spc="95" dirty="0">
                <a:latin typeface="Calibri"/>
                <a:cs typeface="Calibri"/>
              </a:rPr>
              <a:t>languages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1999" y="3674100"/>
            <a:ext cx="2019300" cy="457200"/>
          </a:xfrm>
          <a:custGeom>
            <a:avLst/>
            <a:gdLst/>
            <a:ahLst/>
            <a:cxnLst/>
            <a:rect l="l" t="t" r="r" b="b"/>
            <a:pathLst>
              <a:path w="2019300" h="457200">
                <a:moveTo>
                  <a:pt x="0" y="184499"/>
                </a:moveTo>
                <a:lnTo>
                  <a:pt x="1352099" y="184499"/>
                </a:lnTo>
                <a:lnTo>
                  <a:pt x="1352099" y="456899"/>
                </a:lnTo>
                <a:lnTo>
                  <a:pt x="0" y="456899"/>
                </a:lnTo>
                <a:lnTo>
                  <a:pt x="0" y="184499"/>
                </a:lnTo>
                <a:close/>
              </a:path>
              <a:path w="2019300" h="457200">
                <a:moveTo>
                  <a:pt x="1351997" y="349799"/>
                </a:moveTo>
                <a:lnTo>
                  <a:pt x="2019197" y="0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99545" y="6185037"/>
            <a:ext cx="37020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Li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et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al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95" dirty="0">
                <a:latin typeface="Calibri"/>
                <a:cs typeface="Calibri"/>
              </a:rPr>
              <a:t>2023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70" dirty="0">
                <a:latin typeface="Calibri"/>
                <a:cs typeface="Calibri"/>
              </a:rPr>
              <a:t>(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GitHub</a:t>
            </a:r>
            <a:r>
              <a:rPr sz="1100" spc="8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and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u="sng" spc="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Paper</a:t>
            </a:r>
            <a:r>
              <a:rPr sz="1100" spc="10" dirty="0">
                <a:latin typeface="Calibri"/>
                <a:cs typeface="Calibri"/>
              </a:rPr>
              <a:t>);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released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in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May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5" dirty="0"/>
              <a:t>Gato:</a:t>
            </a:r>
            <a:r>
              <a:rPr spc="120" dirty="0"/>
              <a:t> </a:t>
            </a:r>
            <a:r>
              <a:rPr spc="305" dirty="0"/>
              <a:t>a</a:t>
            </a:r>
            <a:r>
              <a:rPr spc="120" dirty="0"/>
              <a:t> </a:t>
            </a:r>
            <a:r>
              <a:rPr spc="240" dirty="0"/>
              <a:t>generalist</a:t>
            </a:r>
            <a:r>
              <a:rPr spc="125" dirty="0"/>
              <a:t> </a:t>
            </a:r>
            <a:r>
              <a:rPr spc="180" dirty="0"/>
              <a:t>AI</a:t>
            </a:r>
            <a:r>
              <a:rPr spc="120" dirty="0"/>
              <a:t> </a:t>
            </a:r>
            <a:r>
              <a:rPr spc="270" dirty="0"/>
              <a:t>agent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54" dirty="0">
                <a:solidFill>
                  <a:srgbClr val="1B5162"/>
                </a:solidFill>
              </a:rPr>
              <a:t>Can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play</a:t>
            </a:r>
            <a:r>
              <a:rPr sz="2400" spc="80" dirty="0">
                <a:solidFill>
                  <a:srgbClr val="1B5162"/>
                </a:solidFill>
              </a:rPr>
              <a:t> Atari,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caption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images,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chat,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20" dirty="0">
                <a:solidFill>
                  <a:srgbClr val="1B5162"/>
                </a:solidFill>
              </a:rPr>
              <a:t>stack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blocks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with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real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robot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arm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8025" y="1813800"/>
            <a:ext cx="4434600" cy="4434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14719" y="6096962"/>
            <a:ext cx="1552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Reed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60" dirty="0"/>
              <a:t>Textless</a:t>
            </a:r>
            <a:r>
              <a:rPr spc="125" dirty="0"/>
              <a:t> </a:t>
            </a:r>
            <a:r>
              <a:rPr spc="290" dirty="0"/>
              <a:t>NLP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Generate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40" dirty="0">
                <a:solidFill>
                  <a:srgbClr val="1B5162"/>
                </a:solidFill>
              </a:rPr>
              <a:t>speech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from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raw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audio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without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text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transcription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9" y="1963941"/>
            <a:ext cx="495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Helps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low-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resource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languages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4007" y="5746509"/>
            <a:ext cx="4375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Click</a:t>
            </a:r>
            <a:r>
              <a:rPr sz="24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here</a:t>
            </a:r>
            <a:r>
              <a:rPr sz="24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for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1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demo</a:t>
            </a:r>
            <a:r>
              <a:rPr sz="24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on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Meta</a:t>
            </a:r>
            <a:r>
              <a:rPr sz="24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0075" y="2480824"/>
            <a:ext cx="5701323" cy="32284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AlphaFold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95" dirty="0">
                <a:solidFill>
                  <a:srgbClr val="1B5162"/>
                </a:solidFill>
              </a:rPr>
              <a:t>Uses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attention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predict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protein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folding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074" y="1935901"/>
            <a:ext cx="10368302" cy="39184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5679" y="5880237"/>
            <a:ext cx="36245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Google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DeepMind</a:t>
            </a:r>
            <a:r>
              <a:rPr sz="1100" spc="5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and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Timeline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of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Breakthrough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822" y="1492258"/>
            <a:ext cx="11827510" cy="5280660"/>
            <a:chOff x="180822" y="1492258"/>
            <a:chExt cx="11827510" cy="528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22" y="1492258"/>
              <a:ext cx="11827050" cy="5280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447" y="1825633"/>
              <a:ext cx="10970260" cy="4423410"/>
            </a:xfrm>
            <a:custGeom>
              <a:avLst/>
              <a:gdLst/>
              <a:ahLst/>
              <a:cxnLst/>
              <a:rect l="l" t="t" r="r" b="b"/>
              <a:pathLst>
                <a:path w="10970260" h="4423410">
                  <a:moveTo>
                    <a:pt x="10969799" y="4422899"/>
                  </a:moveTo>
                  <a:lnTo>
                    <a:pt x="0" y="4422899"/>
                  </a:lnTo>
                  <a:lnTo>
                    <a:pt x="0" y="0"/>
                  </a:lnTo>
                  <a:lnTo>
                    <a:pt x="10969799" y="0"/>
                  </a:lnTo>
                  <a:lnTo>
                    <a:pt x="10969799" y="442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7981" y="1963941"/>
            <a:ext cx="1026604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MLLMs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gaining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traction</a:t>
            </a:r>
            <a:endParaRPr sz="2400">
              <a:latin typeface="Calibri"/>
              <a:cs typeface="Calibri"/>
            </a:endParaRPr>
          </a:p>
          <a:p>
            <a:pPr marL="350520" marR="508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Transformers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general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1B3138"/>
                </a:solidFill>
                <a:latin typeface="Calibri"/>
                <a:cs typeface="Calibri"/>
              </a:rPr>
              <a:t>sequence-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processing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architectures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that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can </a:t>
            </a:r>
            <a:r>
              <a:rPr sz="2400" spc="220" dirty="0">
                <a:solidFill>
                  <a:srgbClr val="1B3138"/>
                </a:solidFill>
                <a:latin typeface="Calibri"/>
                <a:cs typeface="Calibri"/>
              </a:rPr>
              <a:t>accept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1B3138"/>
                </a:solidFill>
                <a:latin typeface="Calibri"/>
                <a:cs typeface="Calibri"/>
              </a:rPr>
              <a:t>non-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MLLMs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inherit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limitations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from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Transformers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may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not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last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architecture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standing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exciting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unimaginable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MLLM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applications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horizon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0" dirty="0"/>
              <a:t>Module</a:t>
            </a:r>
            <a:r>
              <a:rPr spc="114" dirty="0"/>
              <a:t> </a:t>
            </a:r>
            <a:r>
              <a:rPr spc="340" dirty="0"/>
              <a:t>Summary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Multi-</a:t>
            </a:r>
            <a:r>
              <a:rPr sz="2400" spc="180" dirty="0">
                <a:solidFill>
                  <a:srgbClr val="1B5162"/>
                </a:solidFill>
              </a:rPr>
              <a:t>modal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LLMs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580" dirty="0">
                <a:solidFill>
                  <a:srgbClr val="1B5162"/>
                </a:solidFill>
              </a:rPr>
              <a:t>-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have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learned?</a:t>
            </a:r>
            <a:endParaRPr sz="24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3" name="object 3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78676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50" dirty="0">
                <a:solidFill>
                  <a:srgbClr val="F9F6F4"/>
                </a:solidFill>
              </a:rPr>
              <a:t>Time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250" dirty="0">
                <a:solidFill>
                  <a:srgbClr val="F9F6F4"/>
                </a:solidFill>
              </a:rPr>
              <a:t>for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600" dirty="0">
                <a:solidFill>
                  <a:srgbClr val="F9F6F4"/>
                </a:solidFill>
              </a:rPr>
              <a:t>some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430" dirty="0">
                <a:solidFill>
                  <a:srgbClr val="F9F6F4"/>
                </a:solidFill>
              </a:rPr>
              <a:t>code!</a:t>
            </a:r>
            <a:endParaRPr sz="6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39836" y="839612"/>
            <a:ext cx="7908925" cy="5593080"/>
            <a:chOff x="2186162" y="905925"/>
            <a:chExt cx="7908925" cy="55930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224" y="905925"/>
              <a:ext cx="6929351" cy="55928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6162" y="3840637"/>
              <a:ext cx="2563725" cy="4865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48074" y="3883500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20">
                  <a:moveTo>
                    <a:pt x="2379448" y="362699"/>
                  </a:moveTo>
                  <a:lnTo>
                    <a:pt x="60451" y="362699"/>
                  </a:lnTo>
                  <a:lnTo>
                    <a:pt x="36920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lnTo>
                    <a:pt x="4750" y="36920"/>
                  </a:lnTo>
                  <a:lnTo>
                    <a:pt x="17705" y="17705"/>
                  </a:lnTo>
                  <a:lnTo>
                    <a:pt x="36920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9" y="357949"/>
                  </a:lnTo>
                  <a:lnTo>
                    <a:pt x="2379448" y="362699"/>
                  </a:lnTo>
                  <a:close/>
                </a:path>
              </a:pathLst>
            </a:custGeom>
            <a:solidFill>
              <a:srgbClr val="EEA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48074" y="3883500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20">
                  <a:moveTo>
                    <a:pt x="0" y="60451"/>
                  </a:moveTo>
                  <a:lnTo>
                    <a:pt x="4750" y="36920"/>
                  </a:lnTo>
                  <a:lnTo>
                    <a:pt x="17705" y="17705"/>
                  </a:lnTo>
                  <a:lnTo>
                    <a:pt x="36920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9" y="357949"/>
                  </a:lnTo>
                  <a:lnTo>
                    <a:pt x="2379448" y="362699"/>
                  </a:lnTo>
                  <a:lnTo>
                    <a:pt x="60451" y="362699"/>
                  </a:lnTo>
                  <a:lnTo>
                    <a:pt x="36920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01370" y="104614"/>
            <a:ext cx="6788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The</a:t>
            </a:r>
            <a:r>
              <a:rPr spc="125" dirty="0"/>
              <a:t> </a:t>
            </a:r>
            <a:r>
              <a:rPr spc="229" dirty="0"/>
              <a:t>Transformer</a:t>
            </a:r>
            <a:r>
              <a:rPr spc="130" dirty="0"/>
              <a:t> </a:t>
            </a:r>
            <a:r>
              <a:rPr spc="245" dirty="0"/>
              <a:t>Family</a:t>
            </a:r>
            <a:r>
              <a:rPr spc="130" dirty="0"/>
              <a:t> </a:t>
            </a:r>
            <a:r>
              <a:rPr spc="180" dirty="0"/>
              <a:t>Tree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18486" y="3940262"/>
            <a:ext cx="1900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F9F6F4"/>
                </a:solidFill>
                <a:latin typeface="Calibri"/>
                <a:cs typeface="Calibri"/>
              </a:rPr>
              <a:t>Encoder-</a:t>
            </a:r>
            <a:r>
              <a:rPr sz="1400" b="1" spc="140" dirty="0">
                <a:solidFill>
                  <a:srgbClr val="F9F6F4"/>
                </a:solidFill>
                <a:latin typeface="Calibri"/>
                <a:cs typeface="Calibri"/>
              </a:rPr>
              <a:t>only</a:t>
            </a:r>
            <a:r>
              <a:rPr sz="1400" b="1" spc="5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F9F6F4"/>
                </a:solidFill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12437" y="839612"/>
            <a:ext cx="2564130" cy="533400"/>
            <a:chOff x="4312437" y="839612"/>
            <a:chExt cx="2564130" cy="5334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437" y="839612"/>
              <a:ext cx="2563725" cy="533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74349" y="905912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19">
                  <a:moveTo>
                    <a:pt x="2379448" y="362699"/>
                  </a:moveTo>
                  <a:lnTo>
                    <a:pt x="60451" y="362699"/>
                  </a:lnTo>
                  <a:lnTo>
                    <a:pt x="36920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lnTo>
                    <a:pt x="4750" y="36920"/>
                  </a:lnTo>
                  <a:lnTo>
                    <a:pt x="17705" y="17705"/>
                  </a:lnTo>
                  <a:lnTo>
                    <a:pt x="36920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8" y="357949"/>
                  </a:lnTo>
                  <a:lnTo>
                    <a:pt x="2379448" y="362699"/>
                  </a:lnTo>
                  <a:close/>
                </a:path>
              </a:pathLst>
            </a:custGeom>
            <a:solidFill>
              <a:srgbClr val="7DA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4349" y="905912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19">
                  <a:moveTo>
                    <a:pt x="0" y="60451"/>
                  </a:moveTo>
                  <a:lnTo>
                    <a:pt x="4750" y="36920"/>
                  </a:lnTo>
                  <a:lnTo>
                    <a:pt x="17705" y="17705"/>
                  </a:lnTo>
                  <a:lnTo>
                    <a:pt x="36920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8" y="357949"/>
                  </a:lnTo>
                  <a:lnTo>
                    <a:pt x="2379448" y="362699"/>
                  </a:lnTo>
                  <a:lnTo>
                    <a:pt x="60451" y="362699"/>
                  </a:lnTo>
                  <a:lnTo>
                    <a:pt x="36920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95185" y="857900"/>
            <a:ext cx="1599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F9F6F4"/>
                </a:solidFill>
                <a:latin typeface="Calibri"/>
                <a:cs typeface="Calibri"/>
              </a:rPr>
              <a:t>Encoder-</a:t>
            </a:r>
            <a:r>
              <a:rPr sz="1400" b="1" spc="150" dirty="0">
                <a:solidFill>
                  <a:srgbClr val="F9F6F4"/>
                </a:solidFill>
                <a:latin typeface="Calibri"/>
                <a:cs typeface="Calibri"/>
              </a:rPr>
              <a:t>Decoder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6003" y="1067450"/>
            <a:ext cx="657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solidFill>
                  <a:srgbClr val="F9F6F4"/>
                </a:solidFill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08412" y="918412"/>
            <a:ext cx="2564130" cy="487045"/>
            <a:chOff x="8708412" y="918412"/>
            <a:chExt cx="2564130" cy="48704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8412" y="918412"/>
              <a:ext cx="2563725" cy="486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770324" y="961275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19">
                  <a:moveTo>
                    <a:pt x="2379448" y="362699"/>
                  </a:moveTo>
                  <a:lnTo>
                    <a:pt x="60451" y="362699"/>
                  </a:lnTo>
                  <a:lnTo>
                    <a:pt x="36921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lnTo>
                    <a:pt x="4750" y="36920"/>
                  </a:lnTo>
                  <a:lnTo>
                    <a:pt x="17705" y="17705"/>
                  </a:lnTo>
                  <a:lnTo>
                    <a:pt x="36921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8" y="357949"/>
                  </a:lnTo>
                  <a:lnTo>
                    <a:pt x="2379448" y="362699"/>
                  </a:lnTo>
                  <a:close/>
                </a:path>
              </a:pathLst>
            </a:custGeom>
            <a:solidFill>
              <a:srgbClr val="7E98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70324" y="961275"/>
              <a:ext cx="2440305" cy="363220"/>
            </a:xfrm>
            <a:custGeom>
              <a:avLst/>
              <a:gdLst/>
              <a:ahLst/>
              <a:cxnLst/>
              <a:rect l="l" t="t" r="r" b="b"/>
              <a:pathLst>
                <a:path w="2440304" h="363219">
                  <a:moveTo>
                    <a:pt x="0" y="60451"/>
                  </a:moveTo>
                  <a:lnTo>
                    <a:pt x="4750" y="36920"/>
                  </a:lnTo>
                  <a:lnTo>
                    <a:pt x="17705" y="17705"/>
                  </a:lnTo>
                  <a:lnTo>
                    <a:pt x="36921" y="4750"/>
                  </a:lnTo>
                  <a:lnTo>
                    <a:pt x="60451" y="0"/>
                  </a:lnTo>
                  <a:lnTo>
                    <a:pt x="2379448" y="0"/>
                  </a:lnTo>
                  <a:lnTo>
                    <a:pt x="2422194" y="17705"/>
                  </a:lnTo>
                  <a:lnTo>
                    <a:pt x="2439899" y="60451"/>
                  </a:lnTo>
                  <a:lnTo>
                    <a:pt x="2439899" y="302248"/>
                  </a:lnTo>
                  <a:lnTo>
                    <a:pt x="2435149" y="325779"/>
                  </a:lnTo>
                  <a:lnTo>
                    <a:pt x="2422194" y="344994"/>
                  </a:lnTo>
                  <a:lnTo>
                    <a:pt x="2402978" y="357949"/>
                  </a:lnTo>
                  <a:lnTo>
                    <a:pt x="2379448" y="362699"/>
                  </a:lnTo>
                  <a:lnTo>
                    <a:pt x="60451" y="362699"/>
                  </a:lnTo>
                  <a:lnTo>
                    <a:pt x="36921" y="357949"/>
                  </a:lnTo>
                  <a:lnTo>
                    <a:pt x="17705" y="344994"/>
                  </a:lnTo>
                  <a:lnTo>
                    <a:pt x="4750" y="325779"/>
                  </a:lnTo>
                  <a:lnTo>
                    <a:pt x="0" y="302248"/>
                  </a:lnTo>
                  <a:lnTo>
                    <a:pt x="0" y="60451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031051" y="1018037"/>
            <a:ext cx="1919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0" dirty="0">
                <a:solidFill>
                  <a:srgbClr val="F9F6F4"/>
                </a:solidFill>
                <a:latin typeface="Calibri"/>
                <a:cs typeface="Calibri"/>
              </a:rPr>
              <a:t>Decoder-</a:t>
            </a:r>
            <a:r>
              <a:rPr sz="1400" b="1" spc="140" dirty="0">
                <a:solidFill>
                  <a:srgbClr val="F9F6F4"/>
                </a:solidFill>
                <a:latin typeface="Calibri"/>
                <a:cs typeface="Calibri"/>
              </a:rPr>
              <a:t>only</a:t>
            </a:r>
            <a:r>
              <a:rPr sz="1400" b="1" spc="4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F9F6F4"/>
                </a:solidFill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17967" y="6566237"/>
            <a:ext cx="10001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6"/>
              </a:rPr>
              <a:t>GitHub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8983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“A</a:t>
            </a:r>
            <a:r>
              <a:rPr spc="120" dirty="0"/>
              <a:t> </a:t>
            </a:r>
            <a:r>
              <a:rPr spc="270" dirty="0"/>
              <a:t>strong</a:t>
            </a:r>
            <a:r>
              <a:rPr spc="125" dirty="0"/>
              <a:t> </a:t>
            </a:r>
            <a:r>
              <a:rPr spc="185" dirty="0"/>
              <a:t>foundation…</a:t>
            </a:r>
            <a:r>
              <a:rPr spc="125" dirty="0"/>
              <a:t> </a:t>
            </a:r>
            <a:r>
              <a:rPr spc="270" dirty="0"/>
              <a:t>is</a:t>
            </a:r>
            <a:r>
              <a:rPr spc="120" dirty="0"/>
              <a:t> all</a:t>
            </a:r>
            <a:r>
              <a:rPr spc="125" dirty="0"/>
              <a:t> </a:t>
            </a:r>
            <a:r>
              <a:rPr spc="260" dirty="0"/>
              <a:t>you</a:t>
            </a:r>
            <a:r>
              <a:rPr spc="125" dirty="0"/>
              <a:t> </a:t>
            </a:r>
            <a:r>
              <a:rPr spc="225" dirty="0"/>
              <a:t>need”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050" y="2126864"/>
            <a:ext cx="5910799" cy="3673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9025" y="913185"/>
            <a:ext cx="11706860" cy="327914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1730"/>
              </a:spcBef>
            </a:pPr>
            <a:r>
              <a:rPr sz="2400" spc="170" dirty="0">
                <a:solidFill>
                  <a:srgbClr val="1B5162"/>
                </a:solidFill>
                <a:latin typeface="Calibri"/>
                <a:cs typeface="Calibri"/>
              </a:rPr>
              <a:t>What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and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who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this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5162"/>
                </a:solidFill>
                <a:latin typeface="Calibri"/>
                <a:cs typeface="Calibri"/>
              </a:rPr>
              <a:t>course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is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1B5162"/>
                </a:solidFill>
                <a:latin typeface="Calibri"/>
                <a:cs typeface="Calibri"/>
              </a:rPr>
              <a:t>for</a:t>
            </a:r>
            <a:endParaRPr sz="2400" dirty="0">
              <a:latin typeface="Calibri"/>
              <a:cs typeface="Calibri"/>
            </a:endParaRPr>
          </a:p>
          <a:p>
            <a:pPr marL="5527675">
              <a:lnSpc>
                <a:spcPct val="100000"/>
              </a:lnSpc>
              <a:spcBef>
                <a:spcPts val="1295"/>
              </a:spcBef>
            </a:pPr>
            <a:r>
              <a:rPr sz="1900" b="1" spc="170" dirty="0">
                <a:solidFill>
                  <a:srgbClr val="1B3138"/>
                </a:solidFill>
                <a:latin typeface="Calibri"/>
                <a:cs typeface="Calibri"/>
              </a:rPr>
              <a:t>Research</a:t>
            </a:r>
            <a:r>
              <a:rPr sz="19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7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9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14" dirty="0">
                <a:solidFill>
                  <a:srgbClr val="1B3138"/>
                </a:solidFill>
                <a:latin typeface="Calibri"/>
                <a:cs typeface="Calibri"/>
              </a:rPr>
              <a:t>innovation</a:t>
            </a:r>
            <a:r>
              <a:rPr sz="19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90" dirty="0">
                <a:solidFill>
                  <a:srgbClr val="1B3138"/>
                </a:solidFill>
                <a:latin typeface="Calibri"/>
                <a:cs typeface="Calibri"/>
              </a:rPr>
              <a:t>has</a:t>
            </a:r>
            <a:r>
              <a:rPr sz="19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65" dirty="0">
                <a:solidFill>
                  <a:srgbClr val="1B3138"/>
                </a:solidFill>
                <a:latin typeface="Calibri"/>
                <a:cs typeface="Calibri"/>
              </a:rPr>
              <a:t>exploded</a:t>
            </a:r>
            <a:r>
              <a:rPr sz="19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40" dirty="0">
                <a:solidFill>
                  <a:srgbClr val="1B3138"/>
                </a:solidFill>
                <a:latin typeface="Calibri"/>
                <a:cs typeface="Calibri"/>
              </a:rPr>
              <a:t>around</a:t>
            </a:r>
            <a:r>
              <a:rPr sz="19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900" b="1" spc="135" dirty="0">
                <a:solidFill>
                  <a:srgbClr val="1B3138"/>
                </a:solidFill>
                <a:latin typeface="Calibri"/>
                <a:cs typeface="Calibri"/>
              </a:rPr>
              <a:t>LLMs.</a:t>
            </a:r>
            <a:endParaRPr sz="1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want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keep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1B3138"/>
                </a:solidFill>
                <a:latin typeface="Calibri"/>
                <a:cs typeface="Calibri"/>
              </a:rPr>
              <a:t>up:</a:t>
            </a:r>
            <a:endParaRPr sz="2400" dirty="0">
              <a:latin typeface="Calibri"/>
              <a:cs typeface="Calibri"/>
            </a:endParaRPr>
          </a:p>
          <a:p>
            <a:pPr marL="469900" marR="6628130" indent="-338455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u="heavy" spc="204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fundamentals</a:t>
            </a:r>
            <a:r>
              <a:rPr sz="2400" b="1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have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changed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since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2018</a:t>
            </a:r>
            <a:endParaRPr sz="2400" dirty="0">
              <a:latin typeface="Calibri"/>
              <a:cs typeface="Calibri"/>
            </a:endParaRPr>
          </a:p>
          <a:p>
            <a:pPr marL="469900" marR="7543165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Most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innovation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are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variations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original.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62940" y="5804537"/>
            <a:ext cx="964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Reddit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The</a:t>
            </a:r>
            <a:r>
              <a:rPr spc="110" dirty="0"/>
              <a:t> </a:t>
            </a:r>
            <a:r>
              <a:rPr spc="204" dirty="0"/>
              <a:t>Original</a:t>
            </a:r>
            <a:r>
              <a:rPr spc="125" dirty="0"/>
              <a:t> </a:t>
            </a:r>
            <a:r>
              <a:rPr spc="220" dirty="0"/>
              <a:t>Transformer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5" dirty="0">
                <a:solidFill>
                  <a:srgbClr val="1B5162"/>
                </a:solidFill>
              </a:rPr>
              <a:t>An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229" dirty="0">
                <a:solidFill>
                  <a:srgbClr val="1B5162"/>
                </a:solidFill>
              </a:rPr>
              <a:t>encoder-</a:t>
            </a:r>
            <a:r>
              <a:rPr sz="2400" spc="240" dirty="0">
                <a:solidFill>
                  <a:srgbClr val="1B5162"/>
                </a:solidFill>
              </a:rPr>
              <a:t>decoder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model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49104" y="1769368"/>
            <a:ext cx="4833620" cy="4030979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Deﬁning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Features:</a:t>
            </a:r>
            <a:endParaRPr sz="2400" dirty="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Two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sets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blocks</a:t>
            </a:r>
            <a:endParaRPr sz="2400" dirty="0">
              <a:latin typeface="Calibri"/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Encoder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blocks</a:t>
            </a:r>
            <a:endParaRPr sz="2000" dirty="0">
              <a:latin typeface="Calibri"/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Decoder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blocks</a:t>
            </a:r>
            <a:endParaRPr sz="2000" dirty="0">
              <a:latin typeface="Calibri"/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204" dirty="0">
                <a:solidFill>
                  <a:srgbClr val="1B3138"/>
                </a:solidFill>
                <a:latin typeface="Calibri"/>
                <a:cs typeface="Calibri"/>
              </a:rPr>
              <a:t>Cross-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AB00"/>
              </a:buClr>
              <a:buFont typeface="Arial"/>
              <a:buChar char="○"/>
            </a:pP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975"/>
              </a:spcBef>
              <a:buClr>
                <a:srgbClr val="FFAB00"/>
              </a:buClr>
              <a:buFont typeface="Arial"/>
              <a:buChar char="○"/>
            </a:pPr>
            <a:endParaRPr sz="2000" dirty="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Typical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Uses:</a:t>
            </a:r>
            <a:endParaRPr sz="2400" dirty="0">
              <a:latin typeface="Calibri"/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Translation</a:t>
            </a:r>
            <a:endParaRPr sz="2000" dirty="0">
              <a:latin typeface="Calibri"/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Conversion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46407" y="1291917"/>
            <a:ext cx="3567807" cy="4909297"/>
            <a:chOff x="7015280" y="1191102"/>
            <a:chExt cx="3567807" cy="4909297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280" y="1191102"/>
              <a:ext cx="3567807" cy="49092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280" y="1248251"/>
              <a:ext cx="3453506" cy="479499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58877" y="6201737"/>
            <a:ext cx="8788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ArXiv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07074" y="1633485"/>
            <a:ext cx="4640580" cy="5026660"/>
            <a:chOff x="7307074" y="1633485"/>
            <a:chExt cx="4640580" cy="5026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074" y="1633485"/>
              <a:ext cx="4640300" cy="15042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74" y="1690635"/>
              <a:ext cx="4487899" cy="13518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73749" y="1681110"/>
              <a:ext cx="4507230" cy="1370965"/>
            </a:xfrm>
            <a:custGeom>
              <a:avLst/>
              <a:gdLst/>
              <a:ahLst/>
              <a:cxnLst/>
              <a:rect l="l" t="t" r="r" b="b"/>
              <a:pathLst>
                <a:path w="4507230" h="1370964">
                  <a:moveTo>
                    <a:pt x="0" y="0"/>
                  </a:moveTo>
                  <a:lnTo>
                    <a:pt x="4506949" y="0"/>
                  </a:lnTo>
                  <a:lnTo>
                    <a:pt x="4506949" y="1370940"/>
                  </a:lnTo>
                  <a:lnTo>
                    <a:pt x="0" y="137094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B5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4445" y="3180187"/>
              <a:ext cx="2657541" cy="150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0645" y="3237337"/>
              <a:ext cx="2505141" cy="13519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71120" y="3227812"/>
              <a:ext cx="2524760" cy="1370965"/>
            </a:xfrm>
            <a:custGeom>
              <a:avLst/>
              <a:gdLst/>
              <a:ahLst/>
              <a:cxnLst/>
              <a:rect l="l" t="t" r="r" b="b"/>
              <a:pathLst>
                <a:path w="2524759" h="1370964">
                  <a:moveTo>
                    <a:pt x="0" y="0"/>
                  </a:moveTo>
                  <a:lnTo>
                    <a:pt x="2524191" y="0"/>
                  </a:lnTo>
                  <a:lnTo>
                    <a:pt x="2524191" y="1370950"/>
                  </a:lnTo>
                  <a:lnTo>
                    <a:pt x="0" y="137095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810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1674" y="4726899"/>
              <a:ext cx="4103073" cy="17882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7874" y="4784049"/>
              <a:ext cx="3950673" cy="16358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48349" y="4774524"/>
              <a:ext cx="3970020" cy="1655445"/>
            </a:xfrm>
            <a:custGeom>
              <a:avLst/>
              <a:gdLst/>
              <a:ahLst/>
              <a:cxnLst/>
              <a:rect l="l" t="t" r="r" b="b"/>
              <a:pathLst>
                <a:path w="3970020" h="1655445">
                  <a:moveTo>
                    <a:pt x="0" y="0"/>
                  </a:moveTo>
                  <a:lnTo>
                    <a:pt x="3969723" y="0"/>
                  </a:lnTo>
                  <a:lnTo>
                    <a:pt x="3969723" y="1654875"/>
                  </a:lnTo>
                  <a:lnTo>
                    <a:pt x="0" y="165487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2980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B</a:t>
            </a:r>
            <a:r>
              <a:rPr spc="120" dirty="0"/>
              <a:t> </a:t>
            </a:r>
            <a:r>
              <a:rPr spc="270" dirty="0"/>
              <a:t>is</a:t>
            </a:r>
            <a:r>
              <a:rPr spc="120" dirty="0"/>
              <a:t> </a:t>
            </a:r>
            <a:r>
              <a:rPr spc="155" dirty="0"/>
              <a:t>for</a:t>
            </a:r>
            <a:r>
              <a:rPr spc="120" dirty="0"/>
              <a:t> </a:t>
            </a:r>
            <a:r>
              <a:rPr spc="265" dirty="0"/>
              <a:t>BERT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9100" y="941125"/>
            <a:ext cx="6171565" cy="41376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510"/>
              </a:spcBef>
            </a:pP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Encoder-</a:t>
            </a:r>
            <a:r>
              <a:rPr sz="2400" spc="204" dirty="0">
                <a:solidFill>
                  <a:srgbClr val="1B5162"/>
                </a:solidFill>
                <a:latin typeface="Calibri"/>
                <a:cs typeface="Calibri"/>
              </a:rPr>
              <a:t>only</a:t>
            </a:r>
            <a:r>
              <a:rPr sz="2400" spc="11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Novel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Features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BERT:</a:t>
            </a:r>
            <a:endParaRPr sz="2400">
              <a:latin typeface="Calibri"/>
              <a:cs typeface="Calibri"/>
            </a:endParaRPr>
          </a:p>
          <a:p>
            <a:pPr marL="469900" marR="247015" indent="-338455">
              <a:lnSpc>
                <a:spcPct val="150000"/>
              </a:lnSpc>
              <a:spcBef>
                <a:spcPts val="90"/>
              </a:spcBef>
              <a:buChar char="•"/>
              <a:tabLst>
                <a:tab pos="469900" algn="l"/>
              </a:tabLst>
            </a:pP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Segment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embeddings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([CLS]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and</a:t>
            </a:r>
            <a:r>
              <a:rPr sz="2400" spc="12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[SEP] </a:t>
            </a:r>
            <a:r>
              <a:rPr sz="2400" spc="170" dirty="0">
                <a:solidFill>
                  <a:srgbClr val="1B5162"/>
                </a:solidFill>
                <a:latin typeface="Calibri"/>
                <a:cs typeface="Calibri"/>
              </a:rPr>
              <a:t>special</a:t>
            </a:r>
            <a:r>
              <a:rPr sz="2400" spc="10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tokens)</a:t>
            </a:r>
            <a:endParaRPr sz="2400">
              <a:latin typeface="Calibri"/>
              <a:cs typeface="Calibri"/>
            </a:endParaRPr>
          </a:p>
          <a:p>
            <a:pPr marL="469900" marR="5080" indent="-338455">
              <a:lnSpc>
                <a:spcPct val="150000"/>
              </a:lnSpc>
              <a:spcBef>
                <a:spcPts val="1000"/>
              </a:spcBef>
              <a:buChar char="•"/>
              <a:tabLst>
                <a:tab pos="469900" algn="l"/>
              </a:tabLst>
            </a:pPr>
            <a:r>
              <a:rPr sz="2400" spc="110" dirty="0">
                <a:solidFill>
                  <a:srgbClr val="98102A"/>
                </a:solidFill>
                <a:latin typeface="Calibri"/>
                <a:cs typeface="Calibri"/>
              </a:rPr>
              <a:t>Trained </a:t>
            </a:r>
            <a:r>
              <a:rPr sz="2400" spc="95" dirty="0">
                <a:solidFill>
                  <a:srgbClr val="98102A"/>
                </a:solidFill>
                <a:latin typeface="Calibri"/>
                <a:cs typeface="Calibri"/>
              </a:rPr>
              <a:t>with</a:t>
            </a:r>
            <a:r>
              <a:rPr sz="2400" spc="114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98102A"/>
                </a:solidFill>
                <a:latin typeface="Calibri"/>
                <a:cs typeface="Calibri"/>
              </a:rPr>
              <a:t>Masked</a:t>
            </a:r>
            <a:r>
              <a:rPr sz="2400" spc="114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98102A"/>
                </a:solidFill>
                <a:latin typeface="Calibri"/>
                <a:cs typeface="Calibri"/>
              </a:rPr>
              <a:t>Language</a:t>
            </a:r>
            <a:r>
              <a:rPr sz="2400" spc="114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98102A"/>
                </a:solidFill>
                <a:latin typeface="Calibri"/>
                <a:cs typeface="Calibri"/>
              </a:rPr>
              <a:t>Modeling </a:t>
            </a:r>
            <a:r>
              <a:rPr sz="2400" spc="110" dirty="0">
                <a:solidFill>
                  <a:srgbClr val="98102A"/>
                </a:solidFill>
                <a:latin typeface="Calibri"/>
                <a:cs typeface="Calibri"/>
              </a:rPr>
              <a:t>&amp;</a:t>
            </a:r>
            <a:r>
              <a:rPr sz="2400" spc="100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98102A"/>
                </a:solidFill>
                <a:latin typeface="Calibri"/>
                <a:cs typeface="Calibri"/>
              </a:rPr>
              <a:t>Next</a:t>
            </a:r>
            <a:r>
              <a:rPr sz="2400" spc="105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98102A"/>
                </a:solidFill>
                <a:latin typeface="Calibri"/>
                <a:cs typeface="Calibri"/>
              </a:rPr>
              <a:t>Sentence</a:t>
            </a:r>
            <a:r>
              <a:rPr sz="2400" spc="105" dirty="0">
                <a:solidFill>
                  <a:srgbClr val="98102A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98102A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2540"/>
              </a:spcBef>
              <a:buChar char="•"/>
              <a:tabLst>
                <a:tab pos="469265" algn="l"/>
              </a:tabLst>
            </a:pPr>
            <a:r>
              <a:rPr sz="2400" spc="125" dirty="0">
                <a:solidFill>
                  <a:srgbClr val="4359FF"/>
                </a:solidFill>
                <a:latin typeface="Calibri"/>
                <a:cs typeface="Calibri"/>
              </a:rPr>
              <a:t>Excellent</a:t>
            </a:r>
            <a:r>
              <a:rPr sz="2400" spc="114" dirty="0">
                <a:solidFill>
                  <a:srgbClr val="4359FF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4359FF"/>
                </a:solidFill>
                <a:latin typeface="Calibri"/>
                <a:cs typeface="Calibri"/>
              </a:rPr>
              <a:t>Fine-</a:t>
            </a:r>
            <a:r>
              <a:rPr sz="2400" spc="95" dirty="0">
                <a:solidFill>
                  <a:srgbClr val="4359FF"/>
                </a:solidFill>
                <a:latin typeface="Calibri"/>
                <a:cs typeface="Calibri"/>
              </a:rPr>
              <a:t>Tuning</a:t>
            </a:r>
            <a:r>
              <a:rPr sz="2400" spc="120" dirty="0">
                <a:solidFill>
                  <a:srgbClr val="4359F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4359FF"/>
                </a:solidFill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65701" y="6532337"/>
            <a:ext cx="8788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ArXiv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0" dirty="0"/>
              <a:t>Generating</a:t>
            </a:r>
            <a:r>
              <a:rPr spc="130" dirty="0"/>
              <a:t> </a:t>
            </a:r>
            <a:r>
              <a:rPr spc="260" dirty="0"/>
              <a:t>text</a:t>
            </a:r>
            <a:r>
              <a:rPr spc="135" dirty="0"/>
              <a:t> </a:t>
            </a:r>
            <a:r>
              <a:rPr spc="215" dirty="0"/>
              <a:t>with</a:t>
            </a:r>
            <a:r>
              <a:rPr spc="130" dirty="0"/>
              <a:t> </a:t>
            </a:r>
            <a:r>
              <a:rPr spc="345" dirty="0"/>
              <a:t>GPT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20" dirty="0">
                <a:solidFill>
                  <a:srgbClr val="1B5162"/>
                </a:solidFill>
              </a:rPr>
              <a:t>Decoder-</a:t>
            </a:r>
            <a:r>
              <a:rPr sz="2400" spc="204" dirty="0">
                <a:solidFill>
                  <a:srgbClr val="1B5162"/>
                </a:solidFill>
              </a:rPr>
              <a:t>only</a:t>
            </a:r>
            <a:r>
              <a:rPr sz="2400" spc="12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models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49100" y="1909068"/>
            <a:ext cx="4242435" cy="226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Decoder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have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single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task:</a:t>
            </a:r>
            <a:endParaRPr sz="2400">
              <a:latin typeface="Calibri"/>
              <a:cs typeface="Calibri"/>
            </a:endParaRPr>
          </a:p>
          <a:p>
            <a:pPr marL="469900" marR="97790" indent="-338455">
              <a:lnSpc>
                <a:spcPct val="114999"/>
              </a:lnSpc>
              <a:spcBef>
                <a:spcPts val="1100"/>
              </a:spcBef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Look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over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sequence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predict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next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word (or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token).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7550" y="1950725"/>
            <a:ext cx="6664325" cy="2406015"/>
            <a:chOff x="5097550" y="1950725"/>
            <a:chExt cx="6664325" cy="2406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7550" y="1950725"/>
              <a:ext cx="6664200" cy="24058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700" y="1988825"/>
              <a:ext cx="6549899" cy="22915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5150" y="5210958"/>
            <a:ext cx="913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Decoder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products: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ChatGPT,</a:t>
            </a:r>
            <a:r>
              <a:rPr sz="2400" b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20" dirty="0">
                <a:solidFill>
                  <a:srgbClr val="1B3138"/>
                </a:solidFill>
                <a:latin typeface="Calibri"/>
                <a:cs typeface="Calibri"/>
              </a:rPr>
              <a:t>Bard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0" dirty="0">
                <a:solidFill>
                  <a:srgbClr val="1B3138"/>
                </a:solidFill>
                <a:latin typeface="Calibri"/>
                <a:cs typeface="Calibri"/>
              </a:rPr>
              <a:t>Claude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60" dirty="0">
                <a:solidFill>
                  <a:srgbClr val="1B3138"/>
                </a:solidFill>
                <a:latin typeface="Calibri"/>
                <a:cs typeface="Calibri"/>
              </a:rPr>
              <a:t>LLaMA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25" dirty="0">
                <a:solidFill>
                  <a:srgbClr val="1B3138"/>
                </a:solidFill>
                <a:latin typeface="Calibri"/>
                <a:cs typeface="Calibri"/>
              </a:rPr>
              <a:t>MPT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06874" y="6081013"/>
            <a:ext cx="1968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409" dirty="0">
                <a:latin typeface="Calibri"/>
                <a:cs typeface="Calibri"/>
              </a:rPr>
              <a:t> </a:t>
            </a:r>
            <a:r>
              <a:rPr sz="1100" u="sng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IllustratedTransformer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3465" y="1892033"/>
            <a:ext cx="41275" cy="4425950"/>
            <a:chOff x="7913465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7933896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216126" y="1892033"/>
            <a:ext cx="41275" cy="4425950"/>
            <a:chOff x="4216126" y="1892033"/>
            <a:chExt cx="41275" cy="4425950"/>
          </a:xfrm>
        </p:grpSpPr>
        <p:sp>
          <p:nvSpPr>
            <p:cNvPr id="9" name="object 9"/>
            <p:cNvSpPr/>
            <p:nvPr/>
          </p:nvSpPr>
          <p:spPr>
            <a:xfrm>
              <a:off x="4236557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85572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Important</a:t>
            </a:r>
            <a:r>
              <a:rPr spc="135" dirty="0"/>
              <a:t> </a:t>
            </a:r>
            <a:r>
              <a:rPr spc="245" dirty="0"/>
              <a:t>variables</a:t>
            </a:r>
            <a:r>
              <a:rPr spc="135" dirty="0"/>
              <a:t> </a:t>
            </a:r>
            <a:r>
              <a:rPr spc="165" dirty="0"/>
              <a:t>in</a:t>
            </a:r>
            <a:r>
              <a:rPr spc="135" dirty="0"/>
              <a:t> </a:t>
            </a:r>
            <a:r>
              <a:rPr spc="245" dirty="0"/>
              <a:t>Transformers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71240" y="1800996"/>
            <a:ext cx="3079115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Font typeface="Calibri"/>
              <a:buChar char="•"/>
              <a:tabLst>
                <a:tab pos="314325" algn="l"/>
              </a:tabLst>
            </a:pP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Vocabulary</a:t>
            </a:r>
            <a:r>
              <a:rPr sz="16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6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70" dirty="0">
                <a:solidFill>
                  <a:srgbClr val="1B3138"/>
                </a:solidFill>
                <a:latin typeface="Calibri"/>
                <a:cs typeface="Calibri"/>
              </a:rPr>
              <a:t>(V)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314325" marR="5080">
              <a:lnSpc>
                <a:spcPct val="114999"/>
              </a:lnSpc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unique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tokens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recognizes.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1240" y="2922660"/>
            <a:ext cx="3265804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Font typeface="Calibri"/>
              <a:buChar char="•"/>
              <a:tabLst>
                <a:tab pos="314325" algn="l"/>
              </a:tabLst>
            </a:pPr>
            <a:r>
              <a:rPr sz="1600" b="1" spc="130" dirty="0">
                <a:solidFill>
                  <a:srgbClr val="1B3138"/>
                </a:solidFill>
                <a:latin typeface="Calibri"/>
                <a:cs typeface="Calibri"/>
              </a:rPr>
              <a:t>Embedding/Model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6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30" dirty="0">
                <a:solidFill>
                  <a:srgbClr val="1B3138"/>
                </a:solidFill>
                <a:latin typeface="Calibri"/>
                <a:cs typeface="Calibri"/>
              </a:rPr>
              <a:t>(D)</a:t>
            </a:r>
            <a:r>
              <a:rPr sz="1600" spc="30" dirty="0">
                <a:solidFill>
                  <a:srgbClr val="1B3138"/>
                </a:solidFill>
                <a:latin typeface="Calibri"/>
                <a:cs typeface="Calibri"/>
              </a:rPr>
              <a:t>: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dimensionality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word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embeddings,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also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known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hidden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size.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1240" y="4324739"/>
            <a:ext cx="3357879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 algn="just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Font typeface="Calibri"/>
              <a:buChar char="•"/>
              <a:tabLst>
                <a:tab pos="314325" algn="l"/>
              </a:tabLst>
            </a:pPr>
            <a:r>
              <a:rPr sz="1600" b="1" spc="145" dirty="0">
                <a:solidFill>
                  <a:srgbClr val="1B3138"/>
                </a:solidFill>
                <a:latin typeface="Calibri"/>
                <a:cs typeface="Calibri"/>
              </a:rPr>
              <a:t>Sequence/Context</a:t>
            </a:r>
            <a:r>
              <a:rPr sz="16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50" dirty="0">
                <a:solidFill>
                  <a:srgbClr val="1B3138"/>
                </a:solidFill>
                <a:latin typeface="Calibri"/>
                <a:cs typeface="Calibri"/>
              </a:rPr>
              <a:t>Length</a:t>
            </a:r>
            <a:r>
              <a:rPr sz="1600" b="1" spc="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75" dirty="0">
                <a:solidFill>
                  <a:srgbClr val="1B3138"/>
                </a:solidFill>
                <a:latin typeface="Calibri"/>
                <a:cs typeface="Calibri"/>
              </a:rPr>
              <a:t>(L)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: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maximum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tokens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the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process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a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single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pass.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6674" y="2026486"/>
            <a:ext cx="2788285" cy="11474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75" dirty="0">
                <a:solidFill>
                  <a:srgbClr val="1B3138"/>
                </a:solidFill>
                <a:latin typeface="Calibri"/>
                <a:cs typeface="Calibri"/>
              </a:rPr>
              <a:t>(H):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head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attention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mechanism,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input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is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divided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into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H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parts.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9455" y="3428566"/>
            <a:ext cx="2996565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9405" indent="-306705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9405" algn="l"/>
              </a:tabLst>
            </a:pPr>
            <a:r>
              <a:rPr sz="1600" b="1" spc="125" dirty="0">
                <a:solidFill>
                  <a:srgbClr val="1B3138"/>
                </a:solidFill>
                <a:latin typeface="Calibri"/>
                <a:cs typeface="Calibri"/>
              </a:rPr>
              <a:t>Intermediate</a:t>
            </a:r>
            <a:r>
              <a:rPr sz="1600" b="1" spc="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45" dirty="0">
                <a:solidFill>
                  <a:srgbClr val="1B3138"/>
                </a:solidFill>
                <a:latin typeface="Calibri"/>
                <a:cs typeface="Calibri"/>
              </a:rPr>
              <a:t>(I):</a:t>
            </a:r>
            <a:endParaRPr sz="1600">
              <a:latin typeface="Calibri"/>
              <a:cs typeface="Calibri"/>
            </a:endParaRPr>
          </a:p>
          <a:p>
            <a:pPr marL="319405" marR="5080">
              <a:lnSpc>
                <a:spcPct val="114999"/>
              </a:lnSpc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feed-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forward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network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has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an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intermediate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layer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whose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typically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larger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20" dirty="0">
                <a:solidFill>
                  <a:srgbClr val="1B3138"/>
                </a:solidFill>
                <a:latin typeface="Calibri"/>
                <a:cs typeface="Calibri"/>
              </a:rPr>
              <a:t>embedding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size.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49455" y="5111062"/>
            <a:ext cx="2901950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9405" indent="-306705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9405" algn="l"/>
              </a:tabLst>
            </a:pPr>
            <a:r>
              <a:rPr sz="1600" b="1" spc="145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b="1" spc="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50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70" dirty="0">
                <a:solidFill>
                  <a:srgbClr val="1B3138"/>
                </a:solidFill>
                <a:latin typeface="Calibri"/>
                <a:cs typeface="Calibri"/>
              </a:rPr>
              <a:t>(N):</a:t>
            </a:r>
            <a:endParaRPr sz="1600">
              <a:latin typeface="Calibri"/>
              <a:cs typeface="Calibri"/>
            </a:endParaRPr>
          </a:p>
          <a:p>
            <a:pPr marL="319405" marR="5080">
              <a:lnSpc>
                <a:spcPct val="114999"/>
              </a:lnSpc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Transformer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blocks/layers.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12275" y="2026486"/>
            <a:ext cx="2891790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examples 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processed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together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one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forward/backward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5" dirty="0">
                <a:solidFill>
                  <a:srgbClr val="1B3138"/>
                </a:solidFill>
                <a:latin typeface="Calibri"/>
                <a:cs typeface="Calibri"/>
              </a:rPr>
              <a:t>pass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during </a:t>
            </a:r>
            <a:r>
              <a:rPr sz="1600" spc="40" dirty="0">
                <a:solidFill>
                  <a:srgbClr val="1B3138"/>
                </a:solidFill>
                <a:latin typeface="Calibri"/>
                <a:cs typeface="Calibri"/>
              </a:rPr>
              <a:t>training.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05055" y="3428567"/>
            <a:ext cx="3507740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9405" indent="-306705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9405" algn="l"/>
              </a:tabLst>
            </a:pPr>
            <a:r>
              <a:rPr sz="1600" b="1" spc="114" dirty="0">
                <a:solidFill>
                  <a:srgbClr val="1B3138"/>
                </a:solidFill>
                <a:latin typeface="Calibri"/>
                <a:cs typeface="Calibri"/>
              </a:rPr>
              <a:t>Tokens</a:t>
            </a:r>
            <a:r>
              <a:rPr sz="1600" b="1" spc="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14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10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85" dirty="0">
                <a:solidFill>
                  <a:srgbClr val="1B3138"/>
                </a:solidFill>
                <a:latin typeface="Calibri"/>
                <a:cs typeface="Calibri"/>
              </a:rPr>
              <a:t>(T):</a:t>
            </a:r>
            <a:endParaRPr sz="1600">
              <a:latin typeface="Calibri"/>
              <a:cs typeface="Calibri"/>
            </a:endParaRPr>
          </a:p>
          <a:p>
            <a:pPr marL="319405" marR="5080">
              <a:lnSpc>
                <a:spcPct val="114999"/>
              </a:lnSpc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total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tokens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a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40" dirty="0">
                <a:solidFill>
                  <a:srgbClr val="1B3138"/>
                </a:solidFill>
                <a:latin typeface="Calibri"/>
                <a:cs typeface="Calibri"/>
              </a:rPr>
              <a:t>sees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during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training.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is normally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reported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epochs.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2144" y="1383119"/>
            <a:ext cx="68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30" dirty="0">
                <a:solidFill>
                  <a:srgbClr val="1B3138"/>
                </a:solidFill>
                <a:latin typeface="Calibri"/>
                <a:cs typeface="Calibri"/>
              </a:rPr>
              <a:t>Input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9455" y="1264710"/>
            <a:ext cx="3054350" cy="7874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993140">
              <a:lnSpc>
                <a:spcPct val="100000"/>
              </a:lnSpc>
              <a:spcBef>
                <a:spcPts val="1030"/>
              </a:spcBef>
            </a:pPr>
            <a:r>
              <a:rPr sz="2000" b="1" spc="110" dirty="0">
                <a:solidFill>
                  <a:srgbClr val="1B3138"/>
                </a:solidFill>
                <a:latin typeface="Calibri"/>
                <a:cs typeface="Calibri"/>
              </a:rPr>
              <a:t>Internal</a:t>
            </a:r>
            <a:endParaRPr sz="2000">
              <a:latin typeface="Calibri"/>
              <a:cs typeface="Calibri"/>
            </a:endParaRPr>
          </a:p>
          <a:p>
            <a:pPr marL="319405" indent="-306705">
              <a:lnSpc>
                <a:spcPct val="100000"/>
              </a:lnSpc>
              <a:spcBef>
                <a:spcPts val="745"/>
              </a:spcBef>
              <a:buClr>
                <a:srgbClr val="1B5162"/>
              </a:buClr>
              <a:buChar char="•"/>
              <a:tabLst>
                <a:tab pos="319405" algn="l"/>
              </a:tabLst>
            </a:pPr>
            <a:r>
              <a:rPr sz="1600" b="1" spc="145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10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50" dirty="0">
                <a:solidFill>
                  <a:srgbClr val="1B3138"/>
                </a:solidFill>
                <a:latin typeface="Calibri"/>
                <a:cs typeface="Calibri"/>
              </a:rPr>
              <a:t>Heads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05055" y="1264708"/>
            <a:ext cx="1986280" cy="7874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976630">
              <a:lnSpc>
                <a:spcPct val="100000"/>
              </a:lnSpc>
              <a:spcBef>
                <a:spcPts val="1030"/>
              </a:spcBef>
            </a:pPr>
            <a:r>
              <a:rPr sz="2000" b="1" spc="114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endParaRPr sz="2000">
              <a:latin typeface="Calibri"/>
              <a:cs typeface="Calibri"/>
            </a:endParaRPr>
          </a:p>
          <a:p>
            <a:pPr marL="319405" indent="-306705">
              <a:lnSpc>
                <a:spcPct val="100000"/>
              </a:lnSpc>
              <a:spcBef>
                <a:spcPts val="745"/>
              </a:spcBef>
              <a:buClr>
                <a:srgbClr val="1B5162"/>
              </a:buClr>
              <a:buChar char="•"/>
              <a:tabLst>
                <a:tab pos="319405" algn="l"/>
              </a:tabLst>
            </a:pPr>
            <a:r>
              <a:rPr sz="1600" b="1" spc="155" dirty="0">
                <a:solidFill>
                  <a:srgbClr val="1B3138"/>
                </a:solidFill>
                <a:latin typeface="Calibri"/>
                <a:cs typeface="Calibri"/>
              </a:rPr>
              <a:t>Batch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70" dirty="0">
                <a:solidFill>
                  <a:srgbClr val="1B3138"/>
                </a:solidFill>
                <a:latin typeface="Calibri"/>
                <a:cs typeface="Calibri"/>
              </a:rPr>
              <a:t>(B):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9625" y="1791524"/>
            <a:ext cx="11518265" cy="22225"/>
          </a:xfrm>
          <a:custGeom>
            <a:avLst/>
            <a:gdLst/>
            <a:ahLst/>
            <a:cxnLst/>
            <a:rect l="l" t="t" r="r" b="b"/>
            <a:pathLst>
              <a:path w="11518265" h="22225">
                <a:moveTo>
                  <a:pt x="0" y="21899"/>
                </a:moveTo>
                <a:lnTo>
                  <a:pt x="11517899" y="0"/>
                </a:lnTo>
              </a:path>
            </a:pathLst>
          </a:custGeom>
          <a:ln w="952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440599"/>
            <a:ext cx="8248650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5" dirty="0">
                <a:solidFill>
                  <a:srgbClr val="F9F6F4"/>
                </a:solidFill>
              </a:rPr>
              <a:t>Time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290" dirty="0">
                <a:solidFill>
                  <a:srgbClr val="F9F6F4"/>
                </a:solidFill>
              </a:rPr>
              <a:t>to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355" dirty="0">
                <a:solidFill>
                  <a:srgbClr val="F9F6F4"/>
                </a:solidFill>
              </a:rPr>
              <a:t>Pay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i="1" spc="305" dirty="0">
                <a:solidFill>
                  <a:srgbClr val="F9F6F4"/>
                </a:solidFill>
                <a:latin typeface="Calibri"/>
                <a:cs typeface="Calibri"/>
              </a:rPr>
              <a:t>Attention</a:t>
            </a:r>
            <a:endParaRPr sz="4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3600" spc="270" dirty="0">
                <a:solidFill>
                  <a:srgbClr val="FF5F46"/>
                </a:solidFill>
              </a:rPr>
              <a:t>The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95" dirty="0">
                <a:solidFill>
                  <a:srgbClr val="FF5F46"/>
                </a:solidFill>
              </a:rPr>
              <a:t>secret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9" dirty="0">
                <a:solidFill>
                  <a:srgbClr val="FF5F46"/>
                </a:solidFill>
              </a:rPr>
              <a:t>that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60" dirty="0">
                <a:solidFill>
                  <a:srgbClr val="FF5F46"/>
                </a:solidFill>
              </a:rPr>
              <a:t>unlocked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260" dirty="0">
                <a:solidFill>
                  <a:srgbClr val="FF5F46"/>
                </a:solidFill>
              </a:rPr>
              <a:t>the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5" dirty="0">
                <a:solidFill>
                  <a:srgbClr val="FF5F46"/>
                </a:solidFill>
              </a:rPr>
              <a:t>power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70" dirty="0">
                <a:solidFill>
                  <a:srgbClr val="FF5F46"/>
                </a:solidFill>
              </a:rPr>
              <a:t>of </a:t>
            </a:r>
            <a:r>
              <a:rPr sz="3600" spc="280" dirty="0">
                <a:solidFill>
                  <a:srgbClr val="FF5F46"/>
                </a:solidFill>
              </a:rPr>
              <a:t>LLMs</a:t>
            </a:r>
            <a:endParaRPr sz="36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The</a:t>
            </a:r>
            <a:r>
              <a:rPr spc="125" dirty="0"/>
              <a:t> </a:t>
            </a:r>
            <a:r>
              <a:rPr spc="200" dirty="0"/>
              <a:t>inner</a:t>
            </a:r>
            <a:r>
              <a:rPr spc="130" dirty="0"/>
              <a:t> </a:t>
            </a:r>
            <a:r>
              <a:rPr spc="254" dirty="0"/>
              <a:t>workings</a:t>
            </a:r>
            <a:r>
              <a:rPr spc="130" dirty="0"/>
              <a:t> </a:t>
            </a:r>
            <a:r>
              <a:rPr spc="215" dirty="0"/>
              <a:t>of</a:t>
            </a:r>
            <a:r>
              <a:rPr spc="130" dirty="0"/>
              <a:t> </a:t>
            </a:r>
            <a:r>
              <a:rPr spc="235" dirty="0"/>
              <a:t>attention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5" dirty="0">
                <a:solidFill>
                  <a:srgbClr val="1B5162"/>
                </a:solidFill>
              </a:rPr>
              <a:t>Learning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weights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attention.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6524" y="5730849"/>
            <a:ext cx="4674012" cy="583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8275" y="4003499"/>
            <a:ext cx="1429385" cy="20891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7620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60"/>
              </a:spcBef>
            </a:pPr>
            <a:r>
              <a:rPr sz="1200" spc="55" dirty="0">
                <a:latin typeface="Calibri"/>
                <a:cs typeface="Calibri"/>
              </a:rPr>
              <a:t>Word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55" dirty="0">
                <a:latin typeface="Calibri"/>
                <a:cs typeface="Calibri"/>
              </a:rPr>
              <a:t>Vector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3975" y="4036462"/>
            <a:ext cx="2066289" cy="208915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80"/>
              </a:spcBef>
            </a:pPr>
            <a:r>
              <a:rPr sz="1000" spc="65" dirty="0">
                <a:latin typeface="Calibri"/>
                <a:cs typeface="Calibri"/>
              </a:rPr>
              <a:t>Query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62333" y="4071463"/>
            <a:ext cx="247650" cy="139065"/>
            <a:chOff x="3862333" y="4071463"/>
            <a:chExt cx="247650" cy="139065"/>
          </a:xfrm>
        </p:grpSpPr>
        <p:sp>
          <p:nvSpPr>
            <p:cNvPr id="7" name="object 7"/>
            <p:cNvSpPr/>
            <p:nvPr/>
          </p:nvSpPr>
          <p:spPr>
            <a:xfrm>
              <a:off x="3867086" y="4076230"/>
              <a:ext cx="238125" cy="129539"/>
            </a:xfrm>
            <a:custGeom>
              <a:avLst/>
              <a:gdLst/>
              <a:ahLst/>
              <a:cxnLst/>
              <a:rect l="l" t="t" r="r" b="b"/>
              <a:pathLst>
                <a:path w="238125" h="129539">
                  <a:moveTo>
                    <a:pt x="238112" y="85356"/>
                  </a:moveTo>
                  <a:lnTo>
                    <a:pt x="0" y="85356"/>
                  </a:lnTo>
                  <a:lnTo>
                    <a:pt x="0" y="129298"/>
                  </a:lnTo>
                  <a:lnTo>
                    <a:pt x="238112" y="129298"/>
                  </a:lnTo>
                  <a:lnTo>
                    <a:pt x="238112" y="85356"/>
                  </a:lnTo>
                  <a:close/>
                </a:path>
                <a:path w="238125" h="129539">
                  <a:moveTo>
                    <a:pt x="238112" y="0"/>
                  </a:moveTo>
                  <a:lnTo>
                    <a:pt x="0" y="0"/>
                  </a:lnTo>
                  <a:lnTo>
                    <a:pt x="0" y="43954"/>
                  </a:lnTo>
                  <a:lnTo>
                    <a:pt x="238112" y="43954"/>
                  </a:lnTo>
                  <a:lnTo>
                    <a:pt x="238112" y="0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7096" y="4076226"/>
              <a:ext cx="238125" cy="129539"/>
            </a:xfrm>
            <a:custGeom>
              <a:avLst/>
              <a:gdLst/>
              <a:ahLst/>
              <a:cxnLst/>
              <a:rect l="l" t="t" r="r" b="b"/>
              <a:pathLst>
                <a:path w="238125" h="129539">
                  <a:moveTo>
                    <a:pt x="0" y="0"/>
                  </a:moveTo>
                  <a:lnTo>
                    <a:pt x="238107" y="0"/>
                  </a:lnTo>
                  <a:lnTo>
                    <a:pt x="238107" y="43948"/>
                  </a:lnTo>
                  <a:lnTo>
                    <a:pt x="0" y="43948"/>
                  </a:lnTo>
                  <a:lnTo>
                    <a:pt x="0" y="0"/>
                  </a:lnTo>
                  <a:close/>
                </a:path>
                <a:path w="238125" h="129539">
                  <a:moveTo>
                    <a:pt x="0" y="85348"/>
                  </a:moveTo>
                  <a:lnTo>
                    <a:pt x="238107" y="85348"/>
                  </a:lnTo>
                  <a:lnTo>
                    <a:pt x="238107" y="129297"/>
                  </a:lnTo>
                  <a:lnTo>
                    <a:pt x="0" y="129297"/>
                  </a:lnTo>
                  <a:lnTo>
                    <a:pt x="0" y="85348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06775" y="3453900"/>
            <a:ext cx="1769745" cy="1308100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050">
              <a:latin typeface="Times New Roman"/>
              <a:cs typeface="Times New Roman"/>
            </a:endParaRPr>
          </a:p>
          <a:p>
            <a:pPr marL="47625" algn="ctr">
              <a:lnSpc>
                <a:spcPct val="100000"/>
              </a:lnSpc>
            </a:pPr>
            <a:r>
              <a:rPr sz="1600" b="1" spc="110" dirty="0">
                <a:solidFill>
                  <a:srgbClr val="FF5F46"/>
                </a:solidFill>
                <a:latin typeface="Calibri"/>
                <a:cs typeface="Calibri"/>
              </a:rPr>
              <a:t>W</a:t>
            </a:r>
            <a:r>
              <a:rPr sz="1575" b="1" spc="165" baseline="-31746" dirty="0">
                <a:solidFill>
                  <a:srgbClr val="FF5F46"/>
                </a:solidFill>
                <a:latin typeface="Calibri"/>
                <a:cs typeface="Calibri"/>
              </a:rPr>
              <a:t>Q</a:t>
            </a:r>
            <a:endParaRPr sz="1575" baseline="-31746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7496" y="4059172"/>
            <a:ext cx="131505" cy="16340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1000" y="2211837"/>
            <a:ext cx="761745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latin typeface="Calibri"/>
                <a:cs typeface="Calibri"/>
              </a:rPr>
              <a:t>We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120" dirty="0">
                <a:latin typeface="Calibri"/>
                <a:cs typeface="Calibri"/>
              </a:rPr>
              <a:t>use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three,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60" dirty="0">
                <a:latin typeface="Calibri"/>
                <a:cs typeface="Calibri"/>
              </a:rPr>
              <a:t>large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(millions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of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elements),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105" dirty="0">
                <a:latin typeface="Calibri"/>
                <a:cs typeface="Calibri"/>
              </a:rPr>
              <a:t>matrices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to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90" dirty="0">
                <a:latin typeface="Calibri"/>
                <a:cs typeface="Calibri"/>
              </a:rPr>
              <a:t>create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85" dirty="0">
                <a:latin typeface="Calibri"/>
                <a:cs typeface="Calibri"/>
              </a:rPr>
              <a:t>the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Query,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Key,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85" dirty="0">
                <a:latin typeface="Calibri"/>
                <a:cs typeface="Calibri"/>
              </a:rPr>
              <a:t>and </a:t>
            </a:r>
            <a:r>
              <a:rPr sz="1600" spc="65" dirty="0">
                <a:latin typeface="Calibri"/>
                <a:cs typeface="Calibri"/>
              </a:rPr>
              <a:t>Value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105" dirty="0">
                <a:latin typeface="Calibri"/>
                <a:cs typeface="Calibri"/>
              </a:rPr>
              <a:t>vectors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130" dirty="0">
                <a:latin typeface="Calibri"/>
                <a:cs typeface="Calibri"/>
              </a:rPr>
              <a:t>each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layer.</a:t>
            </a:r>
            <a:endParaRPr sz="16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920"/>
              </a:spcBef>
            </a:pPr>
            <a:r>
              <a:rPr sz="1600" spc="100" dirty="0">
                <a:latin typeface="Calibri"/>
                <a:cs typeface="Calibri"/>
              </a:rPr>
              <a:t>Query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Matrix: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b="1" spc="80" dirty="0">
                <a:solidFill>
                  <a:srgbClr val="FF5F46"/>
                </a:solidFill>
                <a:latin typeface="Calibri"/>
                <a:cs typeface="Calibri"/>
              </a:rPr>
              <a:t>W</a:t>
            </a:r>
            <a:r>
              <a:rPr sz="1575" b="1" spc="120" baseline="-31746" dirty="0">
                <a:solidFill>
                  <a:srgbClr val="FF5F46"/>
                </a:solidFill>
                <a:latin typeface="Calibri"/>
                <a:cs typeface="Calibri"/>
              </a:rPr>
              <a:t>Q</a:t>
            </a:r>
            <a:r>
              <a:rPr sz="1600" b="1" spc="80" dirty="0">
                <a:solidFill>
                  <a:srgbClr val="FF5F46"/>
                </a:solidFill>
                <a:latin typeface="Calibri"/>
                <a:cs typeface="Calibri"/>
              </a:rPr>
              <a:t>,</a:t>
            </a:r>
            <a:r>
              <a:rPr sz="1600" b="1" spc="14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latin typeface="Calibri"/>
                <a:cs typeface="Calibri"/>
              </a:rPr>
              <a:t>Key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Matrix: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b="1" spc="85" dirty="0">
                <a:solidFill>
                  <a:srgbClr val="4359FF"/>
                </a:solidFill>
                <a:latin typeface="Calibri"/>
                <a:cs typeface="Calibri"/>
              </a:rPr>
              <a:t>W</a:t>
            </a:r>
            <a:r>
              <a:rPr sz="1575" b="1" spc="127" baseline="-31746" dirty="0">
                <a:solidFill>
                  <a:srgbClr val="4359FF"/>
                </a:solidFill>
                <a:latin typeface="Calibri"/>
                <a:cs typeface="Calibri"/>
              </a:rPr>
              <a:t>K</a:t>
            </a:r>
            <a:r>
              <a:rPr sz="1600" b="1" spc="85" dirty="0">
                <a:solidFill>
                  <a:srgbClr val="4359FF"/>
                </a:solidFill>
                <a:latin typeface="Calibri"/>
                <a:cs typeface="Calibri"/>
              </a:rPr>
              <a:t>,</a:t>
            </a:r>
            <a:r>
              <a:rPr sz="1600" b="1" spc="140" dirty="0">
                <a:solidFill>
                  <a:srgbClr val="4359FF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Value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Matrix: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b="1" spc="120" dirty="0">
                <a:solidFill>
                  <a:srgbClr val="00A972"/>
                </a:solidFill>
                <a:latin typeface="Calibri"/>
                <a:cs typeface="Calibri"/>
              </a:rPr>
              <a:t>W</a:t>
            </a:r>
            <a:r>
              <a:rPr sz="1575" b="1" spc="179" baseline="-31746" dirty="0">
                <a:solidFill>
                  <a:srgbClr val="00A972"/>
                </a:solidFill>
                <a:latin typeface="Calibri"/>
                <a:cs typeface="Calibri"/>
              </a:rPr>
              <a:t>V</a:t>
            </a:r>
            <a:endParaRPr sz="1575" baseline="-31746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9100" y="4924556"/>
            <a:ext cx="7312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Calibri"/>
                <a:cs typeface="Calibri"/>
              </a:rPr>
              <a:t>The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Attention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85" dirty="0">
                <a:latin typeface="Calibri"/>
                <a:cs typeface="Calibri"/>
              </a:rPr>
              <a:t>equation </a:t>
            </a:r>
            <a:r>
              <a:rPr sz="1600" spc="135" dirty="0">
                <a:latin typeface="Calibri"/>
                <a:cs typeface="Calibri"/>
              </a:rPr>
              <a:t>can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130" dirty="0">
                <a:latin typeface="Calibri"/>
                <a:cs typeface="Calibri"/>
              </a:rPr>
              <a:t>be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114" dirty="0">
                <a:latin typeface="Calibri"/>
                <a:cs typeface="Calibri"/>
              </a:rPr>
              <a:t>expressed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135" dirty="0">
                <a:latin typeface="Calibri"/>
                <a:cs typeface="Calibri"/>
              </a:rPr>
              <a:t>as</a:t>
            </a:r>
            <a:r>
              <a:rPr sz="1600" spc="85" dirty="0">
                <a:latin typeface="Calibri"/>
                <a:cs typeface="Calibri"/>
              </a:rPr>
              <a:t> an</a:t>
            </a:r>
            <a:r>
              <a:rPr sz="1600" spc="80" dirty="0">
                <a:latin typeface="Calibri"/>
                <a:cs typeface="Calibri"/>
              </a:rPr>
              <a:t> operation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over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85" dirty="0">
                <a:latin typeface="Calibri"/>
                <a:cs typeface="Calibri"/>
              </a:rPr>
              <a:t> the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vectors: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The</a:t>
            </a:r>
            <a:r>
              <a:rPr spc="125" dirty="0"/>
              <a:t> </a:t>
            </a:r>
            <a:r>
              <a:rPr spc="200" dirty="0"/>
              <a:t>inner</a:t>
            </a:r>
            <a:r>
              <a:rPr spc="130" dirty="0"/>
              <a:t> </a:t>
            </a:r>
            <a:r>
              <a:rPr spc="254" dirty="0"/>
              <a:t>workings</a:t>
            </a:r>
            <a:r>
              <a:rPr spc="130" dirty="0"/>
              <a:t> </a:t>
            </a:r>
            <a:r>
              <a:rPr spc="215" dirty="0"/>
              <a:t>of</a:t>
            </a:r>
            <a:r>
              <a:rPr spc="130" dirty="0"/>
              <a:t> </a:t>
            </a:r>
            <a:r>
              <a:rPr spc="235" dirty="0"/>
              <a:t>attention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How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do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calculate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attention?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1968505"/>
            <a:ext cx="47485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90" dirty="0">
                <a:latin typeface="Calibri"/>
                <a:cs typeface="Calibri"/>
              </a:rPr>
              <a:t>The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mechanism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25" dirty="0">
                <a:latin typeface="Calibri"/>
                <a:cs typeface="Calibri"/>
              </a:rPr>
              <a:t>can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be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broken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down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55" dirty="0">
                <a:latin typeface="Calibri"/>
                <a:cs typeface="Calibri"/>
              </a:rPr>
              <a:t>into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three</a:t>
            </a:r>
            <a:r>
              <a:rPr sz="1500" spc="70" dirty="0">
                <a:latin typeface="Calibri"/>
                <a:cs typeface="Calibri"/>
              </a:rPr>
              <a:t> steps: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915" y="2425705"/>
            <a:ext cx="707199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640" marR="105410" indent="-35941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421640" algn="l"/>
              </a:tabLst>
            </a:pPr>
            <a:r>
              <a:rPr sz="1500" spc="90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input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(in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ﬁrst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layer,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this is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word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embedding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55" dirty="0">
                <a:latin typeface="Calibri"/>
                <a:cs typeface="Calibri"/>
              </a:rPr>
              <a:t>(with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position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50" dirty="0">
                <a:latin typeface="Calibri"/>
                <a:cs typeface="Calibri"/>
              </a:rPr>
              <a:t>information),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is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14" dirty="0">
                <a:latin typeface="Calibri"/>
                <a:cs typeface="Calibri"/>
              </a:rPr>
              <a:t>used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to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create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three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new vectors:</a:t>
            </a:r>
            <a:endParaRPr sz="1500">
              <a:latin typeface="Calibri"/>
              <a:cs typeface="Calibri"/>
            </a:endParaRPr>
          </a:p>
          <a:p>
            <a:pPr marL="878840" lvl="1" indent="-403225">
              <a:lnSpc>
                <a:spcPct val="100000"/>
              </a:lnSpc>
              <a:buAutoNum type="alphaLcParenR"/>
              <a:tabLst>
                <a:tab pos="878840" algn="l"/>
              </a:tabLst>
            </a:pP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Query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(Q)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345" dirty="0">
                <a:latin typeface="Calibri"/>
                <a:cs typeface="Calibri"/>
              </a:rPr>
              <a:t>-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made</a:t>
            </a:r>
            <a:r>
              <a:rPr sz="1500" spc="65" dirty="0">
                <a:latin typeface="Calibri"/>
                <a:cs typeface="Calibri"/>
              </a:rPr>
              <a:t> from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current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45" dirty="0">
                <a:latin typeface="Calibri"/>
                <a:cs typeface="Calibri"/>
              </a:rPr>
              <a:t>token</a:t>
            </a:r>
            <a:endParaRPr sz="1500">
              <a:latin typeface="Calibri"/>
              <a:cs typeface="Calibri"/>
            </a:endParaRPr>
          </a:p>
          <a:p>
            <a:pPr marL="878840" lvl="1" indent="-410845">
              <a:lnSpc>
                <a:spcPct val="100000"/>
              </a:lnSpc>
              <a:buAutoNum type="alphaLcParenR"/>
              <a:tabLst>
                <a:tab pos="878840" algn="l"/>
              </a:tabLst>
            </a:pP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Key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(K)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345" dirty="0">
                <a:latin typeface="Calibri"/>
                <a:cs typeface="Calibri"/>
              </a:rPr>
              <a:t>-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made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from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other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tokens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sequence</a:t>
            </a:r>
            <a:endParaRPr sz="1500">
              <a:latin typeface="Calibri"/>
              <a:cs typeface="Calibri"/>
            </a:endParaRPr>
          </a:p>
          <a:p>
            <a:pPr marL="878840" lvl="1" indent="-407670">
              <a:lnSpc>
                <a:spcPct val="100000"/>
              </a:lnSpc>
              <a:buAutoNum type="alphaLcParenR"/>
              <a:tabLst>
                <a:tab pos="878840" algn="l"/>
              </a:tabLst>
            </a:pP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Value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(V)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345" dirty="0">
                <a:latin typeface="Calibri"/>
                <a:cs typeface="Calibri"/>
              </a:rPr>
              <a:t>-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made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from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tokens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8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sequence</a:t>
            </a:r>
            <a:endParaRPr sz="1500">
              <a:latin typeface="Calibri"/>
              <a:cs typeface="Calibri"/>
            </a:endParaRPr>
          </a:p>
          <a:p>
            <a:pPr marL="421640" marR="5080" indent="-409575">
              <a:lnSpc>
                <a:spcPct val="100000"/>
              </a:lnSpc>
              <a:spcBef>
                <a:spcPts val="1800"/>
              </a:spcBef>
              <a:buAutoNum type="arabicParenR"/>
              <a:tabLst>
                <a:tab pos="421640" algn="l"/>
              </a:tabLst>
            </a:pPr>
            <a:r>
              <a:rPr sz="1500" spc="125" dirty="0">
                <a:latin typeface="Calibri"/>
                <a:cs typeface="Calibri"/>
              </a:rPr>
              <a:t>A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scaled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dot-</a:t>
            </a:r>
            <a:r>
              <a:rPr sz="1500" spc="130" dirty="0">
                <a:latin typeface="Calibri"/>
                <a:cs typeface="Calibri"/>
              </a:rPr>
              <a:t>product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is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then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performed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on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Query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and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Key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vectors,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this </a:t>
            </a:r>
            <a:r>
              <a:rPr sz="1500" spc="80" dirty="0">
                <a:latin typeface="Calibri"/>
                <a:cs typeface="Calibri"/>
              </a:rPr>
              <a:t>is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attention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score.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This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also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uses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a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softmax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function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to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110" dirty="0">
                <a:latin typeface="Calibri"/>
                <a:cs typeface="Calibri"/>
              </a:rPr>
              <a:t>produce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a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ﬁnal </a:t>
            </a:r>
            <a:r>
              <a:rPr sz="1500" spc="105" dirty="0">
                <a:latin typeface="Calibri"/>
                <a:cs typeface="Calibri"/>
              </a:rPr>
              <a:t>set</a:t>
            </a:r>
            <a:r>
              <a:rPr sz="1500" spc="65" dirty="0">
                <a:latin typeface="Calibri"/>
                <a:cs typeface="Calibri"/>
              </a:rPr>
              <a:t> of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b="1" i="1" spc="110" dirty="0">
                <a:latin typeface="Calibri"/>
                <a:cs typeface="Calibri"/>
              </a:rPr>
              <a:t>Attention</a:t>
            </a:r>
            <a:r>
              <a:rPr sz="1500" b="1" i="1" spc="45" dirty="0">
                <a:latin typeface="Calibri"/>
                <a:cs typeface="Calibri"/>
              </a:rPr>
              <a:t> </a:t>
            </a:r>
            <a:r>
              <a:rPr sz="1500" b="1" i="1" spc="114" dirty="0">
                <a:latin typeface="Calibri"/>
                <a:cs typeface="Calibri"/>
              </a:rPr>
              <a:t>Weights</a:t>
            </a:r>
            <a:r>
              <a:rPr sz="1500" b="1" i="1" spc="65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that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are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scaled</a:t>
            </a:r>
            <a:r>
              <a:rPr sz="1500" spc="65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0-</a:t>
            </a:r>
            <a:r>
              <a:rPr sz="1500" spc="30" dirty="0">
                <a:latin typeface="Calibri"/>
                <a:cs typeface="Calibri"/>
              </a:rPr>
              <a:t>1.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058" y="4940305"/>
            <a:ext cx="6981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tabLst>
                <a:tab pos="424815" algn="l"/>
              </a:tabLst>
            </a:pPr>
            <a:r>
              <a:rPr sz="1500" spc="90" dirty="0">
                <a:latin typeface="Calibri"/>
                <a:cs typeface="Calibri"/>
              </a:rPr>
              <a:t>3)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120" dirty="0">
                <a:latin typeface="Calibri"/>
                <a:cs typeface="Calibri"/>
              </a:rPr>
              <a:t>Each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Value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vector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is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multiplied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by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its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95" dirty="0">
                <a:latin typeface="Calibri"/>
                <a:cs typeface="Calibri"/>
              </a:rPr>
              <a:t>corresponding</a:t>
            </a:r>
            <a:r>
              <a:rPr sz="1500" spc="70" dirty="0">
                <a:latin typeface="Calibri"/>
                <a:cs typeface="Calibri"/>
              </a:rPr>
              <a:t> attention</a:t>
            </a:r>
            <a:r>
              <a:rPr sz="1500" spc="7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weight </a:t>
            </a:r>
            <a:r>
              <a:rPr sz="1500" spc="80" dirty="0">
                <a:latin typeface="Calibri"/>
                <a:cs typeface="Calibri"/>
              </a:rPr>
              <a:t>and </a:t>
            </a:r>
            <a:r>
              <a:rPr sz="1500" spc="75" dirty="0">
                <a:latin typeface="Calibri"/>
                <a:cs typeface="Calibri"/>
              </a:rPr>
              <a:t>then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are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summed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110" dirty="0">
                <a:latin typeface="Calibri"/>
                <a:cs typeface="Calibri"/>
              </a:rPr>
              <a:t>up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to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generate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output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85" dirty="0">
                <a:latin typeface="Calibri"/>
                <a:cs typeface="Calibri"/>
              </a:rPr>
              <a:t>the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self-</a:t>
            </a:r>
            <a:r>
              <a:rPr sz="1500" spc="75" dirty="0">
                <a:latin typeface="Calibri"/>
                <a:cs typeface="Calibri"/>
              </a:rPr>
              <a:t>attention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layer.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4224" y="1603125"/>
            <a:ext cx="2857500" cy="20891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545"/>
              </a:lnSpc>
            </a:pPr>
            <a:r>
              <a:rPr sz="1300" spc="55" dirty="0">
                <a:latin typeface="Calibri"/>
                <a:cs typeface="Calibri"/>
              </a:rPr>
              <a:t>Word+Position</a:t>
            </a:r>
            <a:r>
              <a:rPr sz="1300" spc="90" dirty="0">
                <a:latin typeface="Calibri"/>
                <a:cs typeface="Calibri"/>
              </a:rPr>
              <a:t> Embedding </a:t>
            </a:r>
            <a:r>
              <a:rPr sz="1300" spc="65" dirty="0">
                <a:latin typeface="Calibri"/>
                <a:cs typeface="Calibri"/>
              </a:rPr>
              <a:t>Vector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75162" y="2179599"/>
            <a:ext cx="2075814" cy="218440"/>
            <a:chOff x="9475162" y="2179599"/>
            <a:chExt cx="2075814" cy="218440"/>
          </a:xfrm>
        </p:grpSpPr>
        <p:sp>
          <p:nvSpPr>
            <p:cNvPr id="8" name="object 8"/>
            <p:cNvSpPr/>
            <p:nvPr/>
          </p:nvSpPr>
          <p:spPr>
            <a:xfrm>
              <a:off x="9479925" y="2184362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2066099" y="208799"/>
                  </a:moveTo>
                  <a:lnTo>
                    <a:pt x="0" y="208799"/>
                  </a:lnTo>
                  <a:lnTo>
                    <a:pt x="0" y="0"/>
                  </a:lnTo>
                  <a:lnTo>
                    <a:pt x="2066099" y="0"/>
                  </a:lnTo>
                  <a:lnTo>
                    <a:pt x="2066099" y="2087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79925" y="2184362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0" y="0"/>
                  </a:moveTo>
                  <a:lnTo>
                    <a:pt x="2066099" y="0"/>
                  </a:lnTo>
                  <a:lnTo>
                    <a:pt x="2066099" y="208799"/>
                  </a:lnTo>
                  <a:lnTo>
                    <a:pt x="0" y="208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84687" y="2194782"/>
            <a:ext cx="205676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635">
              <a:lnSpc>
                <a:spcPct val="100000"/>
              </a:lnSpc>
              <a:spcBef>
                <a:spcPts val="100"/>
              </a:spcBef>
            </a:pPr>
            <a:r>
              <a:rPr sz="1000" spc="65" dirty="0">
                <a:latin typeface="Calibri"/>
                <a:cs typeface="Calibri"/>
              </a:rPr>
              <a:t>Query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75162" y="2466612"/>
            <a:ext cx="2075814" cy="218440"/>
            <a:chOff x="9475162" y="2466612"/>
            <a:chExt cx="2075814" cy="218440"/>
          </a:xfrm>
        </p:grpSpPr>
        <p:sp>
          <p:nvSpPr>
            <p:cNvPr id="12" name="object 12"/>
            <p:cNvSpPr/>
            <p:nvPr/>
          </p:nvSpPr>
          <p:spPr>
            <a:xfrm>
              <a:off x="9479925" y="2471374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2066099" y="208799"/>
                  </a:moveTo>
                  <a:lnTo>
                    <a:pt x="0" y="208799"/>
                  </a:lnTo>
                  <a:lnTo>
                    <a:pt x="0" y="0"/>
                  </a:lnTo>
                  <a:lnTo>
                    <a:pt x="2066099" y="0"/>
                  </a:lnTo>
                  <a:lnTo>
                    <a:pt x="2066099" y="2087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79925" y="2471374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0" y="0"/>
                  </a:moveTo>
                  <a:lnTo>
                    <a:pt x="2066099" y="0"/>
                  </a:lnTo>
                  <a:lnTo>
                    <a:pt x="2066099" y="208799"/>
                  </a:lnTo>
                  <a:lnTo>
                    <a:pt x="0" y="208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84687" y="2481795"/>
            <a:ext cx="205676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55" dirty="0">
                <a:latin typeface="Calibri"/>
                <a:cs typeface="Calibri"/>
              </a:rPr>
              <a:t>Key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75162" y="2792312"/>
            <a:ext cx="2075814" cy="218440"/>
            <a:chOff x="9475162" y="2792312"/>
            <a:chExt cx="2075814" cy="218440"/>
          </a:xfrm>
        </p:grpSpPr>
        <p:sp>
          <p:nvSpPr>
            <p:cNvPr id="16" name="object 16"/>
            <p:cNvSpPr/>
            <p:nvPr/>
          </p:nvSpPr>
          <p:spPr>
            <a:xfrm>
              <a:off x="9479925" y="2797075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2066099" y="208799"/>
                  </a:moveTo>
                  <a:lnTo>
                    <a:pt x="0" y="208799"/>
                  </a:lnTo>
                  <a:lnTo>
                    <a:pt x="0" y="0"/>
                  </a:lnTo>
                  <a:lnTo>
                    <a:pt x="2066099" y="0"/>
                  </a:lnTo>
                  <a:lnTo>
                    <a:pt x="2066099" y="2087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79925" y="2797075"/>
              <a:ext cx="2066289" cy="208915"/>
            </a:xfrm>
            <a:custGeom>
              <a:avLst/>
              <a:gdLst/>
              <a:ahLst/>
              <a:cxnLst/>
              <a:rect l="l" t="t" r="r" b="b"/>
              <a:pathLst>
                <a:path w="2066290" h="208914">
                  <a:moveTo>
                    <a:pt x="0" y="0"/>
                  </a:moveTo>
                  <a:lnTo>
                    <a:pt x="2066099" y="0"/>
                  </a:lnTo>
                  <a:lnTo>
                    <a:pt x="2066099" y="208799"/>
                  </a:lnTo>
                  <a:lnTo>
                    <a:pt x="0" y="208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84687" y="2807494"/>
            <a:ext cx="205676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Value</a:t>
            </a:r>
            <a:r>
              <a:rPr sz="1000" spc="245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12974" y="1811925"/>
            <a:ext cx="1271270" cy="1089660"/>
          </a:xfrm>
          <a:custGeom>
            <a:avLst/>
            <a:gdLst/>
            <a:ahLst/>
            <a:cxnLst/>
            <a:rect l="l" t="t" r="r" b="b"/>
            <a:pathLst>
              <a:path w="1271270" h="1089660">
                <a:moveTo>
                  <a:pt x="0" y="0"/>
                </a:moveTo>
                <a:lnTo>
                  <a:pt x="0" y="199320"/>
                </a:lnTo>
                <a:lnTo>
                  <a:pt x="1271177" y="199320"/>
                </a:lnTo>
                <a:lnTo>
                  <a:pt x="1271177" y="1089599"/>
                </a:lnTo>
                <a:lnTo>
                  <a:pt x="1033199" y="1089599"/>
                </a:lnTo>
              </a:path>
              <a:path w="1271270" h="1089660">
                <a:moveTo>
                  <a:pt x="0" y="0"/>
                </a:moveTo>
                <a:lnTo>
                  <a:pt x="0" y="188353"/>
                </a:lnTo>
                <a:lnTo>
                  <a:pt x="1271177" y="188353"/>
                </a:lnTo>
                <a:lnTo>
                  <a:pt x="1271177" y="763799"/>
                </a:lnTo>
                <a:lnTo>
                  <a:pt x="1033199" y="763799"/>
                </a:lnTo>
              </a:path>
              <a:path w="1271270" h="1089660">
                <a:moveTo>
                  <a:pt x="0" y="0"/>
                </a:moveTo>
                <a:lnTo>
                  <a:pt x="0" y="188348"/>
                </a:lnTo>
                <a:lnTo>
                  <a:pt x="1271177" y="188348"/>
                </a:lnTo>
                <a:lnTo>
                  <a:pt x="1271177" y="476699"/>
                </a:lnTo>
                <a:lnTo>
                  <a:pt x="1033199" y="476699"/>
                </a:lnTo>
              </a:path>
            </a:pathLst>
          </a:custGeom>
          <a:ln w="9524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79925" y="3514325"/>
            <a:ext cx="1271270" cy="208915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80"/>
              </a:spcBef>
            </a:pPr>
            <a:r>
              <a:rPr sz="1000" spc="65" dirty="0">
                <a:latin typeface="Calibri"/>
                <a:cs typeface="Calibri"/>
              </a:rPr>
              <a:t>Query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7397" y="3552830"/>
            <a:ext cx="111454" cy="13698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1039399" y="3118012"/>
            <a:ext cx="675640" cy="1535430"/>
            <a:chOff x="11039399" y="3118012"/>
            <a:chExt cx="675640" cy="1535430"/>
          </a:xfrm>
        </p:grpSpPr>
        <p:sp>
          <p:nvSpPr>
            <p:cNvPr id="23" name="object 23"/>
            <p:cNvSpPr/>
            <p:nvPr/>
          </p:nvSpPr>
          <p:spPr>
            <a:xfrm>
              <a:off x="11044162" y="31227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1068599"/>
                  </a:move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lnTo>
                    <a:pt x="208799" y="10685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44162" y="31227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0"/>
                  </a:moveTo>
                  <a:lnTo>
                    <a:pt x="208799" y="1068599"/>
                  </a:ln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96562" y="32751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1068599"/>
                  </a:move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lnTo>
                    <a:pt x="208799" y="10685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96562" y="32751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0"/>
                  </a:moveTo>
                  <a:lnTo>
                    <a:pt x="208799" y="1068599"/>
                  </a:ln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48962" y="34275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1068599"/>
                  </a:move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lnTo>
                    <a:pt x="208799" y="10685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48962" y="34275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0"/>
                  </a:moveTo>
                  <a:lnTo>
                    <a:pt x="208799" y="1068599"/>
                  </a:ln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01362" y="35799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1068599"/>
                  </a:move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lnTo>
                    <a:pt x="208799" y="10685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01362" y="3579974"/>
              <a:ext cx="208915" cy="1068705"/>
            </a:xfrm>
            <a:custGeom>
              <a:avLst/>
              <a:gdLst/>
              <a:ahLst/>
              <a:cxnLst/>
              <a:rect l="l" t="t" r="r" b="b"/>
              <a:pathLst>
                <a:path w="208915" h="1068704">
                  <a:moveTo>
                    <a:pt x="208799" y="0"/>
                  </a:moveTo>
                  <a:lnTo>
                    <a:pt x="208799" y="1068599"/>
                  </a:lnTo>
                  <a:lnTo>
                    <a:pt x="0" y="1068599"/>
                  </a:lnTo>
                  <a:lnTo>
                    <a:pt x="0" y="0"/>
                  </a:lnTo>
                  <a:lnTo>
                    <a:pt x="208799" y="0"/>
                  </a:lnTo>
                  <a:close/>
                </a:path>
              </a:pathLst>
            </a:custGeom>
            <a:ln w="9524">
              <a:solidFill>
                <a:srgbClr val="435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050771" y="3290823"/>
            <a:ext cx="648335" cy="1186815"/>
          </a:xfrm>
          <a:prstGeom prst="rect">
            <a:avLst/>
          </a:prstGeom>
        </p:spPr>
        <p:txBody>
          <a:bodyPr vert="vert" wrap="square" lIns="0" tIns="11430" rIns="0" bIns="0" rtlCol="0">
            <a:spAutoFit/>
          </a:bodyPr>
          <a:lstStyle/>
          <a:p>
            <a:pPr marL="299720" marR="5080" indent="173355">
              <a:lnSpc>
                <a:spcPct val="100000"/>
              </a:lnSpc>
              <a:spcBef>
                <a:spcPts val="90"/>
              </a:spcBef>
            </a:pPr>
            <a:r>
              <a:rPr sz="1000" spc="55" dirty="0">
                <a:latin typeface="Calibri"/>
                <a:cs typeface="Calibri"/>
              </a:rPr>
              <a:t>Key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Vector… </a:t>
            </a:r>
            <a:r>
              <a:rPr sz="1000" spc="55" dirty="0">
                <a:latin typeface="Calibri"/>
                <a:cs typeface="Calibri"/>
              </a:rPr>
              <a:t>Key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Vector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  <a:p>
            <a:pPr marL="147955">
              <a:lnSpc>
                <a:spcPct val="100000"/>
              </a:lnSpc>
            </a:pPr>
            <a:r>
              <a:rPr sz="1000" spc="55" dirty="0">
                <a:latin typeface="Calibri"/>
                <a:cs typeface="Calibri"/>
              </a:rPr>
              <a:t>Key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Vector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55" dirty="0">
                <a:latin typeface="Calibri"/>
                <a:cs typeface="Calibri"/>
              </a:rPr>
              <a:t>Key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Vector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45739" y="4226536"/>
            <a:ext cx="163195" cy="113030"/>
            <a:chOff x="9545739" y="4226536"/>
            <a:chExt cx="163195" cy="113030"/>
          </a:xfrm>
        </p:grpSpPr>
        <p:sp>
          <p:nvSpPr>
            <p:cNvPr id="33" name="object 33"/>
            <p:cNvSpPr/>
            <p:nvPr/>
          </p:nvSpPr>
          <p:spPr>
            <a:xfrm>
              <a:off x="9550489" y="4231309"/>
              <a:ext cx="153670" cy="103505"/>
            </a:xfrm>
            <a:custGeom>
              <a:avLst/>
              <a:gdLst/>
              <a:ahLst/>
              <a:cxnLst/>
              <a:rect l="l" t="t" r="r" b="b"/>
              <a:pathLst>
                <a:path w="153670" h="103504">
                  <a:moveTo>
                    <a:pt x="153454" y="58991"/>
                  </a:moveTo>
                  <a:lnTo>
                    <a:pt x="0" y="58991"/>
                  </a:lnTo>
                  <a:lnTo>
                    <a:pt x="0" y="102946"/>
                  </a:lnTo>
                  <a:lnTo>
                    <a:pt x="153454" y="102946"/>
                  </a:lnTo>
                  <a:lnTo>
                    <a:pt x="153454" y="58991"/>
                  </a:lnTo>
                  <a:close/>
                </a:path>
                <a:path w="153670" h="103504">
                  <a:moveTo>
                    <a:pt x="153454" y="0"/>
                  </a:moveTo>
                  <a:lnTo>
                    <a:pt x="0" y="0"/>
                  </a:lnTo>
                  <a:lnTo>
                    <a:pt x="0" y="43942"/>
                  </a:lnTo>
                  <a:lnTo>
                    <a:pt x="153454" y="43942"/>
                  </a:lnTo>
                  <a:lnTo>
                    <a:pt x="153454" y="0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501" y="4231299"/>
              <a:ext cx="153670" cy="103505"/>
            </a:xfrm>
            <a:custGeom>
              <a:avLst/>
              <a:gdLst/>
              <a:ahLst/>
              <a:cxnLst/>
              <a:rect l="l" t="t" r="r" b="b"/>
              <a:pathLst>
                <a:path w="153670" h="103504">
                  <a:moveTo>
                    <a:pt x="0" y="0"/>
                  </a:moveTo>
                  <a:lnTo>
                    <a:pt x="153446" y="0"/>
                  </a:lnTo>
                  <a:lnTo>
                    <a:pt x="153446" y="43950"/>
                  </a:lnTo>
                  <a:lnTo>
                    <a:pt x="0" y="43950"/>
                  </a:lnTo>
                  <a:lnTo>
                    <a:pt x="0" y="0"/>
                  </a:lnTo>
                  <a:close/>
                </a:path>
                <a:path w="153670" h="103504">
                  <a:moveTo>
                    <a:pt x="0" y="59000"/>
                  </a:moveTo>
                  <a:lnTo>
                    <a:pt x="153446" y="59000"/>
                  </a:lnTo>
                  <a:lnTo>
                    <a:pt x="153446" y="102950"/>
                  </a:lnTo>
                  <a:lnTo>
                    <a:pt x="0" y="102950"/>
                  </a:lnTo>
                  <a:lnTo>
                    <a:pt x="0" y="5900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980125" y="4191375"/>
            <a:ext cx="1396365" cy="208915"/>
          </a:xfrm>
          <a:prstGeom prst="rect">
            <a:avLst/>
          </a:prstGeom>
          <a:solidFill>
            <a:srgbClr val="EEEDE9"/>
          </a:solidFill>
          <a:ln w="9524">
            <a:solidFill>
              <a:srgbClr val="CE917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80"/>
              </a:spcBef>
            </a:pPr>
            <a:r>
              <a:rPr sz="1000" b="1" i="1" spc="75" dirty="0">
                <a:latin typeface="Calibri"/>
                <a:cs typeface="Calibri"/>
              </a:rPr>
              <a:t>Attention</a:t>
            </a:r>
            <a:r>
              <a:rPr sz="1000" b="1" i="1" spc="35" dirty="0">
                <a:latin typeface="Calibri"/>
                <a:cs typeface="Calibri"/>
              </a:rPr>
              <a:t> </a:t>
            </a:r>
            <a:r>
              <a:rPr sz="1000" b="1" i="1" spc="65" dirty="0">
                <a:latin typeface="Calibri"/>
                <a:cs typeface="Calibri"/>
              </a:rPr>
              <a:t>Weights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8442112" y="5193712"/>
          <a:ext cx="2066288" cy="813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8279">
                <a:tc gridSpan="6"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i="1" spc="75" dirty="0">
                          <a:latin typeface="Calibri"/>
                          <a:cs typeface="Calibri"/>
                        </a:rPr>
                        <a:t>Attention</a:t>
                      </a:r>
                      <a:r>
                        <a:rPr sz="1000" b="1" i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i="1" spc="65" dirty="0">
                          <a:latin typeface="Calibri"/>
                          <a:cs typeface="Calibri"/>
                        </a:rPr>
                        <a:t>Weights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CE9178"/>
                      </a:solidFill>
                      <a:prstDash val="solid"/>
                    </a:lnL>
                    <a:lnR w="9525">
                      <a:solidFill>
                        <a:srgbClr val="CE9178"/>
                      </a:solidFill>
                      <a:prstDash val="solid"/>
                    </a:lnR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CE9178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B3138"/>
                      </a:solidFill>
                      <a:prstDash val="solid"/>
                    </a:lnR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B3138"/>
                      </a:solidFill>
                      <a:prstDash val="solid"/>
                    </a:lnL>
                    <a:lnR w="9525">
                      <a:solidFill>
                        <a:srgbClr val="1B3138"/>
                      </a:solidFill>
                      <a:prstDash val="solid"/>
                    </a:lnR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B3138"/>
                      </a:solidFill>
                      <a:prstDash val="solid"/>
                    </a:lnL>
                    <a:lnR w="9525">
                      <a:solidFill>
                        <a:srgbClr val="1B3138"/>
                      </a:solidFill>
                      <a:prstDash val="solid"/>
                    </a:lnR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B3138"/>
                      </a:solidFill>
                      <a:prstDash val="solid"/>
                    </a:lnL>
                    <a:lnR w="9525">
                      <a:solidFill>
                        <a:srgbClr val="1B3138"/>
                      </a:solidFill>
                      <a:prstDash val="solid"/>
                    </a:lnR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B3138"/>
                      </a:solidFill>
                      <a:prstDash val="solid"/>
                    </a:lnL>
                    <a:lnT w="9525">
                      <a:solidFill>
                        <a:srgbClr val="CE9178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79">
                <a:tc gridSpan="6">
                  <a:txBody>
                    <a:bodyPr/>
                    <a:lstStyle/>
                    <a:p>
                      <a:pPr marL="6610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50" dirty="0">
                          <a:latin typeface="Calibri"/>
                          <a:cs typeface="Calibri"/>
                        </a:rPr>
                        <a:t>Vector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A972"/>
                      </a:solidFill>
                      <a:prstDash val="solid"/>
                    </a:lnL>
                    <a:lnR w="9525">
                      <a:solidFill>
                        <a:srgbClr val="00A972"/>
                      </a:solidFill>
                      <a:prstDash val="solid"/>
                    </a:lnR>
                    <a:lnT w="9525">
                      <a:solidFill>
                        <a:srgbClr val="00A972"/>
                      </a:solidFill>
                      <a:prstDash val="solid"/>
                    </a:lnT>
                    <a:lnB w="9525">
                      <a:solidFill>
                        <a:srgbClr val="00A972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B3138"/>
                      </a:solidFill>
                      <a:prstDash val="solid"/>
                    </a:lnR>
                    <a:lnT w="9525">
                      <a:solidFill>
                        <a:srgbClr val="00A972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B3138"/>
                      </a:solidFill>
                      <a:prstDash val="solid"/>
                    </a:lnL>
                    <a:lnT w="9525">
                      <a:solidFill>
                        <a:srgbClr val="00A972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8508055" y="5609062"/>
            <a:ext cx="41275" cy="53340"/>
            <a:chOff x="8508055" y="5609062"/>
            <a:chExt cx="41275" cy="53340"/>
          </a:xfrm>
        </p:grpSpPr>
        <p:sp>
          <p:nvSpPr>
            <p:cNvPr id="38" name="object 38"/>
            <p:cNvSpPr/>
            <p:nvPr/>
          </p:nvSpPr>
          <p:spPr>
            <a:xfrm>
              <a:off x="8512817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512817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005230" y="5609062"/>
            <a:ext cx="41275" cy="53340"/>
            <a:chOff x="9005230" y="5609062"/>
            <a:chExt cx="41275" cy="53340"/>
          </a:xfrm>
        </p:grpSpPr>
        <p:sp>
          <p:nvSpPr>
            <p:cNvPr id="41" name="object 41"/>
            <p:cNvSpPr/>
            <p:nvPr/>
          </p:nvSpPr>
          <p:spPr>
            <a:xfrm>
              <a:off x="9009992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09992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695754" y="5609062"/>
            <a:ext cx="41275" cy="53340"/>
            <a:chOff x="9695754" y="5609062"/>
            <a:chExt cx="41275" cy="53340"/>
          </a:xfrm>
        </p:grpSpPr>
        <p:sp>
          <p:nvSpPr>
            <p:cNvPr id="44" name="object 44"/>
            <p:cNvSpPr/>
            <p:nvPr/>
          </p:nvSpPr>
          <p:spPr>
            <a:xfrm>
              <a:off x="9700517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00517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0282929" y="5609062"/>
            <a:ext cx="41275" cy="53340"/>
            <a:chOff x="10282929" y="5609062"/>
            <a:chExt cx="41275" cy="53340"/>
          </a:xfrm>
        </p:grpSpPr>
        <p:sp>
          <p:nvSpPr>
            <p:cNvPr id="47" name="object 47"/>
            <p:cNvSpPr/>
            <p:nvPr/>
          </p:nvSpPr>
          <p:spPr>
            <a:xfrm>
              <a:off x="10287692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287692" y="56138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446875" y="6083274"/>
            <a:ext cx="2066289" cy="208915"/>
          </a:xfrm>
          <a:prstGeom prst="rect">
            <a:avLst/>
          </a:prstGeom>
          <a:ln w="19049">
            <a:solidFill>
              <a:srgbClr val="1B313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584835">
              <a:lnSpc>
                <a:spcPct val="100000"/>
              </a:lnSpc>
              <a:spcBef>
                <a:spcPts val="180"/>
              </a:spcBef>
            </a:pPr>
            <a:r>
              <a:rPr sz="1000" b="1" spc="85" dirty="0">
                <a:solidFill>
                  <a:srgbClr val="1B3138"/>
                </a:solidFill>
                <a:latin typeface="Calibri"/>
                <a:cs typeface="Calibri"/>
              </a:rPr>
              <a:t>Output</a:t>
            </a:r>
            <a:r>
              <a:rPr sz="10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000" b="1" spc="75" dirty="0">
                <a:solidFill>
                  <a:srgbClr val="1B3138"/>
                </a:solidFill>
                <a:latin typeface="Calibri"/>
                <a:cs typeface="Calibri"/>
              </a:rPr>
              <a:t>Vector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459429" y="6008737"/>
            <a:ext cx="41275" cy="53340"/>
            <a:chOff x="9459429" y="6008737"/>
            <a:chExt cx="41275" cy="53340"/>
          </a:xfrm>
        </p:grpSpPr>
        <p:sp>
          <p:nvSpPr>
            <p:cNvPr id="51" name="object 51"/>
            <p:cNvSpPr/>
            <p:nvPr/>
          </p:nvSpPr>
          <p:spPr>
            <a:xfrm>
              <a:off x="9464192" y="6013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64192" y="6013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2121" y="5548452"/>
            <a:ext cx="293016" cy="105359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1096375" y="5509211"/>
            <a:ext cx="6756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55" dirty="0">
                <a:latin typeface="Calibri"/>
                <a:cs typeface="Calibri"/>
              </a:rPr>
              <a:t>Element-</a:t>
            </a:r>
            <a:r>
              <a:rPr sz="800" spc="35" dirty="0">
                <a:latin typeface="Calibri"/>
                <a:cs typeface="Calibri"/>
              </a:rPr>
              <a:t>wise </a:t>
            </a:r>
            <a:r>
              <a:rPr sz="800" spc="-10" dirty="0">
                <a:latin typeface="Calibri"/>
                <a:cs typeface="Calibri"/>
              </a:rPr>
              <a:t>multiplication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50" y="2349151"/>
            <a:ext cx="878395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6370">
              <a:lnSpc>
                <a:spcPct val="100000"/>
              </a:lnSpc>
              <a:spcBef>
                <a:spcPts val="100"/>
              </a:spcBef>
            </a:pPr>
            <a:r>
              <a:rPr sz="4800" spc="254" dirty="0">
                <a:solidFill>
                  <a:srgbClr val="F9F6F4"/>
                </a:solidFill>
              </a:rPr>
              <a:t>Building</a:t>
            </a:r>
            <a:r>
              <a:rPr sz="4800" spc="145" dirty="0">
                <a:solidFill>
                  <a:srgbClr val="F9F6F4"/>
                </a:solidFill>
              </a:rPr>
              <a:t> </a:t>
            </a:r>
            <a:r>
              <a:rPr sz="4800" spc="315" dirty="0">
                <a:solidFill>
                  <a:srgbClr val="F9F6F4"/>
                </a:solidFill>
              </a:rPr>
              <a:t>Base/Foundation </a:t>
            </a:r>
            <a:r>
              <a:rPr sz="4800" spc="280" dirty="0">
                <a:solidFill>
                  <a:srgbClr val="F9F6F4"/>
                </a:solidFill>
              </a:rPr>
              <a:t>Models</a:t>
            </a:r>
            <a:endParaRPr sz="4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spc="175" dirty="0">
                <a:solidFill>
                  <a:srgbClr val="FF5F46"/>
                </a:solidFill>
              </a:rPr>
              <a:t>Training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10" dirty="0">
                <a:solidFill>
                  <a:srgbClr val="FF5F46"/>
                </a:solidFill>
              </a:rPr>
              <a:t>transformers,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what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30" dirty="0">
                <a:solidFill>
                  <a:srgbClr val="FF5F46"/>
                </a:solidFill>
              </a:rPr>
              <a:t>does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160" dirty="0">
                <a:solidFill>
                  <a:srgbClr val="FF5F46"/>
                </a:solidFill>
              </a:rPr>
              <a:t>it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04" dirty="0">
                <a:solidFill>
                  <a:srgbClr val="FF5F46"/>
                </a:solidFill>
              </a:rPr>
              <a:t>take?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Foundation</a:t>
            </a:r>
            <a:r>
              <a:rPr spc="120" dirty="0"/>
              <a:t> </a:t>
            </a:r>
            <a:r>
              <a:rPr spc="210" dirty="0"/>
              <a:t>Model</a:t>
            </a:r>
            <a:r>
              <a:rPr spc="125" dirty="0"/>
              <a:t> </a:t>
            </a:r>
            <a:r>
              <a:rPr spc="195" dirty="0"/>
              <a:t>Training</a:t>
            </a:r>
            <a:r>
              <a:rPr spc="125" dirty="0"/>
              <a:t> </a:t>
            </a:r>
            <a:r>
              <a:rPr spc="980" dirty="0"/>
              <a:t>-</a:t>
            </a:r>
            <a:r>
              <a:rPr spc="120" dirty="0"/>
              <a:t> </a:t>
            </a:r>
            <a:r>
              <a:rPr spc="295" dirty="0"/>
              <a:t>Getting</a:t>
            </a:r>
            <a:r>
              <a:rPr spc="125" dirty="0"/>
              <a:t> </a:t>
            </a:r>
            <a:r>
              <a:rPr spc="295" dirty="0"/>
              <a:t>Started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00" dirty="0">
                <a:solidFill>
                  <a:srgbClr val="1B5162"/>
                </a:solidFill>
              </a:rPr>
              <a:t>Choosing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right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options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build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your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model.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109" y="1769377"/>
            <a:ext cx="10518775" cy="435610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or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70" dirty="0">
                <a:solidFill>
                  <a:srgbClr val="1B3138"/>
                </a:solidFill>
                <a:latin typeface="Calibri"/>
                <a:cs typeface="Calibri"/>
              </a:rPr>
              <a:t>base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from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scratch.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Architecture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6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decoder?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encoder-decoder?</a:t>
            </a:r>
            <a:endParaRPr sz="24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Tailored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task/problem</a:t>
            </a:r>
            <a:endParaRPr sz="20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sizes: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embedding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dimensions,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blocks,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34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Available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Task-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relevant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175" dirty="0">
                <a:solidFill>
                  <a:srgbClr val="1B3138"/>
                </a:solidFill>
                <a:latin typeface="Calibri"/>
                <a:cs typeface="Calibri"/>
              </a:rPr>
              <a:t>Good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language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coverage</a:t>
            </a:r>
            <a:endParaRPr sz="20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34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Available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Compute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Time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allow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endParaRPr sz="2000">
              <a:latin typeface="Calibri"/>
              <a:cs typeface="Calibri"/>
            </a:endParaRPr>
          </a:p>
          <a:p>
            <a:pPr marL="926465" lvl="1" indent="-31940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926465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Hardware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available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Foundation</a:t>
            </a:r>
            <a:r>
              <a:rPr spc="120" dirty="0"/>
              <a:t> </a:t>
            </a:r>
            <a:r>
              <a:rPr spc="210" dirty="0"/>
              <a:t>Model</a:t>
            </a:r>
            <a:r>
              <a:rPr spc="120" dirty="0"/>
              <a:t> </a:t>
            </a:r>
            <a:r>
              <a:rPr spc="195" dirty="0"/>
              <a:t>Training</a:t>
            </a:r>
            <a:r>
              <a:rPr spc="120" dirty="0"/>
              <a:t> </a:t>
            </a:r>
            <a:r>
              <a:rPr spc="980" dirty="0"/>
              <a:t>-</a:t>
            </a:r>
            <a:r>
              <a:rPr spc="120" dirty="0"/>
              <a:t> </a:t>
            </a:r>
            <a:r>
              <a:rPr spc="270" dirty="0"/>
              <a:t>Architecture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5" dirty="0">
                <a:solidFill>
                  <a:srgbClr val="1B5162"/>
                </a:solidFill>
              </a:rPr>
              <a:t>Which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transformer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ﬂavor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right?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81231" y="1779844"/>
            <a:ext cx="2840355" cy="198755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Start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your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task: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Classiﬁcation?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Generation?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Translation?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231" y="4302064"/>
            <a:ext cx="2228850" cy="15671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Architecture: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Layer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count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8761" y="1813800"/>
            <a:ext cx="6199715" cy="35486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91460" y="5429354"/>
            <a:ext cx="163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Autoregressive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73215" y="5429354"/>
            <a:ext cx="1576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Autoencoding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0641" y="5401922"/>
            <a:ext cx="173799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8965" marR="5080" indent="-596900">
              <a:lnSpc>
                <a:spcPct val="114999"/>
              </a:lnSpc>
              <a:spcBef>
                <a:spcPts val="100"/>
              </a:spcBef>
            </a:pPr>
            <a:r>
              <a:rPr sz="1200" spc="114" dirty="0">
                <a:solidFill>
                  <a:srgbClr val="1B3138"/>
                </a:solidFill>
                <a:latin typeface="Calibri"/>
                <a:cs typeface="Calibri"/>
              </a:rPr>
              <a:t>Sequence-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to-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sequence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74718" y="6004813"/>
            <a:ext cx="10001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3" name="object 3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66344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375" dirty="0">
                <a:solidFill>
                  <a:srgbClr val="F9F6F4"/>
                </a:solidFill>
              </a:rPr>
              <a:t>Enjoy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434" dirty="0">
                <a:solidFill>
                  <a:srgbClr val="F9F6F4"/>
                </a:solidFill>
              </a:rPr>
              <a:t>the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405" dirty="0">
                <a:solidFill>
                  <a:srgbClr val="F9F6F4"/>
                </a:solidFill>
              </a:rPr>
              <a:t>course!</a:t>
            </a:r>
            <a:endParaRPr sz="6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Foundation</a:t>
            </a:r>
            <a:r>
              <a:rPr spc="120" dirty="0"/>
              <a:t> </a:t>
            </a:r>
            <a:r>
              <a:rPr spc="210" dirty="0"/>
              <a:t>Model</a:t>
            </a:r>
            <a:r>
              <a:rPr spc="120" dirty="0"/>
              <a:t> </a:t>
            </a:r>
            <a:r>
              <a:rPr spc="195" dirty="0"/>
              <a:t>Training</a:t>
            </a:r>
            <a:r>
              <a:rPr spc="120" dirty="0"/>
              <a:t> </a:t>
            </a:r>
            <a:r>
              <a:rPr spc="980" dirty="0"/>
              <a:t>-</a:t>
            </a:r>
            <a:r>
              <a:rPr spc="120" dirty="0"/>
              <a:t> </a:t>
            </a:r>
            <a:r>
              <a:rPr spc="26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60" dirty="0">
                <a:solidFill>
                  <a:srgbClr val="1B5162"/>
                </a:solidFill>
              </a:rPr>
              <a:t>It’s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65" dirty="0">
                <a:solidFill>
                  <a:srgbClr val="1B5162"/>
                </a:solidFill>
              </a:rPr>
              <a:t>all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about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data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4" y="1769368"/>
            <a:ext cx="4078604" cy="282892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Datasets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LLM: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Web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229" dirty="0">
                <a:solidFill>
                  <a:srgbClr val="1B3138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Digitized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Transcriptions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7316" y="1364450"/>
            <a:ext cx="5845175" cy="4460240"/>
            <a:chOff x="6037316" y="1364450"/>
            <a:chExt cx="5845175" cy="4460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7316" y="1364450"/>
              <a:ext cx="5844648" cy="4459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4466" y="1402550"/>
              <a:ext cx="5730348" cy="43454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412130" y="6004813"/>
            <a:ext cx="1562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Stanford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CS324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Foundation</a:t>
            </a:r>
            <a:r>
              <a:rPr spc="120" dirty="0"/>
              <a:t> </a:t>
            </a:r>
            <a:r>
              <a:rPr spc="210" dirty="0"/>
              <a:t>Model</a:t>
            </a:r>
            <a:r>
              <a:rPr spc="120" dirty="0"/>
              <a:t> </a:t>
            </a:r>
            <a:r>
              <a:rPr spc="195" dirty="0"/>
              <a:t>Training</a:t>
            </a:r>
            <a:r>
              <a:rPr spc="120" dirty="0"/>
              <a:t> </a:t>
            </a:r>
            <a:r>
              <a:rPr spc="980" dirty="0"/>
              <a:t>-</a:t>
            </a:r>
            <a:r>
              <a:rPr spc="120" dirty="0"/>
              <a:t> </a:t>
            </a:r>
            <a:r>
              <a:rPr spc="185" dirty="0"/>
              <a:t>Training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0" dirty="0">
                <a:solidFill>
                  <a:srgbClr val="1B5162"/>
                </a:solidFill>
              </a:rPr>
              <a:t>Optimizing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LLM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Losses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25621" y="1909068"/>
            <a:ext cx="6526530" cy="3363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735965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train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just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other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deep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learning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models.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215" dirty="0">
                <a:solidFill>
                  <a:srgbClr val="1B3138"/>
                </a:solidFill>
                <a:latin typeface="Calibri"/>
                <a:cs typeface="Calibri"/>
              </a:rPr>
              <a:t>Loss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functions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typically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70" dirty="0">
                <a:solidFill>
                  <a:srgbClr val="1B3138"/>
                </a:solidFill>
                <a:latin typeface="Calibri"/>
                <a:cs typeface="Calibri"/>
              </a:rPr>
              <a:t>cross-</a:t>
            </a:r>
            <a:r>
              <a:rPr sz="2400" b="1" spc="180" dirty="0">
                <a:solidFill>
                  <a:srgbClr val="1B3138"/>
                </a:solidFill>
                <a:latin typeface="Calibri"/>
                <a:cs typeface="Calibri"/>
              </a:rPr>
              <a:t>entropy.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4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Familiar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optimizers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75" dirty="0">
                <a:solidFill>
                  <a:srgbClr val="1B3138"/>
                </a:solidFill>
                <a:latin typeface="Calibri"/>
                <a:cs typeface="Calibri"/>
              </a:rPr>
              <a:t>AdamW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used.</a:t>
            </a:r>
            <a:endParaRPr sz="2400">
              <a:latin typeface="Calibri"/>
              <a:cs typeface="Calibri"/>
            </a:endParaRPr>
          </a:p>
          <a:p>
            <a:pPr marL="350520" marR="31115" indent="-338455">
              <a:lnSpc>
                <a:spcPct val="114999"/>
              </a:lnSpc>
              <a:spcBef>
                <a:spcPts val="109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100’s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billions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parameters,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take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5" dirty="0">
                <a:solidFill>
                  <a:srgbClr val="1B3138"/>
                </a:solidFill>
                <a:latin typeface="Calibri"/>
                <a:cs typeface="Calibri"/>
              </a:rPr>
              <a:t>months</a:t>
            </a:r>
            <a:r>
              <a:rPr sz="2400" b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10" dirty="0">
                <a:solidFill>
                  <a:srgbClr val="1B3138"/>
                </a:solidFill>
                <a:latin typeface="Calibri"/>
                <a:cs typeface="Calibri"/>
              </a:rPr>
              <a:t>hundreds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GPUs.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7553" y="1512125"/>
            <a:ext cx="4221952" cy="44320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80532" y="6081013"/>
            <a:ext cx="11944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MosaicML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5" dirty="0"/>
              <a:t>Now</a:t>
            </a:r>
            <a:r>
              <a:rPr spc="120" dirty="0"/>
              <a:t> </a:t>
            </a:r>
            <a:r>
              <a:rPr spc="250" dirty="0"/>
              <a:t>what?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do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you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use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foundation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LLM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85" dirty="0">
                <a:solidFill>
                  <a:srgbClr val="1B5162"/>
                </a:solidFill>
              </a:rPr>
              <a:t>for?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109" y="1963941"/>
            <a:ext cx="9924415" cy="347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suffer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from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“alignment”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problems: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Bias/toxicity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marR="5080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469900" algn="l"/>
              </a:tabLst>
            </a:pPr>
            <a:r>
              <a:rPr sz="2400" spc="210" dirty="0">
                <a:solidFill>
                  <a:srgbClr val="1B3138"/>
                </a:solidFill>
                <a:latin typeface="Calibri"/>
                <a:cs typeface="Calibri"/>
              </a:rPr>
              <a:t>Lack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speciﬁc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focus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400" spc="420" dirty="0">
                <a:solidFill>
                  <a:srgbClr val="1B3138"/>
                </a:solidFill>
                <a:latin typeface="Calibri"/>
                <a:cs typeface="Calibri"/>
              </a:rPr>
              <a:t>&gt;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just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focuses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on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selected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next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correct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i="1" u="heavy" spc="13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Fine</a:t>
            </a:r>
            <a:r>
              <a:rPr sz="2400" i="1" u="heavy" spc="13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10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tuning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15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and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13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other </a:t>
            </a:r>
            <a:r>
              <a:rPr sz="2400" i="1" u="heavy" spc="20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methods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10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are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required </a:t>
            </a:r>
            <a:r>
              <a:rPr sz="2400" i="1" u="heavy" spc="13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to </a:t>
            </a:r>
            <a:r>
              <a:rPr sz="2400" i="1" u="heavy" spc="16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ensure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15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task</a:t>
            </a:r>
            <a:r>
              <a:rPr sz="2400" i="1" u="heavy" spc="14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heavy" spc="21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success.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50" y="2440591"/>
            <a:ext cx="10082530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15" dirty="0">
                <a:solidFill>
                  <a:srgbClr val="F9F6F4"/>
                </a:solidFill>
              </a:rPr>
              <a:t>Generative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285" dirty="0">
                <a:solidFill>
                  <a:srgbClr val="F9F6F4"/>
                </a:solidFill>
              </a:rPr>
              <a:t>Pretrained</a:t>
            </a:r>
            <a:r>
              <a:rPr sz="4800" spc="150" dirty="0">
                <a:solidFill>
                  <a:srgbClr val="F9F6F4"/>
                </a:solidFill>
              </a:rPr>
              <a:t> </a:t>
            </a:r>
            <a:r>
              <a:rPr sz="4800" spc="265" dirty="0">
                <a:solidFill>
                  <a:srgbClr val="F9F6F4"/>
                </a:solidFill>
              </a:rPr>
              <a:t>Transformer</a:t>
            </a:r>
            <a:endParaRPr sz="4800"/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3600" spc="330" dirty="0">
                <a:solidFill>
                  <a:srgbClr val="FF5F46"/>
                </a:solidFill>
              </a:rPr>
              <a:t>A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10" dirty="0">
                <a:solidFill>
                  <a:srgbClr val="FF5F46"/>
                </a:solidFill>
              </a:rPr>
              <a:t>journey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20" dirty="0">
                <a:solidFill>
                  <a:srgbClr val="FF5F46"/>
                </a:solidFill>
              </a:rPr>
              <a:t>to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70" dirty="0">
                <a:solidFill>
                  <a:srgbClr val="FF5F46"/>
                </a:solidFill>
              </a:rPr>
              <a:t>discover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04" dirty="0">
                <a:solidFill>
                  <a:srgbClr val="FF5F46"/>
                </a:solidFill>
              </a:rPr>
              <a:t>how</a:t>
            </a:r>
            <a:r>
              <a:rPr sz="3600" spc="120" dirty="0">
                <a:solidFill>
                  <a:srgbClr val="FF5F46"/>
                </a:solidFill>
              </a:rPr>
              <a:t> </a:t>
            </a:r>
            <a:r>
              <a:rPr sz="3600" spc="325" dirty="0">
                <a:solidFill>
                  <a:srgbClr val="FF5F46"/>
                </a:solidFill>
              </a:rPr>
              <a:t>GPT-</a:t>
            </a:r>
            <a:r>
              <a:rPr sz="3600" spc="800" dirty="0">
                <a:solidFill>
                  <a:srgbClr val="FF5F46"/>
                </a:solidFill>
              </a:rPr>
              <a:t>4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90" dirty="0">
                <a:solidFill>
                  <a:srgbClr val="FF5F46"/>
                </a:solidFill>
              </a:rPr>
              <a:t>and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330" dirty="0">
                <a:solidFill>
                  <a:srgbClr val="FF5F46"/>
                </a:solidFill>
              </a:rPr>
              <a:t>ChatGPT </a:t>
            </a:r>
            <a:r>
              <a:rPr sz="3600" spc="195" dirty="0">
                <a:solidFill>
                  <a:srgbClr val="FF5F46"/>
                </a:solidFill>
              </a:rPr>
              <a:t>were</a:t>
            </a:r>
            <a:r>
              <a:rPr sz="3600" spc="110" dirty="0">
                <a:solidFill>
                  <a:srgbClr val="FF5F46"/>
                </a:solidFill>
              </a:rPr>
              <a:t> </a:t>
            </a:r>
            <a:r>
              <a:rPr sz="3600" spc="125" dirty="0">
                <a:solidFill>
                  <a:srgbClr val="FF5F46"/>
                </a:solidFill>
              </a:rPr>
              <a:t>built.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0" dirty="0"/>
              <a:t>The</a:t>
            </a:r>
            <a:r>
              <a:rPr spc="125" dirty="0"/>
              <a:t> </a:t>
            </a:r>
            <a:r>
              <a:rPr spc="235" dirty="0"/>
              <a:t>journey</a:t>
            </a:r>
            <a:r>
              <a:rPr spc="125" dirty="0"/>
              <a:t> </a:t>
            </a:r>
            <a:r>
              <a:rPr spc="250" dirty="0"/>
              <a:t>to</a:t>
            </a:r>
            <a:r>
              <a:rPr spc="125" dirty="0"/>
              <a:t> </a:t>
            </a:r>
            <a:r>
              <a:rPr spc="370" dirty="0"/>
              <a:t>ChatGPT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GPT?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1046" y="1954958"/>
            <a:ext cx="11019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200" dirty="0">
                <a:solidFill>
                  <a:srgbClr val="1B3138"/>
                </a:solidFill>
                <a:latin typeface="Calibri"/>
                <a:cs typeface="Calibri"/>
              </a:rPr>
              <a:t>ChatGPT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originally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built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atop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large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language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known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3.5.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046" y="5262038"/>
            <a:ext cx="8270875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2400" spc="229" dirty="0">
                <a:solidFill>
                  <a:srgbClr val="1B3138"/>
                </a:solidFill>
                <a:latin typeface="Calibri"/>
                <a:cs typeface="Calibri"/>
              </a:rPr>
              <a:t>3.5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type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2400" spc="215" dirty="0">
                <a:solidFill>
                  <a:srgbClr val="1B3138"/>
                </a:solidFill>
                <a:latin typeface="Calibri"/>
                <a:cs typeface="Calibri"/>
              </a:rPr>
              <a:t>decoder-</a:t>
            </a:r>
            <a:r>
              <a:rPr sz="2400" spc="229" dirty="0">
                <a:solidFill>
                  <a:srgbClr val="1B3138"/>
                </a:solidFill>
                <a:latin typeface="Calibri"/>
                <a:cs typeface="Calibri"/>
              </a:rPr>
              <a:t>based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Let’s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see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what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exactly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30" dirty="0">
                <a:solidFill>
                  <a:srgbClr val="1B3138"/>
                </a:solidFill>
                <a:latin typeface="Calibri"/>
                <a:cs typeface="Calibri"/>
              </a:rPr>
              <a:t>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087" y="2523087"/>
            <a:ext cx="7238273" cy="2473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50846" y="6004813"/>
            <a:ext cx="10236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OpenAI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10345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Generative</a:t>
            </a:r>
            <a:r>
              <a:rPr spc="135" dirty="0"/>
              <a:t> </a:t>
            </a:r>
            <a:r>
              <a:rPr spc="254" dirty="0"/>
              <a:t>Pre-</a:t>
            </a:r>
            <a:r>
              <a:rPr spc="350" dirty="0"/>
              <a:t>trained</a:t>
            </a:r>
            <a:r>
              <a:rPr spc="135" dirty="0"/>
              <a:t> </a:t>
            </a:r>
            <a:r>
              <a:rPr spc="254" dirty="0"/>
              <a:t>Transformers</a:t>
            </a:r>
            <a:r>
              <a:rPr spc="135" dirty="0"/>
              <a:t> </a:t>
            </a:r>
            <a:r>
              <a:rPr spc="295" dirty="0"/>
              <a:t>(GPT)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2762" y="1120549"/>
            <a:ext cx="786955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1B5162"/>
                </a:solidFill>
                <a:latin typeface="Calibri"/>
                <a:cs typeface="Calibri"/>
              </a:rPr>
              <a:t>Decoder-</a:t>
            </a:r>
            <a:r>
              <a:rPr sz="2400" spc="240" dirty="0">
                <a:solidFill>
                  <a:srgbClr val="1B5162"/>
                </a:solidFill>
                <a:latin typeface="Calibri"/>
                <a:cs typeface="Calibri"/>
              </a:rPr>
              <a:t>based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transformers</a:t>
            </a:r>
            <a:endParaRPr sz="2400">
              <a:latin typeface="Calibri"/>
              <a:cs typeface="Calibri"/>
            </a:endParaRPr>
          </a:p>
          <a:p>
            <a:pPr marL="337185" marR="5080" indent="-325120">
              <a:lnSpc>
                <a:spcPct val="114999"/>
              </a:lnSpc>
              <a:spcBef>
                <a:spcPts val="1280"/>
              </a:spcBef>
              <a:buClr>
                <a:srgbClr val="1B5162"/>
              </a:buClr>
              <a:buChar char="•"/>
              <a:tabLst>
                <a:tab pos="337185" algn="l"/>
              </a:tabLst>
            </a:pPr>
            <a:r>
              <a:rPr sz="2100" spc="12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ﬁrst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80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75" dirty="0">
                <a:solidFill>
                  <a:srgbClr val="1B3138"/>
                </a:solidFill>
                <a:latin typeface="Calibri"/>
                <a:cs typeface="Calibri"/>
              </a:rPr>
              <a:t>model,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1B3138"/>
                </a:solidFill>
                <a:latin typeface="Calibri"/>
                <a:cs typeface="Calibri"/>
              </a:rPr>
              <a:t>introduced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55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65" dirty="0">
                <a:solidFill>
                  <a:srgbClr val="1B3138"/>
                </a:solidFill>
                <a:latin typeface="Calibri"/>
                <a:cs typeface="Calibri"/>
              </a:rPr>
              <a:t>2018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just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60" dirty="0">
                <a:solidFill>
                  <a:srgbClr val="1B3138"/>
                </a:solidFill>
                <a:latin typeface="Calibri"/>
                <a:cs typeface="Calibri"/>
              </a:rPr>
              <a:t>decoder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part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1B3138"/>
                </a:solidFill>
                <a:latin typeface="Calibri"/>
                <a:cs typeface="Calibri"/>
              </a:rPr>
              <a:t>original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1B3138"/>
                </a:solidFill>
                <a:latin typeface="Calibri"/>
                <a:cs typeface="Calibri"/>
              </a:rPr>
              <a:t>transformer.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762" y="3032388"/>
            <a:ext cx="8220709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7185" algn="l"/>
              </a:tabLst>
            </a:pPr>
            <a:r>
              <a:rPr sz="2100" spc="165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2100" spc="170" dirty="0">
                <a:solidFill>
                  <a:srgbClr val="1B3138"/>
                </a:solidFill>
                <a:latin typeface="Calibri"/>
                <a:cs typeface="Calibri"/>
              </a:rPr>
              <a:t>2/-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3/-</a:t>
            </a:r>
            <a:r>
              <a:rPr sz="2100" spc="434" dirty="0">
                <a:solidFill>
                  <a:srgbClr val="1B3138"/>
                </a:solidFill>
                <a:latin typeface="Calibri"/>
                <a:cs typeface="Calibri"/>
              </a:rPr>
              <a:t>4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have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5" dirty="0">
                <a:solidFill>
                  <a:srgbClr val="1B3138"/>
                </a:solidFill>
                <a:latin typeface="Calibri"/>
                <a:cs typeface="Calibri"/>
              </a:rPr>
              <a:t>mostly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just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50" dirty="0">
                <a:solidFill>
                  <a:srgbClr val="1B3138"/>
                </a:solidFill>
                <a:latin typeface="Calibri"/>
                <a:cs typeface="Calibri"/>
              </a:rPr>
              <a:t>been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versions. 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1B3138"/>
                </a:solidFill>
                <a:latin typeface="Calibri"/>
                <a:cs typeface="Calibri"/>
              </a:rPr>
              <a:t>key </a:t>
            </a:r>
            <a:r>
              <a:rPr sz="2100" spc="125" dirty="0">
                <a:solidFill>
                  <a:srgbClr val="1B3138"/>
                </a:solidFill>
                <a:latin typeface="Calibri"/>
                <a:cs typeface="Calibri"/>
              </a:rPr>
              <a:t>differences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55" dirty="0">
                <a:solidFill>
                  <a:srgbClr val="1B3138"/>
                </a:solidFill>
                <a:latin typeface="Calibri"/>
                <a:cs typeface="Calibri"/>
              </a:rPr>
              <a:t>coming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from training 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 training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35" dirty="0">
                <a:solidFill>
                  <a:srgbClr val="1B3138"/>
                </a:solidFill>
                <a:latin typeface="Calibri"/>
                <a:cs typeface="Calibri"/>
              </a:rPr>
              <a:t>processes.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38492" y="1287954"/>
            <a:ext cx="2454275" cy="3869690"/>
            <a:chOff x="9438492" y="1287954"/>
            <a:chExt cx="2454275" cy="38696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8492" y="1287954"/>
              <a:ext cx="2453654" cy="3869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8188" y="2031326"/>
              <a:ext cx="1242060" cy="2861310"/>
            </a:xfrm>
            <a:custGeom>
              <a:avLst/>
              <a:gdLst/>
              <a:ahLst/>
              <a:cxnLst/>
              <a:rect l="l" t="t" r="r" b="b"/>
              <a:pathLst>
                <a:path w="1242059" h="2861310">
                  <a:moveTo>
                    <a:pt x="1242009" y="2015210"/>
                  </a:moveTo>
                  <a:lnTo>
                    <a:pt x="0" y="2015210"/>
                  </a:lnTo>
                  <a:lnTo>
                    <a:pt x="0" y="2861106"/>
                  </a:lnTo>
                  <a:lnTo>
                    <a:pt x="1242009" y="2861106"/>
                  </a:lnTo>
                  <a:lnTo>
                    <a:pt x="1242009" y="2015210"/>
                  </a:lnTo>
                  <a:close/>
                </a:path>
                <a:path w="1242059" h="2861310">
                  <a:moveTo>
                    <a:pt x="1242009" y="0"/>
                  </a:moveTo>
                  <a:lnTo>
                    <a:pt x="0" y="0"/>
                  </a:lnTo>
                  <a:lnTo>
                    <a:pt x="0" y="599211"/>
                  </a:lnTo>
                  <a:lnTo>
                    <a:pt x="1242009" y="599211"/>
                  </a:lnTo>
                  <a:lnTo>
                    <a:pt x="1242009" y="0"/>
                  </a:lnTo>
                  <a:close/>
                </a:path>
              </a:pathLst>
            </a:custGeom>
            <a:solidFill>
              <a:srgbClr val="EEEDE9">
                <a:alpha val="85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20074" y="1350898"/>
              <a:ext cx="1136015" cy="3242310"/>
            </a:xfrm>
            <a:custGeom>
              <a:avLst/>
              <a:gdLst/>
              <a:ahLst/>
              <a:cxnLst/>
              <a:rect l="l" t="t" r="r" b="b"/>
              <a:pathLst>
                <a:path w="1136015" h="3242310">
                  <a:moveTo>
                    <a:pt x="0" y="0"/>
                  </a:moveTo>
                  <a:lnTo>
                    <a:pt x="1135799" y="0"/>
                  </a:lnTo>
                  <a:lnTo>
                    <a:pt x="1135799" y="3242099"/>
                  </a:lnTo>
                  <a:lnTo>
                    <a:pt x="0" y="324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78209" y="2630534"/>
            <a:ext cx="1242060" cy="1416050"/>
          </a:xfrm>
          <a:prstGeom prst="rect">
            <a:avLst/>
          </a:prstGeom>
          <a:solidFill>
            <a:srgbClr val="EEEDE9"/>
          </a:solidFill>
          <a:ln w="9660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 marR="83185">
              <a:lnSpc>
                <a:spcPct val="100000"/>
              </a:lnSpc>
              <a:spcBef>
                <a:spcPts val="635"/>
              </a:spcBef>
            </a:pPr>
            <a:r>
              <a:rPr sz="1000" spc="70" dirty="0">
                <a:latin typeface="Calibri"/>
                <a:cs typeface="Calibri"/>
              </a:rPr>
              <a:t>Decoder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45" dirty="0">
                <a:latin typeface="Calibri"/>
                <a:cs typeface="Calibri"/>
              </a:rPr>
              <a:t>Models </a:t>
            </a:r>
            <a:r>
              <a:rPr sz="1000" spc="50" dirty="0">
                <a:latin typeface="Calibri"/>
                <a:cs typeface="Calibri"/>
              </a:rPr>
              <a:t>only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75" dirty="0">
                <a:latin typeface="Calibri"/>
                <a:cs typeface="Calibri"/>
              </a:rPr>
              <a:t>use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the </a:t>
            </a:r>
            <a:r>
              <a:rPr sz="1000" spc="85" dirty="0">
                <a:latin typeface="Calibri"/>
                <a:cs typeface="Calibri"/>
              </a:rPr>
              <a:t>second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half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of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the </a:t>
            </a:r>
            <a:r>
              <a:rPr sz="1000" spc="-10" dirty="0">
                <a:latin typeface="Calibri"/>
                <a:cs typeface="Calibri"/>
              </a:rPr>
              <a:t>original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40" dirty="0">
                <a:latin typeface="Calibri"/>
                <a:cs typeface="Calibri"/>
              </a:rPr>
              <a:t>transformer </a:t>
            </a:r>
            <a:r>
              <a:rPr sz="1000" spc="45" dirty="0">
                <a:latin typeface="Calibri"/>
                <a:cs typeface="Calibri"/>
              </a:rPr>
              <a:t>architecture.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No </a:t>
            </a:r>
            <a:r>
              <a:rPr sz="1000" spc="55" dirty="0">
                <a:latin typeface="Calibri"/>
                <a:cs typeface="Calibri"/>
              </a:rPr>
              <a:t>cross/encoder </a:t>
            </a:r>
            <a:r>
              <a:rPr sz="1000" spc="-10" dirty="0">
                <a:latin typeface="Calibri"/>
                <a:cs typeface="Calibri"/>
              </a:rPr>
              <a:t>attention.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756" y="6120219"/>
            <a:ext cx="992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512</a:t>
            </a:r>
            <a:r>
              <a:rPr sz="1100" b="1" spc="20" dirty="0">
                <a:latin typeface="Calibri"/>
                <a:cs typeface="Calibri"/>
              </a:rPr>
              <a:t> </a:t>
            </a:r>
            <a:r>
              <a:rPr sz="1100" b="1" spc="80" dirty="0">
                <a:latin typeface="Calibri"/>
                <a:cs typeface="Calibri"/>
              </a:rPr>
              <a:t>dimension </a:t>
            </a:r>
            <a:r>
              <a:rPr sz="1100" b="1" spc="100" dirty="0">
                <a:latin typeface="Calibri"/>
                <a:cs typeface="Calibri"/>
              </a:rPr>
              <a:t>embeddings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657" y="5083332"/>
            <a:ext cx="33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Calibri"/>
                <a:cs typeface="Calibri"/>
              </a:rPr>
              <a:t>12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105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8558" y="5074903"/>
            <a:ext cx="246368" cy="1643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019463" y="4991300"/>
            <a:ext cx="472440" cy="326390"/>
            <a:chOff x="6019463" y="4991300"/>
            <a:chExt cx="472440" cy="326390"/>
          </a:xfrm>
        </p:grpSpPr>
        <p:sp>
          <p:nvSpPr>
            <p:cNvPr id="14" name="object 14"/>
            <p:cNvSpPr/>
            <p:nvPr/>
          </p:nvSpPr>
          <p:spPr>
            <a:xfrm>
              <a:off x="6024226" y="4996062"/>
              <a:ext cx="462915" cy="316865"/>
            </a:xfrm>
            <a:custGeom>
              <a:avLst/>
              <a:gdLst/>
              <a:ahLst/>
              <a:cxnLst/>
              <a:rect l="l" t="t" r="r" b="b"/>
              <a:pathLst>
                <a:path w="462914" h="316864">
                  <a:moveTo>
                    <a:pt x="304708" y="316358"/>
                  </a:moveTo>
                  <a:lnTo>
                    <a:pt x="304708" y="237268"/>
                  </a:lnTo>
                  <a:lnTo>
                    <a:pt x="0" y="237268"/>
                  </a:lnTo>
                  <a:lnTo>
                    <a:pt x="0" y="79089"/>
                  </a:lnTo>
                  <a:lnTo>
                    <a:pt x="304708" y="79089"/>
                  </a:lnTo>
                  <a:lnTo>
                    <a:pt x="304708" y="0"/>
                  </a:lnTo>
                  <a:lnTo>
                    <a:pt x="462887" y="158179"/>
                  </a:lnTo>
                  <a:lnTo>
                    <a:pt x="304708" y="316358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4226" y="4996062"/>
              <a:ext cx="462915" cy="316865"/>
            </a:xfrm>
            <a:custGeom>
              <a:avLst/>
              <a:gdLst/>
              <a:ahLst/>
              <a:cxnLst/>
              <a:rect l="l" t="t" r="r" b="b"/>
              <a:pathLst>
                <a:path w="462914" h="316864">
                  <a:moveTo>
                    <a:pt x="0" y="79089"/>
                  </a:moveTo>
                  <a:lnTo>
                    <a:pt x="304708" y="79089"/>
                  </a:lnTo>
                  <a:lnTo>
                    <a:pt x="304708" y="0"/>
                  </a:lnTo>
                  <a:lnTo>
                    <a:pt x="462887" y="158179"/>
                  </a:lnTo>
                  <a:lnTo>
                    <a:pt x="304708" y="316358"/>
                  </a:lnTo>
                  <a:lnTo>
                    <a:pt x="304708" y="237268"/>
                  </a:lnTo>
                  <a:lnTo>
                    <a:pt x="0" y="237268"/>
                  </a:lnTo>
                  <a:lnTo>
                    <a:pt x="0" y="79089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447" y="4191087"/>
            <a:ext cx="949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latin typeface="Calibri"/>
                <a:cs typeface="Calibri"/>
              </a:rPr>
              <a:t>GPT/GPT-</a:t>
            </a:r>
            <a:r>
              <a:rPr sz="1400" b="1" spc="5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20792" y="6120219"/>
            <a:ext cx="1093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100"/>
              </a:spcBef>
            </a:pPr>
            <a:r>
              <a:rPr sz="1100" b="1" spc="60" dirty="0">
                <a:latin typeface="Calibri"/>
                <a:cs typeface="Calibri"/>
              </a:rPr>
              <a:t>1024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spc="80" dirty="0">
                <a:latin typeface="Calibri"/>
                <a:cs typeface="Calibri"/>
              </a:rPr>
              <a:t>dimension </a:t>
            </a:r>
            <a:r>
              <a:rPr sz="1100" b="1" spc="100" dirty="0">
                <a:latin typeface="Calibri"/>
                <a:cs typeface="Calibri"/>
              </a:rPr>
              <a:t>embeddings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1531" y="5022869"/>
            <a:ext cx="396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85" dirty="0">
                <a:latin typeface="Calibri"/>
                <a:cs typeface="Calibri"/>
              </a:rPr>
              <a:t>48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95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3475" y="4191078"/>
            <a:ext cx="575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35" dirty="0">
                <a:latin typeface="Calibri"/>
                <a:cs typeface="Calibri"/>
              </a:rPr>
              <a:t>GPT-</a:t>
            </a:r>
            <a:r>
              <a:rPr sz="1400" b="1" spc="24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3147" y="6104569"/>
            <a:ext cx="1131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100" b="1" spc="135" dirty="0">
                <a:latin typeface="Calibri"/>
                <a:cs typeface="Calibri"/>
              </a:rPr>
              <a:t>2048</a:t>
            </a:r>
            <a:r>
              <a:rPr sz="1100" b="1" spc="15" dirty="0">
                <a:latin typeface="Calibri"/>
                <a:cs typeface="Calibri"/>
              </a:rPr>
              <a:t> </a:t>
            </a:r>
            <a:r>
              <a:rPr sz="1100" b="1" spc="80" dirty="0">
                <a:latin typeface="Calibri"/>
                <a:cs typeface="Calibri"/>
              </a:rPr>
              <a:t>dimension </a:t>
            </a:r>
            <a:r>
              <a:rPr sz="1100" b="1" spc="100" dirty="0">
                <a:latin typeface="Calibri"/>
                <a:cs typeface="Calibri"/>
              </a:rPr>
              <a:t>embeddings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7752" y="5007219"/>
            <a:ext cx="394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70" dirty="0">
                <a:latin typeface="Calibri"/>
                <a:cs typeface="Calibri"/>
              </a:rPr>
              <a:t>96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105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0270" y="4191077"/>
            <a:ext cx="580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latin typeface="Calibri"/>
                <a:cs typeface="Calibri"/>
              </a:rPr>
              <a:t>GPT-</a:t>
            </a:r>
            <a:r>
              <a:rPr sz="1400" b="1" spc="27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48186" y="3909230"/>
            <a:ext cx="1297940" cy="2216785"/>
            <a:chOff x="1248186" y="3909230"/>
            <a:chExt cx="1297940" cy="2216785"/>
          </a:xfrm>
        </p:grpSpPr>
        <p:sp>
          <p:nvSpPr>
            <p:cNvPr id="24" name="object 24"/>
            <p:cNvSpPr/>
            <p:nvPr/>
          </p:nvSpPr>
          <p:spPr>
            <a:xfrm>
              <a:off x="1248186" y="3909230"/>
              <a:ext cx="1292225" cy="2216785"/>
            </a:xfrm>
            <a:custGeom>
              <a:avLst/>
              <a:gdLst/>
              <a:ahLst/>
              <a:cxnLst/>
              <a:rect l="l" t="t" r="r" b="b"/>
              <a:pathLst>
                <a:path w="1292225" h="2216785">
                  <a:moveTo>
                    <a:pt x="1291598" y="2216331"/>
                  </a:moveTo>
                  <a:lnTo>
                    <a:pt x="0" y="2216331"/>
                  </a:lnTo>
                  <a:lnTo>
                    <a:pt x="0" y="0"/>
                  </a:lnTo>
                  <a:lnTo>
                    <a:pt x="1291598" y="0"/>
                  </a:lnTo>
                  <a:lnTo>
                    <a:pt x="1291598" y="2216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495" y="5598444"/>
              <a:ext cx="913068" cy="485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451" y="3994218"/>
              <a:ext cx="929203" cy="629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16447" y="4979351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29927" y="23468"/>
                  </a:moveTo>
                  <a:lnTo>
                    <a:pt x="1751" y="23468"/>
                  </a:lnTo>
                  <a:lnTo>
                    <a:pt x="0" y="21717"/>
                  </a:lnTo>
                  <a:lnTo>
                    <a:pt x="0" y="3911"/>
                  </a:lnTo>
                  <a:lnTo>
                    <a:pt x="0" y="1750"/>
                  </a:lnTo>
                  <a:lnTo>
                    <a:pt x="1751" y="0"/>
                  </a:lnTo>
                  <a:lnTo>
                    <a:pt x="28804" y="0"/>
                  </a:lnTo>
                  <a:lnTo>
                    <a:pt x="29799" y="411"/>
                  </a:lnTo>
                  <a:lnTo>
                    <a:pt x="31266" y="1879"/>
                  </a:lnTo>
                  <a:lnTo>
                    <a:pt x="31678" y="2874"/>
                  </a:lnTo>
                  <a:lnTo>
                    <a:pt x="31678" y="21717"/>
                  </a:lnTo>
                  <a:lnTo>
                    <a:pt x="29927" y="23468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84102" y="4979351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5" h="23495">
                  <a:moveTo>
                    <a:pt x="18926" y="23468"/>
                  </a:moveTo>
                  <a:lnTo>
                    <a:pt x="1526" y="23468"/>
                  </a:lnTo>
                  <a:lnTo>
                    <a:pt x="0" y="21942"/>
                  </a:lnTo>
                  <a:lnTo>
                    <a:pt x="0" y="3408"/>
                  </a:lnTo>
                  <a:lnTo>
                    <a:pt x="0" y="1525"/>
                  </a:lnTo>
                  <a:lnTo>
                    <a:pt x="1526" y="0"/>
                  </a:lnTo>
                  <a:lnTo>
                    <a:pt x="17947" y="0"/>
                  </a:lnTo>
                  <a:lnTo>
                    <a:pt x="18814" y="358"/>
                  </a:lnTo>
                  <a:lnTo>
                    <a:pt x="20093" y="1637"/>
                  </a:lnTo>
                  <a:lnTo>
                    <a:pt x="20452" y="2504"/>
                  </a:lnTo>
                  <a:lnTo>
                    <a:pt x="20452" y="21942"/>
                  </a:lnTo>
                  <a:lnTo>
                    <a:pt x="18926" y="23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074" y="4641622"/>
              <a:ext cx="410751" cy="583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5474" y="4794022"/>
              <a:ext cx="410751" cy="5834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874" y="4946422"/>
              <a:ext cx="410751" cy="5834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274" y="5098822"/>
              <a:ext cx="410751" cy="58349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208836" y="3909230"/>
            <a:ext cx="1297940" cy="2216785"/>
            <a:chOff x="4208836" y="3909230"/>
            <a:chExt cx="1297940" cy="2216785"/>
          </a:xfrm>
        </p:grpSpPr>
        <p:sp>
          <p:nvSpPr>
            <p:cNvPr id="34" name="object 34"/>
            <p:cNvSpPr/>
            <p:nvPr/>
          </p:nvSpPr>
          <p:spPr>
            <a:xfrm>
              <a:off x="4208836" y="3909230"/>
              <a:ext cx="1292225" cy="2216785"/>
            </a:xfrm>
            <a:custGeom>
              <a:avLst/>
              <a:gdLst/>
              <a:ahLst/>
              <a:cxnLst/>
              <a:rect l="l" t="t" r="r" b="b"/>
              <a:pathLst>
                <a:path w="1292225" h="2216785">
                  <a:moveTo>
                    <a:pt x="1291598" y="2216331"/>
                  </a:moveTo>
                  <a:lnTo>
                    <a:pt x="0" y="2216331"/>
                  </a:lnTo>
                  <a:lnTo>
                    <a:pt x="0" y="0"/>
                  </a:lnTo>
                  <a:lnTo>
                    <a:pt x="1291598" y="0"/>
                  </a:lnTo>
                  <a:lnTo>
                    <a:pt x="1291598" y="2216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7145" y="5598444"/>
              <a:ext cx="913069" cy="485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7101" y="3994218"/>
              <a:ext cx="929203" cy="62976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577098" y="4979351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29927" y="23468"/>
                  </a:moveTo>
                  <a:lnTo>
                    <a:pt x="1751" y="23468"/>
                  </a:lnTo>
                  <a:lnTo>
                    <a:pt x="0" y="21717"/>
                  </a:lnTo>
                  <a:lnTo>
                    <a:pt x="0" y="3911"/>
                  </a:lnTo>
                  <a:lnTo>
                    <a:pt x="0" y="1750"/>
                  </a:lnTo>
                  <a:lnTo>
                    <a:pt x="1751" y="0"/>
                  </a:lnTo>
                  <a:lnTo>
                    <a:pt x="28804" y="0"/>
                  </a:lnTo>
                  <a:lnTo>
                    <a:pt x="29799" y="411"/>
                  </a:lnTo>
                  <a:lnTo>
                    <a:pt x="30533" y="1145"/>
                  </a:lnTo>
                  <a:lnTo>
                    <a:pt x="31266" y="1879"/>
                  </a:lnTo>
                  <a:lnTo>
                    <a:pt x="31678" y="2874"/>
                  </a:lnTo>
                  <a:lnTo>
                    <a:pt x="31678" y="21717"/>
                  </a:lnTo>
                  <a:lnTo>
                    <a:pt x="29927" y="23468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44753" y="4979351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5">
                  <a:moveTo>
                    <a:pt x="18926" y="23468"/>
                  </a:moveTo>
                  <a:lnTo>
                    <a:pt x="1526" y="23468"/>
                  </a:lnTo>
                  <a:lnTo>
                    <a:pt x="0" y="21942"/>
                  </a:lnTo>
                  <a:lnTo>
                    <a:pt x="0" y="3408"/>
                  </a:lnTo>
                  <a:lnTo>
                    <a:pt x="0" y="1525"/>
                  </a:lnTo>
                  <a:lnTo>
                    <a:pt x="1526" y="0"/>
                  </a:lnTo>
                  <a:lnTo>
                    <a:pt x="17947" y="0"/>
                  </a:lnTo>
                  <a:lnTo>
                    <a:pt x="18814" y="358"/>
                  </a:lnTo>
                  <a:lnTo>
                    <a:pt x="20093" y="1637"/>
                  </a:lnTo>
                  <a:lnTo>
                    <a:pt x="20452" y="2504"/>
                  </a:lnTo>
                  <a:lnTo>
                    <a:pt x="20452" y="21942"/>
                  </a:lnTo>
                  <a:lnTo>
                    <a:pt x="18926" y="23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3929" y="4641624"/>
              <a:ext cx="270074" cy="3836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6329" y="4794024"/>
              <a:ext cx="270074" cy="38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8729" y="4946424"/>
              <a:ext cx="270074" cy="3836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1129" y="5098824"/>
              <a:ext cx="270074" cy="3836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3529" y="5251224"/>
              <a:ext cx="270074" cy="3836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929" y="5403624"/>
              <a:ext cx="270074" cy="38365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323361" y="3909230"/>
            <a:ext cx="1323975" cy="2216785"/>
            <a:chOff x="7323361" y="3909230"/>
            <a:chExt cx="1323975" cy="2216785"/>
          </a:xfrm>
        </p:grpSpPr>
        <p:sp>
          <p:nvSpPr>
            <p:cNvPr id="46" name="object 46"/>
            <p:cNvSpPr/>
            <p:nvPr/>
          </p:nvSpPr>
          <p:spPr>
            <a:xfrm>
              <a:off x="7323361" y="3909230"/>
              <a:ext cx="1292225" cy="2216785"/>
            </a:xfrm>
            <a:custGeom>
              <a:avLst/>
              <a:gdLst/>
              <a:ahLst/>
              <a:cxnLst/>
              <a:rect l="l" t="t" r="r" b="b"/>
              <a:pathLst>
                <a:path w="1292225" h="2216785">
                  <a:moveTo>
                    <a:pt x="1291598" y="2216331"/>
                  </a:moveTo>
                  <a:lnTo>
                    <a:pt x="0" y="2216331"/>
                  </a:lnTo>
                  <a:lnTo>
                    <a:pt x="0" y="0"/>
                  </a:lnTo>
                  <a:lnTo>
                    <a:pt x="1291598" y="0"/>
                  </a:lnTo>
                  <a:lnTo>
                    <a:pt x="1291598" y="2216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1669" y="5598444"/>
              <a:ext cx="913068" cy="485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1626" y="3994218"/>
              <a:ext cx="929204" cy="6297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91623" y="4979351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29927" y="23468"/>
                  </a:moveTo>
                  <a:lnTo>
                    <a:pt x="1750" y="23468"/>
                  </a:lnTo>
                  <a:lnTo>
                    <a:pt x="0" y="21717"/>
                  </a:lnTo>
                  <a:lnTo>
                    <a:pt x="0" y="3911"/>
                  </a:lnTo>
                  <a:lnTo>
                    <a:pt x="0" y="1750"/>
                  </a:lnTo>
                  <a:lnTo>
                    <a:pt x="1750" y="0"/>
                  </a:lnTo>
                  <a:lnTo>
                    <a:pt x="28803" y="0"/>
                  </a:lnTo>
                  <a:lnTo>
                    <a:pt x="29798" y="411"/>
                  </a:lnTo>
                  <a:lnTo>
                    <a:pt x="31266" y="1879"/>
                  </a:lnTo>
                  <a:lnTo>
                    <a:pt x="31677" y="2874"/>
                  </a:lnTo>
                  <a:lnTo>
                    <a:pt x="31677" y="21717"/>
                  </a:lnTo>
                  <a:lnTo>
                    <a:pt x="29927" y="23468"/>
                  </a:lnTo>
                  <a:close/>
                </a:path>
              </a:pathLst>
            </a:custGeom>
            <a:solidFill>
              <a:srgbClr val="F3F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59277" y="4979351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5">
                  <a:moveTo>
                    <a:pt x="18926" y="23468"/>
                  </a:moveTo>
                  <a:lnTo>
                    <a:pt x="1525" y="23468"/>
                  </a:lnTo>
                  <a:lnTo>
                    <a:pt x="0" y="21942"/>
                  </a:lnTo>
                  <a:lnTo>
                    <a:pt x="0" y="3408"/>
                  </a:lnTo>
                  <a:lnTo>
                    <a:pt x="0" y="1525"/>
                  </a:lnTo>
                  <a:lnTo>
                    <a:pt x="1525" y="0"/>
                  </a:lnTo>
                  <a:lnTo>
                    <a:pt x="17947" y="0"/>
                  </a:lnTo>
                  <a:lnTo>
                    <a:pt x="18814" y="358"/>
                  </a:lnTo>
                  <a:lnTo>
                    <a:pt x="19453" y="998"/>
                  </a:lnTo>
                  <a:lnTo>
                    <a:pt x="20093" y="1637"/>
                  </a:lnTo>
                  <a:lnTo>
                    <a:pt x="20452" y="2504"/>
                  </a:lnTo>
                  <a:lnTo>
                    <a:pt x="20452" y="21942"/>
                  </a:lnTo>
                  <a:lnTo>
                    <a:pt x="18926" y="23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3050" y="4641624"/>
              <a:ext cx="177425" cy="2520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5450" y="4794024"/>
              <a:ext cx="177425" cy="2520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7850" y="4946424"/>
              <a:ext cx="177425" cy="2520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0250" y="5098824"/>
              <a:ext cx="177425" cy="2520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2650" y="5251224"/>
              <a:ext cx="177425" cy="2520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5050" y="5403624"/>
              <a:ext cx="177425" cy="25203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7450" y="5556024"/>
              <a:ext cx="177425" cy="2520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9850" y="5708424"/>
              <a:ext cx="177425" cy="25203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9899197" y="6004813"/>
            <a:ext cx="1075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LinkedIn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65" dirty="0"/>
              <a:t>Generative</a:t>
            </a:r>
            <a:r>
              <a:rPr spc="135" dirty="0"/>
              <a:t> </a:t>
            </a:r>
            <a:r>
              <a:rPr spc="254" dirty="0"/>
              <a:t>Pre-</a:t>
            </a:r>
            <a:r>
              <a:rPr spc="350" dirty="0"/>
              <a:t>trained</a:t>
            </a:r>
            <a:r>
              <a:rPr spc="135" dirty="0"/>
              <a:t> </a:t>
            </a:r>
            <a:r>
              <a:rPr spc="254" dirty="0"/>
              <a:t>Transformers</a:t>
            </a:r>
            <a:r>
              <a:rPr spc="135" dirty="0"/>
              <a:t> </a:t>
            </a:r>
            <a:r>
              <a:rPr spc="295" dirty="0"/>
              <a:t>(GPT)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Generational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Improvements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64799" y="3244501"/>
            <a:ext cx="7805420" cy="0"/>
          </a:xfrm>
          <a:custGeom>
            <a:avLst/>
            <a:gdLst/>
            <a:ahLst/>
            <a:cxnLst/>
            <a:rect l="l" t="t" r="r" b="b"/>
            <a:pathLst>
              <a:path w="7805420">
                <a:moveTo>
                  <a:pt x="0" y="0"/>
                </a:moveTo>
                <a:lnTo>
                  <a:pt x="7805115" y="0"/>
                </a:lnTo>
              </a:path>
            </a:pathLst>
          </a:custGeom>
          <a:ln w="14427">
            <a:solidFill>
              <a:srgbClr val="1A303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2099" y="1967999"/>
            <a:ext cx="10644505" cy="251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65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65" dirty="0">
                <a:solidFill>
                  <a:srgbClr val="1B3138"/>
                </a:solidFill>
                <a:latin typeface="Calibri"/>
                <a:cs typeface="Calibri"/>
              </a:rPr>
              <a:t>(2018):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100"/>
              </a:spcBef>
            </a:pP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1600" spc="12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on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50" dirty="0">
                <a:solidFill>
                  <a:srgbClr val="1B3138"/>
                </a:solidFill>
                <a:latin typeface="Calibri"/>
                <a:cs typeface="Calibri"/>
              </a:rPr>
              <a:t>BooksCorpus</a:t>
            </a:r>
            <a:r>
              <a:rPr sz="1600" b="1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contained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200" dirty="0">
                <a:solidFill>
                  <a:srgbClr val="1B3138"/>
                </a:solidFill>
                <a:latin typeface="Calibri"/>
                <a:cs typeface="Calibri"/>
              </a:rPr>
              <a:t>117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million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parameters.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was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an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autoregressive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based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on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the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architecture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employed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unidirectional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language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modeling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objective.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155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600" b="1" spc="330" dirty="0">
                <a:solidFill>
                  <a:srgbClr val="1B3138"/>
                </a:solidFill>
                <a:latin typeface="Calibri"/>
                <a:cs typeface="Calibri"/>
              </a:rPr>
              <a:t>2</a:t>
            </a:r>
            <a:r>
              <a:rPr sz="1600" b="1" spc="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65" dirty="0">
                <a:solidFill>
                  <a:srgbClr val="1B3138"/>
                </a:solidFill>
                <a:latin typeface="Calibri"/>
                <a:cs typeface="Calibri"/>
              </a:rPr>
              <a:t>(2019):</a:t>
            </a:r>
            <a:endParaRPr sz="1600">
              <a:latin typeface="Calibri"/>
              <a:cs typeface="Calibri"/>
            </a:endParaRPr>
          </a:p>
          <a:p>
            <a:pPr marL="12700" marR="306705">
              <a:lnSpc>
                <a:spcPct val="114999"/>
              </a:lnSpc>
              <a:spcBef>
                <a:spcPts val="1100"/>
              </a:spcBef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1600" spc="12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much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called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90" dirty="0">
                <a:solidFill>
                  <a:srgbClr val="1B3138"/>
                </a:solidFill>
                <a:latin typeface="Calibri"/>
                <a:cs typeface="Calibri"/>
              </a:rPr>
              <a:t>WebText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which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contained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from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web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pages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total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45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terabytes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data.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600" spc="300" dirty="0">
                <a:solidFill>
                  <a:srgbClr val="1B3138"/>
                </a:solidFill>
                <a:latin typeface="Calibri"/>
                <a:cs typeface="Calibri"/>
              </a:rPr>
              <a:t>2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1B3138"/>
                </a:solidFill>
                <a:latin typeface="Calibri"/>
                <a:cs typeface="Calibri"/>
              </a:rPr>
              <a:t>came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four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sizes: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160" dirty="0">
                <a:solidFill>
                  <a:srgbClr val="1B3138"/>
                </a:solidFill>
                <a:latin typeface="Calibri"/>
                <a:cs typeface="Calibri"/>
              </a:rPr>
              <a:t>117M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(small),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345M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(medium),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774M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(large),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B3138"/>
                </a:solidFill>
                <a:latin typeface="Calibri"/>
                <a:cs typeface="Calibri"/>
              </a:rPr>
              <a:t>1.5B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099" y="4489711"/>
            <a:ext cx="2389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(extra-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large)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parameters.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7275" y="4842424"/>
            <a:ext cx="5026050" cy="18471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32799" y="5047420"/>
            <a:ext cx="3545204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762M</a:t>
            </a:r>
            <a:r>
              <a:rPr sz="1000" spc="160" dirty="0">
                <a:latin typeface="Calibri"/>
                <a:cs typeface="Calibri"/>
              </a:rPr>
              <a:t> </a:t>
            </a:r>
            <a:r>
              <a:rPr sz="1000" spc="45" dirty="0"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000">
              <a:latin typeface="Calibri"/>
              <a:cs typeface="Calibri"/>
            </a:endParaRPr>
          </a:p>
          <a:p>
            <a:pPr marR="31750" algn="ctr">
              <a:lnSpc>
                <a:spcPct val="100000"/>
              </a:lnSpc>
            </a:pPr>
            <a:r>
              <a:rPr sz="1000" spc="85" dirty="0">
                <a:latin typeface="Calibri"/>
                <a:cs typeface="Calibri"/>
              </a:rPr>
              <a:t>345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45" dirty="0"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  <a:p>
            <a:pPr marR="2553970" algn="ctr">
              <a:lnSpc>
                <a:spcPct val="100000"/>
              </a:lnSpc>
              <a:spcBef>
                <a:spcPts val="540"/>
              </a:spcBef>
            </a:pPr>
            <a:r>
              <a:rPr sz="1000" spc="-105" dirty="0">
                <a:latin typeface="Calibri"/>
                <a:cs typeface="Calibri"/>
              </a:rPr>
              <a:t>117M</a:t>
            </a:r>
            <a:r>
              <a:rPr sz="1000" spc="45" dirty="0">
                <a:latin typeface="Calibri"/>
                <a:cs typeface="Calibri"/>
              </a:rPr>
              <a:t> Parameters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0250" y="4652495"/>
            <a:ext cx="1127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1,542M </a:t>
            </a:r>
            <a:r>
              <a:rPr sz="1000" spc="45" dirty="0"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1012" y="6556963"/>
            <a:ext cx="15284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IllustratedGPT2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65" dirty="0"/>
              <a:t>Generative</a:t>
            </a:r>
            <a:r>
              <a:rPr spc="135" dirty="0"/>
              <a:t> </a:t>
            </a:r>
            <a:r>
              <a:rPr spc="254" dirty="0"/>
              <a:t>Pre-</a:t>
            </a:r>
            <a:r>
              <a:rPr spc="350" dirty="0"/>
              <a:t>trained</a:t>
            </a:r>
            <a:r>
              <a:rPr spc="135" dirty="0"/>
              <a:t> </a:t>
            </a:r>
            <a:r>
              <a:rPr spc="254" dirty="0"/>
              <a:t>Transformers</a:t>
            </a:r>
            <a:r>
              <a:rPr spc="135" dirty="0"/>
              <a:t> </a:t>
            </a:r>
            <a:r>
              <a:rPr spc="295" dirty="0"/>
              <a:t>(GPT)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5" dirty="0">
                <a:solidFill>
                  <a:srgbClr val="1B5162"/>
                </a:solidFill>
              </a:rPr>
              <a:t>Generational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Improvements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61809" y="4039716"/>
            <a:ext cx="10607040" cy="0"/>
          </a:xfrm>
          <a:custGeom>
            <a:avLst/>
            <a:gdLst/>
            <a:ahLst/>
            <a:cxnLst/>
            <a:rect l="l" t="t" r="r" b="b"/>
            <a:pathLst>
              <a:path w="10607040">
                <a:moveTo>
                  <a:pt x="0" y="0"/>
                </a:moveTo>
                <a:lnTo>
                  <a:pt x="10606985" y="0"/>
                </a:lnTo>
              </a:path>
            </a:pathLst>
          </a:custGeom>
          <a:ln w="16771">
            <a:solidFill>
              <a:srgbClr val="1A303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9109" y="1829818"/>
            <a:ext cx="10650855" cy="36963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50" b="1" spc="19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850" b="1" spc="430" dirty="0">
                <a:solidFill>
                  <a:srgbClr val="1B3138"/>
                </a:solidFill>
                <a:latin typeface="Calibri"/>
                <a:cs typeface="Calibri"/>
              </a:rPr>
              <a:t>3</a:t>
            </a:r>
            <a:r>
              <a:rPr sz="185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b="1" spc="160" dirty="0">
                <a:solidFill>
                  <a:srgbClr val="1B3138"/>
                </a:solidFill>
                <a:latin typeface="Calibri"/>
                <a:cs typeface="Calibri"/>
              </a:rPr>
              <a:t>(2020):</a:t>
            </a:r>
            <a:endParaRPr sz="1850">
              <a:latin typeface="Calibri"/>
              <a:cs typeface="Calibri"/>
            </a:endParaRPr>
          </a:p>
          <a:p>
            <a:pPr marL="12700" marR="5080">
              <a:lnSpc>
                <a:spcPct val="145100"/>
              </a:lnSpc>
            </a:pP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1850" spc="14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b="1" spc="150" dirty="0">
                <a:solidFill>
                  <a:srgbClr val="1B3138"/>
                </a:solidFill>
                <a:latin typeface="Calibri"/>
                <a:cs typeface="Calibri"/>
              </a:rPr>
              <a:t>WebText2</a:t>
            </a:r>
            <a:r>
              <a:rPr sz="1850" b="1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dataset,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an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even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portion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internet,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85" dirty="0">
                <a:solidFill>
                  <a:srgbClr val="1B3138"/>
                </a:solidFill>
                <a:latin typeface="Calibri"/>
                <a:cs typeface="Calibri"/>
              </a:rPr>
              <a:t>45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1B3138"/>
                </a:solidFill>
                <a:latin typeface="Calibri"/>
                <a:cs typeface="Calibri"/>
              </a:rPr>
              <a:t>terabytes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35" dirty="0">
                <a:solidFill>
                  <a:srgbClr val="1B3138"/>
                </a:solidFill>
                <a:latin typeface="Calibri"/>
                <a:cs typeface="Calibri"/>
              </a:rPr>
              <a:t>text. </a:t>
            </a:r>
            <a:r>
              <a:rPr sz="1850" spc="16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850" spc="375" dirty="0">
                <a:solidFill>
                  <a:srgbClr val="1B3138"/>
                </a:solidFill>
                <a:latin typeface="Calibri"/>
                <a:cs typeface="Calibri"/>
              </a:rPr>
              <a:t>3</a:t>
            </a:r>
            <a:r>
              <a:rPr sz="185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70" dirty="0">
                <a:solidFill>
                  <a:srgbClr val="1B3138"/>
                </a:solidFill>
                <a:latin typeface="Calibri"/>
                <a:cs typeface="Calibri"/>
              </a:rPr>
              <a:t>came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85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staggering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1B3138"/>
                </a:solidFill>
                <a:latin typeface="Calibri"/>
                <a:cs typeface="Calibri"/>
              </a:rPr>
              <a:t>175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1B3138"/>
                </a:solidFill>
                <a:latin typeface="Calibri"/>
                <a:cs typeface="Calibri"/>
              </a:rPr>
              <a:t>billion</a:t>
            </a:r>
            <a:r>
              <a:rPr sz="185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1850">
              <a:latin typeface="Calibri"/>
              <a:cs typeface="Calibri"/>
            </a:endParaRPr>
          </a:p>
          <a:p>
            <a:pPr marL="12700" marR="215900">
              <a:lnSpc>
                <a:spcPts val="2120"/>
              </a:lnSpc>
              <a:spcBef>
                <a:spcPts val="1155"/>
              </a:spcBef>
            </a:pPr>
            <a:r>
              <a:rPr sz="1850" spc="110" dirty="0">
                <a:solidFill>
                  <a:srgbClr val="1B3138"/>
                </a:solidFill>
                <a:latin typeface="Calibri"/>
                <a:cs typeface="Calibri"/>
              </a:rPr>
              <a:t>Exceptional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b="1" spc="170" dirty="0">
                <a:solidFill>
                  <a:srgbClr val="1B3138"/>
                </a:solidFill>
                <a:latin typeface="Calibri"/>
                <a:cs typeface="Calibri"/>
              </a:rPr>
              <a:t>few-</a:t>
            </a:r>
            <a:r>
              <a:rPr sz="1850" b="1" spc="200" dirty="0">
                <a:solidFill>
                  <a:srgbClr val="1B3138"/>
                </a:solidFill>
                <a:latin typeface="Calibri"/>
                <a:cs typeface="Calibri"/>
              </a:rPr>
              <a:t>shot</a:t>
            </a:r>
            <a:r>
              <a:rPr sz="1850" b="1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b="1" spc="170" dirty="0">
                <a:solidFill>
                  <a:srgbClr val="1B3138"/>
                </a:solidFill>
                <a:latin typeface="Calibri"/>
                <a:cs typeface="Calibri"/>
              </a:rPr>
              <a:t>zero-</a:t>
            </a:r>
            <a:r>
              <a:rPr sz="1850" b="1" spc="215" dirty="0">
                <a:solidFill>
                  <a:srgbClr val="1B3138"/>
                </a:solidFill>
                <a:latin typeface="Calibri"/>
                <a:cs typeface="Calibri"/>
              </a:rPr>
              <a:t>shot</a:t>
            </a:r>
            <a:r>
              <a:rPr sz="1850" b="1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1B3138"/>
                </a:solidFill>
                <a:latin typeface="Calibri"/>
                <a:cs typeface="Calibri"/>
              </a:rPr>
              <a:t>learning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capabilities, </a:t>
            </a:r>
            <a:r>
              <a:rPr sz="1850" spc="65" dirty="0">
                <a:solidFill>
                  <a:srgbClr val="1B3138"/>
                </a:solidFill>
                <a:latin typeface="Calibri"/>
                <a:cs typeface="Calibri"/>
              </a:rPr>
              <a:t>allowing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to perform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1B3138"/>
                </a:solidFill>
                <a:latin typeface="Calibri"/>
                <a:cs typeface="Calibri"/>
              </a:rPr>
              <a:t>well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various </a:t>
            </a:r>
            <a:r>
              <a:rPr sz="1850" spc="130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minimal 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or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tuning.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1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spc="20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850" b="1" spc="484" dirty="0">
                <a:solidFill>
                  <a:srgbClr val="1B3138"/>
                </a:solidFill>
                <a:latin typeface="Calibri"/>
                <a:cs typeface="Calibri"/>
              </a:rPr>
              <a:t>4</a:t>
            </a:r>
            <a:r>
              <a:rPr sz="185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b="1" spc="145" dirty="0">
                <a:solidFill>
                  <a:srgbClr val="1B3138"/>
                </a:solidFill>
                <a:latin typeface="Calibri"/>
                <a:cs typeface="Calibri"/>
              </a:rPr>
              <a:t>(2023):</a:t>
            </a:r>
            <a:endParaRPr sz="1850">
              <a:latin typeface="Calibri"/>
              <a:cs typeface="Calibri"/>
            </a:endParaRPr>
          </a:p>
          <a:p>
            <a:pPr marL="12700" marR="193675">
              <a:lnSpc>
                <a:spcPts val="2120"/>
              </a:lnSpc>
              <a:spcBef>
                <a:spcPts val="1155"/>
              </a:spcBef>
            </a:pPr>
            <a:r>
              <a:rPr sz="1850" spc="160" dirty="0">
                <a:solidFill>
                  <a:srgbClr val="1B3138"/>
                </a:solidFill>
                <a:latin typeface="Calibri"/>
                <a:cs typeface="Calibri"/>
              </a:rPr>
              <a:t>Speciﬁc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details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1B3138"/>
                </a:solidFill>
                <a:latin typeface="Calibri"/>
                <a:cs typeface="Calibri"/>
              </a:rPr>
              <a:t>about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architecture,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dataset,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parameter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1B3138"/>
                </a:solidFill>
                <a:latin typeface="Calibri"/>
                <a:cs typeface="Calibri"/>
              </a:rPr>
              <a:t>count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6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850" spc="390" dirty="0">
                <a:solidFill>
                  <a:srgbClr val="1B3138"/>
                </a:solidFill>
                <a:latin typeface="Calibri"/>
                <a:cs typeface="Calibri"/>
              </a:rPr>
              <a:t>4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have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 not </a:t>
            </a:r>
            <a:r>
              <a:rPr sz="1850" spc="110" dirty="0">
                <a:solidFill>
                  <a:srgbClr val="1B3138"/>
                </a:solidFill>
                <a:latin typeface="Calibri"/>
                <a:cs typeface="Calibri"/>
              </a:rPr>
              <a:t>been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ofﬁcially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1B3138"/>
                </a:solidFill>
                <a:latin typeface="Calibri"/>
                <a:cs typeface="Calibri"/>
              </a:rPr>
              <a:t>released.</a:t>
            </a:r>
            <a:r>
              <a:rPr sz="185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Likely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1B3138"/>
                </a:solidFill>
                <a:latin typeface="Calibri"/>
                <a:cs typeface="Calibri"/>
              </a:rPr>
              <a:t>~1T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1B3138"/>
                </a:solidFill>
                <a:latin typeface="Calibri"/>
                <a:cs typeface="Calibri"/>
              </a:rPr>
              <a:t>an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1B3138"/>
                </a:solidFill>
                <a:latin typeface="Calibri"/>
                <a:cs typeface="Calibri"/>
              </a:rPr>
              <a:t>ensemble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smaller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3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1B3138"/>
                </a:solidFill>
                <a:latin typeface="Calibri"/>
                <a:cs typeface="Calibri"/>
              </a:rPr>
              <a:t>~220B</a:t>
            </a:r>
            <a:r>
              <a:rPr sz="185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1B3138"/>
                </a:solidFill>
                <a:latin typeface="Calibri"/>
                <a:cs typeface="Calibri"/>
              </a:rPr>
              <a:t>parameters </a:t>
            </a:r>
            <a:r>
              <a:rPr sz="1850" spc="95" dirty="0">
                <a:solidFill>
                  <a:srgbClr val="1B3138"/>
                </a:solidFill>
                <a:latin typeface="Calibri"/>
                <a:cs typeface="Calibri"/>
              </a:rPr>
              <a:t>each.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5" name="object 5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EEED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663320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90" dirty="0"/>
              <a:t>GPT</a:t>
            </a:r>
            <a:r>
              <a:rPr sz="6400" spc="200" dirty="0"/>
              <a:t> </a:t>
            </a:r>
            <a:r>
              <a:rPr sz="6400" spc="445" dirty="0"/>
              <a:t>Architecture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05055"/>
            <a:ext cx="4339590" cy="11068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395" dirty="0"/>
              <a:t>So</a:t>
            </a:r>
            <a:r>
              <a:rPr spc="114" dirty="0"/>
              <a:t> </a:t>
            </a:r>
            <a:r>
              <a:rPr spc="335" dirty="0"/>
              <a:t>many</a:t>
            </a:r>
            <a:r>
              <a:rPr spc="114" dirty="0"/>
              <a:t> </a:t>
            </a:r>
            <a:r>
              <a:rPr spc="220" dirty="0"/>
              <a:t>layers?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sz="2400" spc="190" dirty="0">
                <a:solidFill>
                  <a:srgbClr val="1B5162"/>
                </a:solidFill>
              </a:rPr>
              <a:t>Why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GPTs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keep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getting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bigger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3" y="1970028"/>
            <a:ext cx="6877050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main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component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layer: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b="1" spc="105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1200" b="1" spc="130" dirty="0">
                <a:solidFill>
                  <a:srgbClr val="1B3138"/>
                </a:solidFill>
                <a:latin typeface="Calibri"/>
                <a:cs typeface="Calibri"/>
              </a:rPr>
              <a:t>headed</a:t>
            </a:r>
            <a:r>
              <a:rPr sz="12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b="1" spc="8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12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b="1" spc="70" dirty="0">
                <a:solidFill>
                  <a:srgbClr val="1B3138"/>
                </a:solidFill>
                <a:latin typeface="Calibri"/>
                <a:cs typeface="Calibri"/>
              </a:rPr>
              <a:t>block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5000"/>
              </a:lnSpc>
            </a:pP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convolutional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layers,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earlier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features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learned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might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be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edges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lines,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2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later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1B3138"/>
                </a:solidFill>
                <a:latin typeface="Calibri"/>
                <a:cs typeface="Calibri"/>
              </a:rPr>
              <a:t>complex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visual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artifacts,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work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similar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B3138"/>
                </a:solidFill>
                <a:latin typeface="Calibri"/>
                <a:cs typeface="Calibri"/>
              </a:rPr>
              <a:t>fashion: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7459" y="2927100"/>
            <a:ext cx="6349365" cy="33426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61315" marR="5080" indent="-306705">
              <a:lnSpc>
                <a:spcPct val="105000"/>
              </a:lnSpc>
              <a:spcBef>
                <a:spcPts val="25"/>
              </a:spcBef>
              <a:buClr>
                <a:srgbClr val="1B3138"/>
              </a:buClr>
              <a:buFont typeface="Calibri"/>
              <a:buAutoNum type="arabicPeriod"/>
              <a:tabLst>
                <a:tab pos="361315" algn="l"/>
              </a:tabLst>
            </a:pPr>
            <a:r>
              <a:rPr sz="1200" b="1" spc="90" dirty="0">
                <a:solidFill>
                  <a:srgbClr val="618794"/>
                </a:solidFill>
                <a:latin typeface="Calibri"/>
                <a:cs typeface="Calibri"/>
              </a:rPr>
              <a:t>Early</a:t>
            </a:r>
            <a:r>
              <a:rPr sz="1200" b="1" spc="2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200" b="1" spc="65" dirty="0">
                <a:solidFill>
                  <a:srgbClr val="618794"/>
                </a:solidFill>
                <a:latin typeface="Calibri"/>
                <a:cs typeface="Calibri"/>
              </a:rPr>
              <a:t>Attention</a:t>
            </a:r>
            <a:r>
              <a:rPr sz="1200" spc="65" dirty="0">
                <a:solidFill>
                  <a:srgbClr val="618794"/>
                </a:solidFill>
                <a:latin typeface="Calibri"/>
                <a:cs typeface="Calibri"/>
              </a:rPr>
              <a:t>: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short-range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1B3138"/>
                </a:solidFill>
                <a:latin typeface="Calibri"/>
                <a:cs typeface="Calibri"/>
              </a:rPr>
              <a:t>dependencies,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relationships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between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1B3138"/>
                </a:solidFill>
                <a:latin typeface="Calibri"/>
                <a:cs typeface="Calibri"/>
              </a:rPr>
              <a:t>adjacent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or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close </a:t>
            </a:r>
            <a:r>
              <a:rPr sz="1200" spc="35" dirty="0">
                <a:solidFill>
                  <a:srgbClr val="1B3138"/>
                </a:solidFill>
                <a:latin typeface="Calibri"/>
                <a:cs typeface="Calibri"/>
              </a:rPr>
              <a:t>tokens.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5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Word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1B3138"/>
                </a:solidFill>
                <a:latin typeface="Calibri"/>
                <a:cs typeface="Calibri"/>
              </a:rPr>
              <a:t>order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Part-</a:t>
            </a:r>
            <a:r>
              <a:rPr sz="1200" spc="100" dirty="0">
                <a:solidFill>
                  <a:srgbClr val="1B3138"/>
                </a:solidFill>
                <a:latin typeface="Calibri"/>
                <a:cs typeface="Calibri"/>
              </a:rPr>
              <a:t>of-</a:t>
            </a:r>
            <a:r>
              <a:rPr sz="1200" spc="120" dirty="0">
                <a:solidFill>
                  <a:srgbClr val="1B3138"/>
                </a:solidFill>
                <a:latin typeface="Calibri"/>
                <a:cs typeface="Calibri"/>
              </a:rPr>
              <a:t>Speech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5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Basic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sentence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1B3138"/>
                </a:solidFill>
                <a:latin typeface="Calibri"/>
                <a:cs typeface="Calibri"/>
              </a:rPr>
              <a:t>structure.</a:t>
            </a:r>
            <a:endParaRPr sz="1200" dirty="0">
              <a:latin typeface="Calibri"/>
              <a:cs typeface="Calibri"/>
            </a:endParaRPr>
          </a:p>
          <a:p>
            <a:pPr marL="361315" indent="-346710">
              <a:lnSpc>
                <a:spcPct val="100000"/>
              </a:lnSpc>
              <a:spcBef>
                <a:spcPts val="1070"/>
              </a:spcBef>
              <a:buClr>
                <a:srgbClr val="1B3138"/>
              </a:buClr>
              <a:buFont typeface="Calibri"/>
              <a:buAutoNum type="arabicPeriod"/>
              <a:tabLst>
                <a:tab pos="361315" algn="l"/>
              </a:tabLst>
            </a:pPr>
            <a:r>
              <a:rPr sz="1200" b="1" spc="70" dirty="0">
                <a:solidFill>
                  <a:srgbClr val="00A972"/>
                </a:solidFill>
                <a:latin typeface="Calibri"/>
                <a:cs typeface="Calibri"/>
              </a:rPr>
              <a:t>Middle</a:t>
            </a:r>
            <a:r>
              <a:rPr sz="1200" b="1" spc="45" dirty="0">
                <a:solidFill>
                  <a:srgbClr val="00A972"/>
                </a:solidFill>
                <a:latin typeface="Calibri"/>
                <a:cs typeface="Calibri"/>
              </a:rPr>
              <a:t> </a:t>
            </a:r>
            <a:r>
              <a:rPr sz="1200" b="1" spc="65" dirty="0">
                <a:solidFill>
                  <a:srgbClr val="00A972"/>
                </a:solidFill>
                <a:latin typeface="Calibri"/>
                <a:cs typeface="Calibri"/>
              </a:rPr>
              <a:t>Attention</a:t>
            </a:r>
            <a:r>
              <a:rPr sz="1200" spc="65" dirty="0">
                <a:solidFill>
                  <a:srgbClr val="00A972"/>
                </a:solidFill>
                <a:latin typeface="Calibri"/>
                <a:cs typeface="Calibri"/>
              </a:rPr>
              <a:t>:</a:t>
            </a:r>
            <a:r>
              <a:rPr sz="1200" spc="90" dirty="0">
                <a:solidFill>
                  <a:srgbClr val="00A972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overall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input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sequence.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Semantic</a:t>
            </a:r>
            <a:r>
              <a:rPr sz="1200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B3138"/>
                </a:solidFill>
                <a:latin typeface="Calibri"/>
                <a:cs typeface="Calibri"/>
              </a:rPr>
              <a:t>information.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5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-10" dirty="0">
                <a:solidFill>
                  <a:srgbClr val="1B3138"/>
                </a:solidFill>
                <a:latin typeface="Calibri"/>
                <a:cs typeface="Calibri"/>
              </a:rPr>
              <a:t>Meaning.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Relationships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between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phrases.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Roles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words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within</a:t>
            </a: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2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sentence.</a:t>
            </a:r>
            <a:endParaRPr sz="1200" dirty="0">
              <a:latin typeface="Calibri"/>
              <a:cs typeface="Calibri"/>
            </a:endParaRPr>
          </a:p>
          <a:p>
            <a:pPr marL="361315" marR="156845" indent="-349250">
              <a:lnSpc>
                <a:spcPct val="105000"/>
              </a:lnSpc>
              <a:spcBef>
                <a:spcPts val="1000"/>
              </a:spcBef>
              <a:buFont typeface="Calibri"/>
              <a:buAutoNum type="arabicPeriod"/>
              <a:tabLst>
                <a:tab pos="361315" algn="l"/>
              </a:tabLst>
            </a:pPr>
            <a:r>
              <a:rPr sz="1200" b="1" spc="110" dirty="0">
                <a:solidFill>
                  <a:srgbClr val="1B3138"/>
                </a:solidFill>
                <a:latin typeface="Calibri"/>
                <a:cs typeface="Calibri"/>
              </a:rPr>
              <a:t>Late</a:t>
            </a:r>
            <a:r>
              <a:rPr sz="12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b="1" spc="6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: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integrates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B3138"/>
                </a:solidFill>
                <a:latin typeface="Calibri"/>
                <a:cs typeface="Calibri"/>
              </a:rPr>
              <a:t>lower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generates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coherent 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2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contextual outputs.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5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High-</a:t>
            </a:r>
            <a:r>
              <a:rPr sz="1200" spc="50" dirty="0">
                <a:solidFill>
                  <a:srgbClr val="1B3138"/>
                </a:solidFill>
                <a:latin typeface="Calibri"/>
                <a:cs typeface="Calibri"/>
              </a:rPr>
              <a:t>level</a:t>
            </a:r>
            <a:r>
              <a:rPr sz="12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1B3138"/>
                </a:solidFill>
                <a:latin typeface="Calibri"/>
                <a:cs typeface="Calibri"/>
              </a:rPr>
              <a:t>abstractions.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80" dirty="0">
                <a:solidFill>
                  <a:srgbClr val="1B3138"/>
                </a:solidFill>
                <a:latin typeface="Calibri"/>
                <a:cs typeface="Calibri"/>
              </a:rPr>
              <a:t>Discourse</a:t>
            </a:r>
            <a:r>
              <a:rPr sz="12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1B3138"/>
                </a:solidFill>
                <a:latin typeface="Calibri"/>
                <a:cs typeface="Calibri"/>
              </a:rPr>
              <a:t>structure.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5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45" dirty="0">
                <a:solidFill>
                  <a:srgbClr val="1B3138"/>
                </a:solidFill>
                <a:latin typeface="Calibri"/>
                <a:cs typeface="Calibri"/>
              </a:rPr>
              <a:t>Sentiment.</a:t>
            </a:r>
            <a:endParaRPr sz="1200" dirty="0">
              <a:latin typeface="Calibri"/>
              <a:cs typeface="Calibri"/>
            </a:endParaRPr>
          </a:p>
          <a:p>
            <a:pPr marL="818515" lvl="1" indent="-283845">
              <a:lnSpc>
                <a:spcPct val="100000"/>
              </a:lnSpc>
              <a:spcBef>
                <a:spcPts val="70"/>
              </a:spcBef>
              <a:buClr>
                <a:srgbClr val="1B5162"/>
              </a:buClr>
              <a:buChar char="•"/>
              <a:tabLst>
                <a:tab pos="818515" algn="l"/>
              </a:tabLst>
            </a:pPr>
            <a:r>
              <a:rPr sz="1200" spc="90" dirty="0">
                <a:solidFill>
                  <a:srgbClr val="1B3138"/>
                </a:solidFill>
                <a:latin typeface="Calibri"/>
                <a:cs typeface="Calibri"/>
              </a:rPr>
              <a:t>Complex</a:t>
            </a:r>
            <a:r>
              <a:rPr sz="12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1B3138"/>
                </a:solidFill>
                <a:latin typeface="Calibri"/>
                <a:cs typeface="Calibri"/>
              </a:rPr>
              <a:t>long-range</a:t>
            </a:r>
            <a:r>
              <a:rPr sz="1200" spc="70" dirty="0">
                <a:solidFill>
                  <a:srgbClr val="1B3138"/>
                </a:solidFill>
                <a:latin typeface="Calibri"/>
                <a:cs typeface="Calibri"/>
              </a:rPr>
              <a:t> dependencies.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28102" y="665536"/>
            <a:ext cx="4271645" cy="5255895"/>
            <a:chOff x="7814599" y="765199"/>
            <a:chExt cx="4271645" cy="5255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599" y="888776"/>
              <a:ext cx="4271525" cy="51317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90900" y="765199"/>
              <a:ext cx="1871345" cy="339090"/>
            </a:xfrm>
            <a:custGeom>
              <a:avLst/>
              <a:gdLst/>
              <a:ahLst/>
              <a:cxnLst/>
              <a:rect l="l" t="t" r="r" b="b"/>
              <a:pathLst>
                <a:path w="1871345" h="339090">
                  <a:moveTo>
                    <a:pt x="1870799" y="338699"/>
                  </a:moveTo>
                  <a:lnTo>
                    <a:pt x="0" y="338699"/>
                  </a:lnTo>
                  <a:lnTo>
                    <a:pt x="0" y="0"/>
                  </a:lnTo>
                  <a:lnTo>
                    <a:pt x="1870799" y="0"/>
                  </a:lnTo>
                  <a:lnTo>
                    <a:pt x="1870799" y="3386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63925" y="833144"/>
            <a:ext cx="1641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75" dirty="0">
                <a:latin typeface="Calibri"/>
                <a:cs typeface="Calibri"/>
              </a:rPr>
              <a:t>Transformer</a:t>
            </a:r>
            <a:r>
              <a:rPr sz="1000" b="1" spc="25" dirty="0">
                <a:latin typeface="Calibri"/>
                <a:cs typeface="Calibri"/>
              </a:rPr>
              <a:t> </a:t>
            </a:r>
            <a:r>
              <a:rPr sz="1000" b="1" spc="85" dirty="0">
                <a:latin typeface="Calibri"/>
                <a:cs typeface="Calibri"/>
              </a:rPr>
              <a:t>Block</a:t>
            </a:r>
            <a:r>
              <a:rPr sz="1000" b="1" spc="30" dirty="0">
                <a:latin typeface="Calibri"/>
                <a:cs typeface="Calibri"/>
              </a:rPr>
              <a:t> </a:t>
            </a:r>
            <a:r>
              <a:rPr sz="1000" b="1" spc="75" dirty="0">
                <a:latin typeface="Calibri"/>
                <a:cs typeface="Calibri"/>
              </a:rPr>
              <a:t>Output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7025" y="5757474"/>
            <a:ext cx="1871345" cy="354330"/>
          </a:xfrm>
          <a:custGeom>
            <a:avLst/>
            <a:gdLst/>
            <a:ahLst/>
            <a:cxnLst/>
            <a:rect l="l" t="t" r="r" b="b"/>
            <a:pathLst>
              <a:path w="1871345" h="354329">
                <a:moveTo>
                  <a:pt x="1870799" y="353999"/>
                </a:moveTo>
                <a:lnTo>
                  <a:pt x="0" y="353999"/>
                </a:lnTo>
                <a:lnTo>
                  <a:pt x="0" y="0"/>
                </a:lnTo>
                <a:lnTo>
                  <a:pt x="1870799" y="0"/>
                </a:lnTo>
                <a:lnTo>
                  <a:pt x="1870799" y="353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0049" y="5824911"/>
            <a:ext cx="16713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85" dirty="0">
                <a:latin typeface="Calibri"/>
                <a:cs typeface="Calibri"/>
              </a:rPr>
              <a:t>Transformer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spc="95" dirty="0">
                <a:latin typeface="Calibri"/>
                <a:cs typeface="Calibri"/>
              </a:rPr>
              <a:t>Block</a:t>
            </a:r>
            <a:r>
              <a:rPr sz="1100" b="1" spc="15" dirty="0">
                <a:latin typeface="Calibri"/>
                <a:cs typeface="Calibri"/>
              </a:rPr>
              <a:t> </a:t>
            </a:r>
            <a:r>
              <a:rPr sz="1100" b="1" spc="70" dirty="0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62025" y="1447625"/>
            <a:ext cx="675005" cy="3932554"/>
          </a:xfrm>
          <a:custGeom>
            <a:avLst/>
            <a:gdLst/>
            <a:ahLst/>
            <a:cxnLst/>
            <a:rect l="l" t="t" r="r" b="b"/>
            <a:pathLst>
              <a:path w="675004" h="3932554">
                <a:moveTo>
                  <a:pt x="0" y="1877099"/>
                </a:moveTo>
                <a:lnTo>
                  <a:pt x="674699" y="0"/>
                </a:lnTo>
              </a:path>
              <a:path w="675004" h="3932554">
                <a:moveTo>
                  <a:pt x="12274" y="2085649"/>
                </a:moveTo>
                <a:lnTo>
                  <a:pt x="650374" y="3932149"/>
                </a:lnTo>
              </a:path>
            </a:pathLst>
          </a:custGeom>
          <a:ln w="9524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10375" y="6315837"/>
            <a:ext cx="11798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Wikipedia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2967355"/>
            <a:chOff x="10205213" y="0"/>
            <a:chExt cx="1974214" cy="2967355"/>
          </a:xfrm>
        </p:grpSpPr>
        <p:sp>
          <p:nvSpPr>
            <p:cNvPr id="5" name="object 5"/>
            <p:cNvSpPr/>
            <p:nvPr/>
          </p:nvSpPr>
          <p:spPr>
            <a:xfrm>
              <a:off x="10359957" y="1981383"/>
              <a:ext cx="982980" cy="874394"/>
            </a:xfrm>
            <a:custGeom>
              <a:avLst/>
              <a:gdLst/>
              <a:ahLst/>
              <a:cxnLst/>
              <a:rect l="l" t="t" r="r" b="b"/>
              <a:pathLst>
                <a:path w="982979" h="874394">
                  <a:moveTo>
                    <a:pt x="432749" y="873883"/>
                  </a:moveTo>
                  <a:lnTo>
                    <a:pt x="383920" y="871121"/>
                  </a:lnTo>
                  <a:lnTo>
                    <a:pt x="336089" y="862951"/>
                  </a:lnTo>
                  <a:lnTo>
                    <a:pt x="289681" y="849549"/>
                  </a:lnTo>
                  <a:lnTo>
                    <a:pt x="245120" y="831092"/>
                  </a:lnTo>
                  <a:lnTo>
                    <a:pt x="202828" y="807753"/>
                  </a:lnTo>
                  <a:lnTo>
                    <a:pt x="163230" y="779708"/>
                  </a:lnTo>
                  <a:lnTo>
                    <a:pt x="126749" y="747133"/>
                  </a:lnTo>
                  <a:lnTo>
                    <a:pt x="94174" y="710652"/>
                  </a:lnTo>
                  <a:lnTo>
                    <a:pt x="66130" y="671054"/>
                  </a:lnTo>
                  <a:lnTo>
                    <a:pt x="42791" y="628762"/>
                  </a:lnTo>
                  <a:lnTo>
                    <a:pt x="24333" y="584201"/>
                  </a:lnTo>
                  <a:lnTo>
                    <a:pt x="10931" y="537793"/>
                  </a:lnTo>
                  <a:lnTo>
                    <a:pt x="2762" y="489962"/>
                  </a:lnTo>
                  <a:lnTo>
                    <a:pt x="0" y="441133"/>
                  </a:lnTo>
                </a:path>
                <a:path w="982979" h="874394">
                  <a:moveTo>
                    <a:pt x="507149" y="724916"/>
                  </a:moveTo>
                  <a:lnTo>
                    <a:pt x="460047" y="721808"/>
                  </a:lnTo>
                  <a:lnTo>
                    <a:pt x="414150" y="712639"/>
                  </a:lnTo>
                  <a:lnTo>
                    <a:pt x="370015" y="697638"/>
                  </a:lnTo>
                  <a:lnTo>
                    <a:pt x="328200" y="677037"/>
                  </a:lnTo>
                  <a:lnTo>
                    <a:pt x="289263" y="651067"/>
                  </a:lnTo>
                  <a:lnTo>
                    <a:pt x="253758" y="619958"/>
                  </a:lnTo>
                  <a:lnTo>
                    <a:pt x="222649" y="584453"/>
                  </a:lnTo>
                  <a:lnTo>
                    <a:pt x="196678" y="545515"/>
                  </a:lnTo>
                  <a:lnTo>
                    <a:pt x="176077" y="503701"/>
                  </a:lnTo>
                  <a:lnTo>
                    <a:pt x="161077" y="459566"/>
                  </a:lnTo>
                  <a:lnTo>
                    <a:pt x="151907" y="413669"/>
                  </a:lnTo>
                  <a:lnTo>
                    <a:pt x="148799" y="366566"/>
                  </a:lnTo>
                </a:path>
                <a:path w="982979" h="874394">
                  <a:moveTo>
                    <a:pt x="578966" y="580349"/>
                  </a:moveTo>
                  <a:lnTo>
                    <a:pt x="533972" y="576786"/>
                  </a:lnTo>
                  <a:lnTo>
                    <a:pt x="490491" y="566308"/>
                  </a:lnTo>
                  <a:lnTo>
                    <a:pt x="449291" y="549233"/>
                  </a:lnTo>
                  <a:lnTo>
                    <a:pt x="411139" y="525880"/>
                  </a:lnTo>
                  <a:lnTo>
                    <a:pt x="376804" y="496567"/>
                  </a:lnTo>
                  <a:lnTo>
                    <a:pt x="347507" y="462215"/>
                  </a:lnTo>
                  <a:lnTo>
                    <a:pt x="324166" y="424044"/>
                  </a:lnTo>
                  <a:lnTo>
                    <a:pt x="307101" y="382822"/>
                  </a:lnTo>
                  <a:lnTo>
                    <a:pt x="296628" y="339318"/>
                  </a:lnTo>
                  <a:lnTo>
                    <a:pt x="293066" y="294299"/>
                  </a:lnTo>
                </a:path>
                <a:path w="982979" h="874394">
                  <a:moveTo>
                    <a:pt x="293066" y="294299"/>
                  </a:moveTo>
                  <a:lnTo>
                    <a:pt x="293066" y="0"/>
                  </a:lnTo>
                </a:path>
                <a:path w="982979" h="874394">
                  <a:moveTo>
                    <a:pt x="0" y="441133"/>
                  </a:moveTo>
                  <a:lnTo>
                    <a:pt x="0" y="2233"/>
                  </a:lnTo>
                </a:path>
                <a:path w="982979" h="874394">
                  <a:moveTo>
                    <a:pt x="148799" y="366566"/>
                  </a:moveTo>
                  <a:lnTo>
                    <a:pt x="148799" y="2066"/>
                  </a:lnTo>
                </a:path>
                <a:path w="982979" h="874394">
                  <a:moveTo>
                    <a:pt x="578966" y="580349"/>
                  </a:moveTo>
                  <a:lnTo>
                    <a:pt x="904766" y="580349"/>
                  </a:lnTo>
                </a:path>
                <a:path w="982979" h="874394">
                  <a:moveTo>
                    <a:pt x="507149" y="724916"/>
                  </a:moveTo>
                  <a:lnTo>
                    <a:pt x="982649" y="724916"/>
                  </a:lnTo>
                </a:path>
                <a:path w="982979" h="874394">
                  <a:moveTo>
                    <a:pt x="432749" y="873883"/>
                  </a:moveTo>
                  <a:lnTo>
                    <a:pt x="889349" y="873883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50101" y="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25457" y="1989733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16960" y="2004564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724133" y="4258799"/>
            <a:ext cx="2455545" cy="1990089"/>
            <a:chOff x="9724133" y="4258799"/>
            <a:chExt cx="2455545" cy="1990089"/>
          </a:xfrm>
        </p:grpSpPr>
        <p:sp>
          <p:nvSpPr>
            <p:cNvPr id="11" name="object 11"/>
            <p:cNvSpPr/>
            <p:nvPr/>
          </p:nvSpPr>
          <p:spPr>
            <a:xfrm>
              <a:off x="9724123" y="4258805"/>
              <a:ext cx="2455545" cy="1990089"/>
            </a:xfrm>
            <a:custGeom>
              <a:avLst/>
              <a:gdLst/>
              <a:ahLst/>
              <a:cxnLst/>
              <a:rect l="l" t="t" r="r" b="b"/>
              <a:pathLst>
                <a:path w="2455545" h="1990089">
                  <a:moveTo>
                    <a:pt x="481203" y="1508404"/>
                  </a:moveTo>
                  <a:lnTo>
                    <a:pt x="0" y="1508404"/>
                  </a:lnTo>
                  <a:lnTo>
                    <a:pt x="0" y="1989607"/>
                  </a:lnTo>
                  <a:lnTo>
                    <a:pt x="481203" y="1989607"/>
                  </a:lnTo>
                  <a:lnTo>
                    <a:pt x="481203" y="1508404"/>
                  </a:lnTo>
                  <a:close/>
                </a:path>
                <a:path w="2455545" h="1990089">
                  <a:moveTo>
                    <a:pt x="2455176" y="824890"/>
                  </a:moveTo>
                  <a:lnTo>
                    <a:pt x="2440089" y="752322"/>
                  </a:lnTo>
                  <a:lnTo>
                    <a:pt x="2427097" y="705472"/>
                  </a:lnTo>
                  <a:lnTo>
                    <a:pt x="2411844" y="659384"/>
                  </a:lnTo>
                  <a:lnTo>
                    <a:pt x="2394381" y="614108"/>
                  </a:lnTo>
                  <a:lnTo>
                    <a:pt x="2374735" y="569734"/>
                  </a:lnTo>
                  <a:lnTo>
                    <a:pt x="2352929" y="526364"/>
                  </a:lnTo>
                  <a:lnTo>
                    <a:pt x="2329002" y="484047"/>
                  </a:lnTo>
                  <a:lnTo>
                    <a:pt x="2302992" y="442887"/>
                  </a:lnTo>
                  <a:lnTo>
                    <a:pt x="2274938" y="402958"/>
                  </a:lnTo>
                  <a:lnTo>
                    <a:pt x="2244864" y="364337"/>
                  </a:lnTo>
                  <a:lnTo>
                    <a:pt x="2212810" y="327113"/>
                  </a:lnTo>
                  <a:lnTo>
                    <a:pt x="2178799" y="291376"/>
                  </a:lnTo>
                  <a:lnTo>
                    <a:pt x="2143061" y="257352"/>
                  </a:lnTo>
                  <a:lnTo>
                    <a:pt x="2105850" y="225285"/>
                  </a:lnTo>
                  <a:lnTo>
                    <a:pt x="2067255" y="195199"/>
                  </a:lnTo>
                  <a:lnTo>
                    <a:pt x="2027326" y="167144"/>
                  </a:lnTo>
                  <a:lnTo>
                    <a:pt x="1986178" y="141122"/>
                  </a:lnTo>
                  <a:lnTo>
                    <a:pt x="1943887" y="117195"/>
                  </a:lnTo>
                  <a:lnTo>
                    <a:pt x="1900516" y="95389"/>
                  </a:lnTo>
                  <a:lnTo>
                    <a:pt x="1856155" y="75730"/>
                  </a:lnTo>
                  <a:lnTo>
                    <a:pt x="1810905" y="58254"/>
                  </a:lnTo>
                  <a:lnTo>
                    <a:pt x="1764817" y="43002"/>
                  </a:lnTo>
                  <a:lnTo>
                    <a:pt x="1717992" y="29997"/>
                  </a:lnTo>
                  <a:lnTo>
                    <a:pt x="1670507" y="19291"/>
                  </a:lnTo>
                  <a:lnTo>
                    <a:pt x="1622437" y="10909"/>
                  </a:lnTo>
                  <a:lnTo>
                    <a:pt x="1573872" y="4864"/>
                  </a:lnTo>
                  <a:lnTo>
                    <a:pt x="1524901" y="1219"/>
                  </a:lnTo>
                  <a:lnTo>
                    <a:pt x="1475587" y="0"/>
                  </a:lnTo>
                  <a:lnTo>
                    <a:pt x="1427403" y="1143"/>
                  </a:lnTo>
                  <a:lnTo>
                    <a:pt x="1379804" y="4559"/>
                  </a:lnTo>
                  <a:lnTo>
                    <a:pt x="1332852" y="10172"/>
                  </a:lnTo>
                  <a:lnTo>
                    <a:pt x="1286611" y="17932"/>
                  </a:lnTo>
                  <a:lnTo>
                    <a:pt x="1241094" y="27813"/>
                  </a:lnTo>
                  <a:lnTo>
                    <a:pt x="1196390" y="39738"/>
                  </a:lnTo>
                  <a:lnTo>
                    <a:pt x="1152550" y="53657"/>
                  </a:lnTo>
                  <a:lnTo>
                    <a:pt x="1109599" y="69532"/>
                  </a:lnTo>
                  <a:lnTo>
                    <a:pt x="1067612" y="87287"/>
                  </a:lnTo>
                  <a:lnTo>
                    <a:pt x="1026629" y="106895"/>
                  </a:lnTo>
                  <a:lnTo>
                    <a:pt x="986701" y="128295"/>
                  </a:lnTo>
                  <a:lnTo>
                    <a:pt x="947889" y="151434"/>
                  </a:lnTo>
                  <a:lnTo>
                    <a:pt x="910247" y="176263"/>
                  </a:lnTo>
                  <a:lnTo>
                    <a:pt x="873823" y="202717"/>
                  </a:lnTo>
                  <a:lnTo>
                    <a:pt x="838669" y="230759"/>
                  </a:lnTo>
                  <a:lnTo>
                    <a:pt x="804824" y="260324"/>
                  </a:lnTo>
                  <a:lnTo>
                    <a:pt x="772363" y="291376"/>
                  </a:lnTo>
                  <a:lnTo>
                    <a:pt x="741324" y="323850"/>
                  </a:lnTo>
                  <a:lnTo>
                    <a:pt x="711771" y="357695"/>
                  </a:lnTo>
                  <a:lnTo>
                    <a:pt x="683742" y="392861"/>
                  </a:lnTo>
                  <a:lnTo>
                    <a:pt x="657288" y="429298"/>
                  </a:lnTo>
                  <a:lnTo>
                    <a:pt x="632472" y="466953"/>
                  </a:lnTo>
                  <a:lnTo>
                    <a:pt x="609346" y="505777"/>
                  </a:lnTo>
                  <a:lnTo>
                    <a:pt x="587946" y="545706"/>
                  </a:lnTo>
                  <a:lnTo>
                    <a:pt x="568350" y="586701"/>
                  </a:lnTo>
                  <a:lnTo>
                    <a:pt x="550595" y="628700"/>
                  </a:lnTo>
                  <a:lnTo>
                    <a:pt x="534720" y="671664"/>
                  </a:lnTo>
                  <a:lnTo>
                    <a:pt x="520801" y="715530"/>
                  </a:lnTo>
                  <a:lnTo>
                    <a:pt x="508889" y="760247"/>
                  </a:lnTo>
                  <a:lnTo>
                    <a:pt x="499021" y="805764"/>
                  </a:lnTo>
                  <a:lnTo>
                    <a:pt x="491248" y="852030"/>
                  </a:lnTo>
                  <a:lnTo>
                    <a:pt x="485635" y="898994"/>
                  </a:lnTo>
                  <a:lnTo>
                    <a:pt x="482231" y="946607"/>
                  </a:lnTo>
                  <a:lnTo>
                    <a:pt x="481088" y="994803"/>
                  </a:lnTo>
                  <a:lnTo>
                    <a:pt x="482231" y="1043000"/>
                  </a:lnTo>
                  <a:lnTo>
                    <a:pt x="485635" y="1090612"/>
                  </a:lnTo>
                  <a:lnTo>
                    <a:pt x="491248" y="1137564"/>
                  </a:lnTo>
                  <a:lnTo>
                    <a:pt x="499021" y="1183830"/>
                  </a:lnTo>
                  <a:lnTo>
                    <a:pt x="508889" y="1229360"/>
                  </a:lnTo>
                  <a:lnTo>
                    <a:pt x="520801" y="1274076"/>
                  </a:lnTo>
                  <a:lnTo>
                    <a:pt x="534720" y="1317942"/>
                  </a:lnTo>
                  <a:lnTo>
                    <a:pt x="550595" y="1360893"/>
                  </a:lnTo>
                  <a:lnTo>
                    <a:pt x="568350" y="1402905"/>
                  </a:lnTo>
                  <a:lnTo>
                    <a:pt x="587946" y="1443901"/>
                  </a:lnTo>
                  <a:lnTo>
                    <a:pt x="609346" y="1483829"/>
                  </a:lnTo>
                  <a:lnTo>
                    <a:pt x="632472" y="1522653"/>
                  </a:lnTo>
                  <a:lnTo>
                    <a:pt x="657288" y="1560309"/>
                  </a:lnTo>
                  <a:lnTo>
                    <a:pt x="683742" y="1596745"/>
                  </a:lnTo>
                  <a:lnTo>
                    <a:pt x="711771" y="1631911"/>
                  </a:lnTo>
                  <a:lnTo>
                    <a:pt x="741324" y="1665757"/>
                  </a:lnTo>
                  <a:lnTo>
                    <a:pt x="772363" y="1698231"/>
                  </a:lnTo>
                  <a:lnTo>
                    <a:pt x="804824" y="1729282"/>
                  </a:lnTo>
                  <a:lnTo>
                    <a:pt x="838669" y="1758848"/>
                  </a:lnTo>
                  <a:lnTo>
                    <a:pt x="873823" y="1786890"/>
                  </a:lnTo>
                  <a:lnTo>
                    <a:pt x="910247" y="1813344"/>
                  </a:lnTo>
                  <a:lnTo>
                    <a:pt x="947889" y="1838172"/>
                  </a:lnTo>
                  <a:lnTo>
                    <a:pt x="986701" y="1861299"/>
                  </a:lnTo>
                  <a:lnTo>
                    <a:pt x="1026629" y="1882698"/>
                  </a:lnTo>
                  <a:lnTo>
                    <a:pt x="1067612" y="1902307"/>
                  </a:lnTo>
                  <a:lnTo>
                    <a:pt x="1109599" y="1920074"/>
                  </a:lnTo>
                  <a:lnTo>
                    <a:pt x="1152550" y="1935937"/>
                  </a:lnTo>
                  <a:lnTo>
                    <a:pt x="1196390" y="1949869"/>
                  </a:lnTo>
                  <a:lnTo>
                    <a:pt x="1241094" y="1961794"/>
                  </a:lnTo>
                  <a:lnTo>
                    <a:pt x="1286611" y="1971662"/>
                  </a:lnTo>
                  <a:lnTo>
                    <a:pt x="1332852" y="1979434"/>
                  </a:lnTo>
                  <a:lnTo>
                    <a:pt x="1379804" y="1985048"/>
                  </a:lnTo>
                  <a:lnTo>
                    <a:pt x="1427403" y="1988451"/>
                  </a:lnTo>
                  <a:lnTo>
                    <a:pt x="1475587" y="1989594"/>
                  </a:lnTo>
                  <a:lnTo>
                    <a:pt x="1523771" y="1988451"/>
                  </a:lnTo>
                  <a:lnTo>
                    <a:pt x="1571358" y="1985048"/>
                  </a:lnTo>
                  <a:lnTo>
                    <a:pt x="1618310" y="1979434"/>
                  </a:lnTo>
                  <a:lnTo>
                    <a:pt x="1664563" y="1971662"/>
                  </a:lnTo>
                  <a:lnTo>
                    <a:pt x="1710067" y="1961794"/>
                  </a:lnTo>
                  <a:lnTo>
                    <a:pt x="1754771" y="1949869"/>
                  </a:lnTo>
                  <a:lnTo>
                    <a:pt x="1798624" y="1935937"/>
                  </a:lnTo>
                  <a:lnTo>
                    <a:pt x="1841563" y="1920074"/>
                  </a:lnTo>
                  <a:lnTo>
                    <a:pt x="1883562" y="1902307"/>
                  </a:lnTo>
                  <a:lnTo>
                    <a:pt x="1924545" y="1882698"/>
                  </a:lnTo>
                  <a:lnTo>
                    <a:pt x="1964461" y="1861299"/>
                  </a:lnTo>
                  <a:lnTo>
                    <a:pt x="2003272" y="1838172"/>
                  </a:lnTo>
                  <a:lnTo>
                    <a:pt x="2040915" y="1813344"/>
                  </a:lnTo>
                  <a:lnTo>
                    <a:pt x="2077339" y="1786890"/>
                  </a:lnTo>
                  <a:lnTo>
                    <a:pt x="2112505" y="1758848"/>
                  </a:lnTo>
                  <a:lnTo>
                    <a:pt x="2146338" y="1729282"/>
                  </a:lnTo>
                  <a:lnTo>
                    <a:pt x="2178799" y="1698231"/>
                  </a:lnTo>
                  <a:lnTo>
                    <a:pt x="2209838" y="1665757"/>
                  </a:lnTo>
                  <a:lnTo>
                    <a:pt x="2239403" y="1631911"/>
                  </a:lnTo>
                  <a:lnTo>
                    <a:pt x="2267432" y="1596745"/>
                  </a:lnTo>
                  <a:lnTo>
                    <a:pt x="2293874" y="1560309"/>
                  </a:lnTo>
                  <a:lnTo>
                    <a:pt x="2318689" y="1522653"/>
                  </a:lnTo>
                  <a:lnTo>
                    <a:pt x="2341829" y="1483829"/>
                  </a:lnTo>
                  <a:lnTo>
                    <a:pt x="2363216" y="1443901"/>
                  </a:lnTo>
                  <a:lnTo>
                    <a:pt x="2382812" y="1402905"/>
                  </a:lnTo>
                  <a:lnTo>
                    <a:pt x="2400579" y="1360893"/>
                  </a:lnTo>
                  <a:lnTo>
                    <a:pt x="2416441" y="1317942"/>
                  </a:lnTo>
                  <a:lnTo>
                    <a:pt x="2430361" y="1274076"/>
                  </a:lnTo>
                  <a:lnTo>
                    <a:pt x="2442286" y="1229360"/>
                  </a:lnTo>
                  <a:lnTo>
                    <a:pt x="2452154" y="1183830"/>
                  </a:lnTo>
                  <a:lnTo>
                    <a:pt x="2455176" y="1165847"/>
                  </a:lnTo>
                  <a:lnTo>
                    <a:pt x="2455176" y="82489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94347" y="4258799"/>
              <a:ext cx="985519" cy="995044"/>
            </a:xfrm>
            <a:custGeom>
              <a:avLst/>
              <a:gdLst/>
              <a:ahLst/>
              <a:cxnLst/>
              <a:rect l="l" t="t" r="r" b="b"/>
              <a:pathLst>
                <a:path w="985520" h="995045">
                  <a:moveTo>
                    <a:pt x="984952" y="994799"/>
                  </a:moveTo>
                  <a:lnTo>
                    <a:pt x="0" y="994799"/>
                  </a:lnTo>
                  <a:lnTo>
                    <a:pt x="0" y="0"/>
                  </a:lnTo>
                  <a:lnTo>
                    <a:pt x="49314" y="1222"/>
                  </a:lnTo>
                  <a:lnTo>
                    <a:pt x="98294" y="4867"/>
                  </a:lnTo>
                  <a:lnTo>
                    <a:pt x="146857" y="10902"/>
                  </a:lnTo>
                  <a:lnTo>
                    <a:pt x="194923" y="19291"/>
                  </a:lnTo>
                  <a:lnTo>
                    <a:pt x="242409" y="30002"/>
                  </a:lnTo>
                  <a:lnTo>
                    <a:pt x="289235" y="43000"/>
                  </a:lnTo>
                  <a:lnTo>
                    <a:pt x="335319" y="58252"/>
                  </a:lnTo>
                  <a:lnTo>
                    <a:pt x="380578" y="75724"/>
                  </a:lnTo>
                  <a:lnTo>
                    <a:pt x="424933" y="95383"/>
                  </a:lnTo>
                  <a:lnTo>
                    <a:pt x="468300" y="117193"/>
                  </a:lnTo>
                  <a:lnTo>
                    <a:pt x="510599" y="141123"/>
                  </a:lnTo>
                  <a:lnTo>
                    <a:pt x="551749" y="167138"/>
                  </a:lnTo>
                  <a:lnTo>
                    <a:pt x="591667" y="195203"/>
                  </a:lnTo>
                  <a:lnTo>
                    <a:pt x="630272" y="225286"/>
                  </a:lnTo>
                  <a:lnTo>
                    <a:pt x="667483" y="257353"/>
                  </a:lnTo>
                  <a:lnTo>
                    <a:pt x="703217" y="291370"/>
                  </a:lnTo>
                  <a:lnTo>
                    <a:pt x="737224" y="327115"/>
                  </a:lnTo>
                  <a:lnTo>
                    <a:pt x="769281" y="364337"/>
                  </a:lnTo>
                  <a:lnTo>
                    <a:pt x="799355" y="402954"/>
                  </a:lnTo>
                  <a:lnTo>
                    <a:pt x="827412" y="442884"/>
                  </a:lnTo>
                  <a:lnTo>
                    <a:pt x="853419" y="484046"/>
                  </a:lnTo>
                  <a:lnTo>
                    <a:pt x="877341" y="526358"/>
                  </a:lnTo>
                  <a:lnTo>
                    <a:pt x="899145" y="569738"/>
                  </a:lnTo>
                  <a:lnTo>
                    <a:pt x="918798" y="614106"/>
                  </a:lnTo>
                  <a:lnTo>
                    <a:pt x="936265" y="659379"/>
                  </a:lnTo>
                  <a:lnTo>
                    <a:pt x="951512" y="705477"/>
                  </a:lnTo>
                  <a:lnTo>
                    <a:pt x="964506" y="752316"/>
                  </a:lnTo>
                  <a:lnTo>
                    <a:pt x="975214" y="799817"/>
                  </a:lnTo>
                  <a:lnTo>
                    <a:pt x="983601" y="847898"/>
                  </a:lnTo>
                  <a:lnTo>
                    <a:pt x="984952" y="858780"/>
                  </a:lnTo>
                  <a:lnTo>
                    <a:pt x="984952" y="994799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868880" y="4944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70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50" y="1194112"/>
            <a:ext cx="57638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70" dirty="0">
                <a:solidFill>
                  <a:srgbClr val="F9F6F4"/>
                </a:solidFill>
              </a:rPr>
              <a:t>Course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345" dirty="0">
                <a:solidFill>
                  <a:srgbClr val="F9F6F4"/>
                </a:solidFill>
              </a:rPr>
              <a:t>Outline</a:t>
            </a:r>
            <a:endParaRPr sz="64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pc="180" dirty="0"/>
              <a:t>Course</a:t>
            </a:r>
            <a:r>
              <a:rPr spc="55" dirty="0"/>
              <a:t> </a:t>
            </a:r>
            <a:r>
              <a:rPr spc="110" dirty="0"/>
              <a:t>Introduction</a:t>
            </a:r>
          </a:p>
          <a:p>
            <a:pPr marL="12700" marR="5080">
              <a:lnSpc>
                <a:spcPct val="150000"/>
              </a:lnSpc>
            </a:pPr>
            <a:r>
              <a:rPr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Module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-3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1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4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-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Transformers: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Attention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and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the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Transformer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Architecture</a:t>
            </a:r>
            <a:r>
              <a:rPr u="none" spc="125" dirty="0">
                <a:solidFill>
                  <a:srgbClr val="FF3621"/>
                </a:solidFill>
              </a:rPr>
              <a:t> </a:t>
            </a:r>
            <a:r>
              <a:rPr spc="100" dirty="0"/>
              <a:t>Module</a:t>
            </a:r>
            <a:r>
              <a:rPr spc="65" dirty="0"/>
              <a:t> </a:t>
            </a:r>
            <a:r>
              <a:rPr spc="130" dirty="0"/>
              <a:t>2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70" dirty="0"/>
              <a:t> </a:t>
            </a:r>
            <a:r>
              <a:rPr spc="120" dirty="0"/>
              <a:t>Parameter</a:t>
            </a:r>
            <a:r>
              <a:rPr spc="65" dirty="0"/>
              <a:t> </a:t>
            </a:r>
            <a:r>
              <a:rPr spc="135" dirty="0"/>
              <a:t>Efﬁcient</a:t>
            </a:r>
            <a:r>
              <a:rPr spc="70" dirty="0"/>
              <a:t> </a:t>
            </a:r>
            <a:r>
              <a:rPr spc="165" dirty="0"/>
              <a:t>Fine-</a:t>
            </a:r>
            <a:r>
              <a:rPr spc="75" dirty="0"/>
              <a:t>Tuning:</a:t>
            </a:r>
            <a:r>
              <a:rPr spc="70" dirty="0"/>
              <a:t> </a:t>
            </a:r>
            <a:r>
              <a:rPr spc="130" dirty="0"/>
              <a:t>Doing</a:t>
            </a:r>
            <a:r>
              <a:rPr spc="65" dirty="0"/>
              <a:t> </a:t>
            </a:r>
            <a:r>
              <a:rPr spc="130" dirty="0"/>
              <a:t>more</a:t>
            </a:r>
            <a:r>
              <a:rPr spc="70" dirty="0"/>
              <a:t> </a:t>
            </a:r>
            <a:r>
              <a:rPr spc="105" dirty="0"/>
              <a:t>with</a:t>
            </a:r>
            <a:r>
              <a:rPr spc="70" dirty="0"/>
              <a:t> </a:t>
            </a:r>
            <a:r>
              <a:rPr spc="135" dirty="0"/>
              <a:t>less</a:t>
            </a:r>
            <a:r>
              <a:rPr u="none" spc="135" dirty="0"/>
              <a:t> </a:t>
            </a:r>
            <a:r>
              <a:rPr spc="100" dirty="0"/>
              <a:t>Module</a:t>
            </a:r>
            <a:r>
              <a:rPr spc="75" dirty="0"/>
              <a:t> </a:t>
            </a:r>
            <a:r>
              <a:rPr spc="170" dirty="0"/>
              <a:t>3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75" dirty="0"/>
              <a:t> </a:t>
            </a:r>
            <a:r>
              <a:rPr spc="140" dirty="0"/>
              <a:t>Deployment</a:t>
            </a:r>
            <a:r>
              <a:rPr spc="80" dirty="0"/>
              <a:t> </a:t>
            </a:r>
            <a:r>
              <a:rPr spc="110" dirty="0"/>
              <a:t>Optimizations:</a:t>
            </a:r>
            <a:r>
              <a:rPr spc="75" dirty="0"/>
              <a:t> </a:t>
            </a:r>
            <a:r>
              <a:rPr spc="114" dirty="0"/>
              <a:t>Improving</a:t>
            </a:r>
            <a:r>
              <a:rPr spc="75" dirty="0"/>
              <a:t> </a:t>
            </a:r>
            <a:r>
              <a:rPr spc="140" dirty="0"/>
              <a:t>model</a:t>
            </a:r>
            <a:r>
              <a:rPr spc="80" dirty="0"/>
              <a:t> </a:t>
            </a:r>
            <a:r>
              <a:rPr spc="135" dirty="0"/>
              <a:t>size</a:t>
            </a:r>
            <a:r>
              <a:rPr spc="75" dirty="0"/>
              <a:t> </a:t>
            </a:r>
            <a:r>
              <a:rPr spc="160" dirty="0"/>
              <a:t>and</a:t>
            </a:r>
            <a:r>
              <a:rPr spc="75" dirty="0"/>
              <a:t> </a:t>
            </a:r>
            <a:r>
              <a:rPr spc="185" dirty="0"/>
              <a:t>speed</a:t>
            </a:r>
            <a:r>
              <a:rPr u="none" spc="185" dirty="0"/>
              <a:t> </a:t>
            </a:r>
            <a:r>
              <a:rPr spc="100" dirty="0"/>
              <a:t>Module</a:t>
            </a:r>
            <a:r>
              <a:rPr spc="70" dirty="0"/>
              <a:t> </a:t>
            </a:r>
            <a:r>
              <a:rPr spc="220" dirty="0"/>
              <a:t>4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75" dirty="0"/>
              <a:t> </a:t>
            </a:r>
            <a:r>
              <a:rPr spc="120" dirty="0"/>
              <a:t>Multi-</a:t>
            </a:r>
            <a:r>
              <a:rPr spc="140" dirty="0"/>
              <a:t>modal</a:t>
            </a:r>
            <a:r>
              <a:rPr spc="70" dirty="0"/>
              <a:t> </a:t>
            </a:r>
            <a:r>
              <a:rPr spc="110" dirty="0"/>
              <a:t>LLMs:</a:t>
            </a:r>
            <a:r>
              <a:rPr spc="75" dirty="0"/>
              <a:t> </a:t>
            </a:r>
            <a:r>
              <a:rPr spc="140" dirty="0"/>
              <a:t>Beyond</a:t>
            </a:r>
            <a:r>
              <a:rPr spc="75" dirty="0"/>
              <a:t> </a:t>
            </a:r>
            <a:r>
              <a:rPr spc="150" dirty="0"/>
              <a:t>text-</a:t>
            </a:r>
            <a:r>
              <a:rPr spc="240" dirty="0"/>
              <a:t>based</a:t>
            </a:r>
            <a:r>
              <a:rPr spc="70" dirty="0"/>
              <a:t> </a:t>
            </a:r>
            <a:r>
              <a:rPr spc="120" dirty="0"/>
              <a:t>transformers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Why</a:t>
            </a:r>
            <a:r>
              <a:rPr spc="120" dirty="0"/>
              <a:t> </a:t>
            </a:r>
            <a:r>
              <a:rPr spc="365" dirty="0"/>
              <a:t>so</a:t>
            </a:r>
            <a:r>
              <a:rPr spc="120" dirty="0"/>
              <a:t> </a:t>
            </a:r>
            <a:r>
              <a:rPr spc="335" dirty="0"/>
              <a:t>many</a:t>
            </a:r>
            <a:r>
              <a:rPr spc="120" dirty="0"/>
              <a:t> </a:t>
            </a:r>
            <a:r>
              <a:rPr spc="270" dirty="0"/>
              <a:t>parameters?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8574" y="831949"/>
            <a:ext cx="1306574" cy="926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5825" y="2094475"/>
            <a:ext cx="2281624" cy="389815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74025" y="1696012"/>
          <a:ext cx="7626348" cy="3771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6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2969"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75" dirty="0">
                          <a:latin typeface="Calibri"/>
                          <a:cs typeface="Calibri"/>
                        </a:rPr>
                        <a:t>Parameter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145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900" spc="295" dirty="0">
                          <a:latin typeface="Calibri"/>
                          <a:cs typeface="Calibri"/>
                        </a:rPr>
                        <a:t>2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  <a:p>
                      <a:pPr marL="429259">
                        <a:lnSpc>
                          <a:spcPct val="100000"/>
                        </a:lnSpc>
                      </a:pPr>
                      <a:r>
                        <a:rPr sz="1900" spc="70" dirty="0">
                          <a:latin typeface="Calibri"/>
                          <a:cs typeface="Calibri"/>
                        </a:rPr>
                        <a:t>Small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 marL="504190" marR="127000" indent="-3702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145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900" spc="34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9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90" dirty="0">
                          <a:latin typeface="Calibri"/>
                          <a:cs typeface="Calibri"/>
                        </a:rPr>
                        <a:t>Extra Large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 marL="513715" marR="324485" indent="-18161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95" dirty="0">
                          <a:latin typeface="Calibri"/>
                          <a:cs typeface="Calibri"/>
                        </a:rPr>
                        <a:t>Difference</a:t>
                      </a:r>
                      <a:r>
                        <a:rPr sz="19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90" dirty="0">
                          <a:latin typeface="Calibri"/>
                          <a:cs typeface="Calibri"/>
                        </a:rPr>
                        <a:t>Extra </a:t>
                      </a:r>
                      <a:r>
                        <a:rPr sz="1900" spc="11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9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9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70" dirty="0">
                          <a:latin typeface="Calibri"/>
                          <a:cs typeface="Calibri"/>
                        </a:rPr>
                        <a:t>Small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114" dirty="0">
                          <a:latin typeface="Calibri"/>
                          <a:cs typeface="Calibri"/>
                        </a:rPr>
                        <a:t>Layers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12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spc="165" dirty="0">
                          <a:latin typeface="Calibri"/>
                          <a:cs typeface="Calibri"/>
                        </a:rPr>
                        <a:t>48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spc="105" dirty="0">
                          <a:latin typeface="Calibri"/>
                          <a:cs typeface="Calibri"/>
                        </a:rPr>
                        <a:t>3x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 marL="85725" marR="3556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70" dirty="0">
                          <a:latin typeface="Calibri"/>
                          <a:cs typeface="Calibri"/>
                        </a:rPr>
                        <a:t>Model </a:t>
                      </a:r>
                      <a:r>
                        <a:rPr sz="1900" spc="85" dirty="0">
                          <a:latin typeface="Calibri"/>
                          <a:cs typeface="Calibri"/>
                        </a:rPr>
                        <a:t>Dimensionality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1900" spc="114" dirty="0">
                          <a:latin typeface="Calibri"/>
                          <a:cs typeface="Calibri"/>
                        </a:rPr>
                        <a:t>768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60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1900" spc="105" dirty="0">
                          <a:latin typeface="Calibri"/>
                          <a:cs typeface="Calibri"/>
                        </a:rPr>
                        <a:t>1600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60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1900" spc="95" dirty="0">
                          <a:latin typeface="Calibri"/>
                          <a:cs typeface="Calibri"/>
                        </a:rPr>
                        <a:t>2x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60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969">
                <a:tc>
                  <a:txBody>
                    <a:bodyPr/>
                    <a:lstStyle/>
                    <a:p>
                      <a:pPr marL="85725" marR="1879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spc="85" dirty="0">
                          <a:latin typeface="Calibri"/>
                          <a:cs typeface="Calibri"/>
                        </a:rPr>
                        <a:t>Attention</a:t>
                      </a:r>
                      <a:r>
                        <a:rPr sz="19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130" dirty="0">
                          <a:latin typeface="Calibri"/>
                          <a:cs typeface="Calibri"/>
                        </a:rPr>
                        <a:t>Heads </a:t>
                      </a:r>
                      <a:r>
                        <a:rPr sz="1900" spc="11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9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85" dirty="0">
                          <a:latin typeface="Calibri"/>
                          <a:cs typeface="Calibri"/>
                        </a:rPr>
                        <a:t>Layer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12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900" spc="135" dirty="0">
                          <a:latin typeface="Calibri"/>
                          <a:cs typeface="Calibri"/>
                        </a:rPr>
                        <a:t>25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900" spc="60" dirty="0">
                          <a:latin typeface="Calibri"/>
                          <a:cs typeface="Calibri"/>
                        </a:rPr>
                        <a:t>2.5x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900" b="1" spc="85" dirty="0">
                          <a:latin typeface="Calibri"/>
                          <a:cs typeface="Calibri"/>
                        </a:rPr>
                        <a:t>Total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spc="-170" dirty="0">
                          <a:latin typeface="Calibri"/>
                          <a:cs typeface="Calibri"/>
                        </a:rPr>
                        <a:t>117</a:t>
                      </a:r>
                      <a:r>
                        <a:rPr sz="19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spc="60" dirty="0">
                          <a:latin typeface="Calibri"/>
                          <a:cs typeface="Calibri"/>
                        </a:rPr>
                        <a:t>Million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1.5</a:t>
                      </a:r>
                      <a:r>
                        <a:rPr sz="1900" b="1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spc="75" dirty="0">
                          <a:latin typeface="Calibri"/>
                          <a:cs typeface="Calibri"/>
                        </a:rPr>
                        <a:t>Billion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spc="40" dirty="0">
                          <a:latin typeface="Calibri"/>
                          <a:cs typeface="Calibri"/>
                        </a:rPr>
                        <a:t>12.8x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41600" y="1857095"/>
            <a:ext cx="992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5" dirty="0">
                <a:solidFill>
                  <a:srgbClr val="1B3138"/>
                </a:solidFill>
                <a:latin typeface="Calibri"/>
                <a:cs typeface="Calibri"/>
              </a:rPr>
              <a:t>117M</a:t>
            </a:r>
            <a:r>
              <a:rPr sz="1000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000" spc="5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46313" y="5907596"/>
            <a:ext cx="2415540" cy="60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B3138"/>
                </a:solidFill>
                <a:latin typeface="Calibri"/>
                <a:cs typeface="Calibri"/>
              </a:rPr>
              <a:t>1.5B</a:t>
            </a:r>
            <a:r>
              <a:rPr sz="16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IllustratedGPT2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5" name="object 5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EEED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48082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315" dirty="0"/>
              <a:t>Training</a:t>
            </a:r>
            <a:r>
              <a:rPr sz="6400" spc="185" dirty="0"/>
              <a:t> </a:t>
            </a:r>
            <a:r>
              <a:rPr sz="6400" spc="565" dirty="0"/>
              <a:t>GPT</a:t>
            </a:r>
            <a:endParaRPr sz="64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195" dirty="0"/>
              <a:t>Training</a:t>
            </a:r>
            <a:r>
              <a:rPr spc="125" dirty="0"/>
              <a:t> </a:t>
            </a:r>
            <a:r>
              <a:rPr spc="26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magic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behind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model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100" y="1928626"/>
            <a:ext cx="7369175" cy="24923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700" b="1" spc="12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700" b="1" spc="50" dirty="0">
                <a:solidFill>
                  <a:srgbClr val="1B3138"/>
                </a:solidFill>
                <a:latin typeface="Calibri"/>
                <a:cs typeface="Calibri"/>
              </a:rPr>
              <a:t>1:</a:t>
            </a:r>
            <a:r>
              <a:rPr sz="17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b="1" spc="155" dirty="0">
                <a:solidFill>
                  <a:srgbClr val="1B3138"/>
                </a:solidFill>
                <a:latin typeface="Calibri"/>
                <a:cs typeface="Calibri"/>
              </a:rPr>
              <a:t>BooksCorpus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Over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45" dirty="0">
                <a:solidFill>
                  <a:srgbClr val="1B3138"/>
                </a:solidFill>
                <a:latin typeface="Calibri"/>
                <a:cs typeface="Calibri"/>
              </a:rPr>
              <a:t>7,000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unpublished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14" dirty="0">
                <a:solidFill>
                  <a:srgbClr val="1B3138"/>
                </a:solidFill>
                <a:latin typeface="Calibri"/>
                <a:cs typeface="Calibri"/>
              </a:rPr>
              <a:t>books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spanning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various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1B3138"/>
                </a:solidFill>
                <a:latin typeface="Calibri"/>
                <a:cs typeface="Calibri"/>
              </a:rPr>
              <a:t>genres.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250" dirty="0">
                <a:solidFill>
                  <a:srgbClr val="1B3138"/>
                </a:solidFill>
                <a:latin typeface="Calibri"/>
                <a:cs typeface="Calibri"/>
              </a:rPr>
              <a:t>800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B3138"/>
                </a:solidFill>
                <a:latin typeface="Calibri"/>
                <a:cs typeface="Calibri"/>
              </a:rPr>
              <a:t>million</a:t>
            </a: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1B3138"/>
                </a:solidFill>
                <a:latin typeface="Calibri"/>
                <a:cs typeface="Calibri"/>
              </a:rPr>
              <a:t>words,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covering</a:t>
            </a: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a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wide</a:t>
            </a: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range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25" dirty="0">
                <a:solidFill>
                  <a:srgbClr val="1B3138"/>
                </a:solidFill>
                <a:latin typeface="Calibri"/>
                <a:cs typeface="Calibri"/>
              </a:rPr>
              <a:t>topics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2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70" dirty="0">
                <a:solidFill>
                  <a:srgbClr val="1B3138"/>
                </a:solidFill>
                <a:latin typeface="Calibri"/>
                <a:cs typeface="Calibri"/>
              </a:rPr>
              <a:t>styles.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700" b="1" spc="145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700" b="1" spc="185" dirty="0">
                <a:solidFill>
                  <a:srgbClr val="1B3138"/>
                </a:solidFill>
                <a:latin typeface="Calibri"/>
                <a:cs typeface="Calibri"/>
              </a:rPr>
              <a:t>2:</a:t>
            </a:r>
            <a:r>
              <a:rPr sz="17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b="1" spc="120" dirty="0">
                <a:solidFill>
                  <a:srgbClr val="1B3138"/>
                </a:solidFill>
                <a:latin typeface="Calibri"/>
                <a:cs typeface="Calibri"/>
              </a:rPr>
              <a:t>WebText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18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Much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14" dirty="0">
                <a:solidFill>
                  <a:srgbClr val="1B3138"/>
                </a:solidFill>
                <a:latin typeface="Calibri"/>
                <a:cs typeface="Calibri"/>
              </a:rPr>
              <a:t>BookCorpus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13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collection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from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web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pages,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30" dirty="0">
                <a:solidFill>
                  <a:srgbClr val="1B3138"/>
                </a:solidFill>
                <a:latin typeface="Calibri"/>
                <a:cs typeface="Calibri"/>
              </a:rPr>
              <a:t>consists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1700" spc="170" dirty="0">
                <a:solidFill>
                  <a:srgbClr val="1B3138"/>
                </a:solidFill>
                <a:latin typeface="Calibri"/>
                <a:cs typeface="Calibri"/>
              </a:rPr>
              <a:t>45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terabytes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1B3138"/>
                </a:solidFill>
                <a:latin typeface="Calibri"/>
                <a:cs typeface="Calibri"/>
              </a:rPr>
              <a:t>data.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70" dirty="0">
                <a:solidFill>
                  <a:srgbClr val="1B3138"/>
                </a:solidFill>
                <a:latin typeface="Calibri"/>
                <a:cs typeface="Calibri"/>
              </a:rPr>
              <a:t>Filtered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out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web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35" dirty="0">
                <a:solidFill>
                  <a:srgbClr val="1B3138"/>
                </a:solidFill>
                <a:latin typeface="Calibri"/>
                <a:cs typeface="Calibri"/>
              </a:rPr>
              <a:t>pages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B3138"/>
                </a:solidFill>
                <a:latin typeface="Calibri"/>
                <a:cs typeface="Calibri"/>
              </a:rPr>
              <a:t>low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quality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content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100" y="4693163"/>
            <a:ext cx="7588250" cy="12172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700" b="1" spc="15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700" b="1" spc="200" dirty="0">
                <a:solidFill>
                  <a:srgbClr val="1B3138"/>
                </a:solidFill>
                <a:latin typeface="Calibri"/>
                <a:cs typeface="Calibri"/>
              </a:rPr>
              <a:t>3:</a:t>
            </a:r>
            <a:r>
              <a:rPr sz="17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b="1" spc="125" dirty="0">
                <a:solidFill>
                  <a:srgbClr val="1B3138"/>
                </a:solidFill>
                <a:latin typeface="Calibri"/>
                <a:cs typeface="Calibri"/>
              </a:rPr>
              <a:t>WebText2</a:t>
            </a:r>
            <a:endParaRPr sz="1700">
              <a:latin typeface="Calibri"/>
              <a:cs typeface="Calibri"/>
            </a:endParaRPr>
          </a:p>
          <a:p>
            <a:pPr marL="469265" indent="-35877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Even</a:t>
            </a:r>
            <a:r>
              <a:rPr sz="17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WebText </a:t>
            </a:r>
            <a:r>
              <a:rPr sz="1700" spc="12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7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diverse</a:t>
            </a:r>
            <a:endParaRPr sz="1700">
              <a:latin typeface="Calibri"/>
              <a:cs typeface="Calibri"/>
            </a:endParaRPr>
          </a:p>
          <a:p>
            <a:pPr marL="469900" marR="5080" indent="-359410">
              <a:lnSpc>
                <a:spcPct val="114999"/>
              </a:lnSpc>
              <a:buClr>
                <a:srgbClr val="1B5162"/>
              </a:buClr>
              <a:buFont typeface="Arial"/>
              <a:buChar char="●"/>
              <a:tabLst>
                <a:tab pos="469900" algn="l"/>
              </a:tabLst>
            </a:pPr>
            <a:r>
              <a:rPr sz="1700" spc="11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14" dirty="0">
                <a:solidFill>
                  <a:srgbClr val="1B3138"/>
                </a:solidFill>
                <a:latin typeface="Calibri"/>
                <a:cs typeface="Calibri"/>
              </a:rPr>
              <a:t>increased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2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diversity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WebText2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14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r>
              <a:rPr sz="17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95" dirty="0">
                <a:solidFill>
                  <a:srgbClr val="1B3138"/>
                </a:solidFill>
                <a:latin typeface="Calibri"/>
                <a:cs typeface="Calibri"/>
              </a:rPr>
              <a:t>contribute</a:t>
            </a:r>
            <a:r>
              <a:rPr sz="17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1B3138"/>
                </a:solidFill>
                <a:latin typeface="Calibri"/>
                <a:cs typeface="Calibri"/>
              </a:rPr>
              <a:t>to </a:t>
            </a:r>
            <a:r>
              <a:rPr sz="1700" spc="12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1700" spc="155" dirty="0">
                <a:solidFill>
                  <a:srgbClr val="1B3138"/>
                </a:solidFill>
                <a:latin typeface="Calibri"/>
                <a:cs typeface="Calibri"/>
              </a:rPr>
              <a:t>3's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0" dirty="0">
                <a:solidFill>
                  <a:srgbClr val="1B3138"/>
                </a:solidFill>
                <a:latin typeface="Calibri"/>
                <a:cs typeface="Calibri"/>
              </a:rPr>
              <a:t>impressive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105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on </a:t>
            </a:r>
            <a:r>
              <a:rPr sz="1700" spc="90" dirty="0">
                <a:solidFill>
                  <a:srgbClr val="1B3138"/>
                </a:solidFill>
                <a:latin typeface="Calibri"/>
                <a:cs typeface="Calibri"/>
              </a:rPr>
              <a:t>various </a:t>
            </a:r>
            <a:r>
              <a:rPr sz="1700" spc="114" dirty="0">
                <a:solidFill>
                  <a:srgbClr val="1B3138"/>
                </a:solidFill>
                <a:latin typeface="Calibri"/>
                <a:cs typeface="Calibri"/>
              </a:rPr>
              <a:t>NLP</a:t>
            </a:r>
            <a:r>
              <a:rPr sz="17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700" spc="70" dirty="0">
                <a:solidFill>
                  <a:srgbClr val="1B3138"/>
                </a:solidFill>
                <a:latin typeface="Calibri"/>
                <a:cs typeface="Calibri"/>
              </a:rPr>
              <a:t>tasks.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7222" y="2052500"/>
            <a:ext cx="475249" cy="4657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1015" y="3564859"/>
            <a:ext cx="1117630" cy="641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8884" y="4982065"/>
            <a:ext cx="2206119" cy="12663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7474" y="5595378"/>
            <a:ext cx="6381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35" dirty="0">
                <a:latin typeface="Calibri"/>
                <a:cs typeface="Calibri"/>
              </a:rPr>
              <a:t>2.0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5" name="object 5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EEED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EEE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45" y="2371511"/>
            <a:ext cx="603694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400" spc="535" dirty="0"/>
              <a:t>Comparing</a:t>
            </a:r>
            <a:r>
              <a:rPr sz="6400" spc="204" dirty="0"/>
              <a:t> </a:t>
            </a:r>
            <a:r>
              <a:rPr sz="6400" spc="445" dirty="0"/>
              <a:t>LLM </a:t>
            </a:r>
            <a:r>
              <a:rPr sz="6400" spc="465" dirty="0"/>
              <a:t>Architectures</a:t>
            </a:r>
            <a:endParaRPr sz="640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" y="260488"/>
            <a:ext cx="4589780" cy="953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615"/>
              </a:lnSpc>
              <a:spcBef>
                <a:spcPts val="100"/>
              </a:spcBef>
            </a:pPr>
            <a:r>
              <a:rPr spc="285" dirty="0"/>
              <a:t>BERT</a:t>
            </a:r>
            <a:r>
              <a:rPr spc="120" dirty="0"/>
              <a:t> </a:t>
            </a:r>
            <a:r>
              <a:rPr spc="180" dirty="0"/>
              <a:t>vs.</a:t>
            </a:r>
            <a:r>
              <a:rPr spc="120" dirty="0"/>
              <a:t> </a:t>
            </a:r>
            <a:r>
              <a:rPr spc="370" dirty="0"/>
              <a:t>GPT</a:t>
            </a:r>
            <a:r>
              <a:rPr spc="120" dirty="0"/>
              <a:t> </a:t>
            </a:r>
            <a:r>
              <a:rPr spc="180" dirty="0"/>
              <a:t>vs.</a:t>
            </a:r>
            <a:r>
              <a:rPr spc="120" dirty="0"/>
              <a:t> </a:t>
            </a:r>
            <a:r>
              <a:rPr spc="350" dirty="0"/>
              <a:t>T5</a:t>
            </a:r>
          </a:p>
          <a:p>
            <a:pPr marL="24130">
              <a:lnSpc>
                <a:spcPts val="2695"/>
              </a:lnSpc>
            </a:pPr>
            <a:r>
              <a:rPr sz="2400" spc="185" dirty="0">
                <a:solidFill>
                  <a:srgbClr val="1B5162"/>
                </a:solidFill>
              </a:rPr>
              <a:t>Which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type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LLM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best?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84807"/>
              </p:ext>
            </p:extLst>
          </p:nvPr>
        </p:nvGraphicFramePr>
        <p:xfrm>
          <a:off x="37512" y="1566066"/>
          <a:ext cx="12061824" cy="3580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3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6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1600" b="1" dirty="0">
                        <a:latin typeface="Times New Roman"/>
                        <a:cs typeface="Times New Roman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</a:pPr>
                      <a:r>
                        <a:rPr sz="1600" b="1" spc="165" dirty="0">
                          <a:latin typeface="Calibri"/>
                          <a:cs typeface="Calibri"/>
                        </a:rPr>
                        <a:t>Encoder-only</a:t>
                      </a:r>
                      <a:r>
                        <a:rPr sz="16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90" dirty="0">
                          <a:latin typeface="Calibri"/>
                          <a:cs typeface="Calibri"/>
                        </a:rPr>
                        <a:t>(eg.</a:t>
                      </a:r>
                      <a:r>
                        <a:rPr sz="16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25" dirty="0">
                          <a:latin typeface="Calibri"/>
                          <a:cs typeface="Calibri"/>
                        </a:rPr>
                        <a:t>BERT)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03580">
                        <a:lnSpc>
                          <a:spcPct val="100000"/>
                        </a:lnSpc>
                      </a:pPr>
                      <a:r>
                        <a:rPr sz="1600" b="1" spc="165" dirty="0">
                          <a:latin typeface="Calibri"/>
                          <a:cs typeface="Calibri"/>
                        </a:rPr>
                        <a:t>Decoder-</a:t>
                      </a:r>
                      <a:r>
                        <a:rPr sz="1600" b="1" spc="155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6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90" dirty="0">
                          <a:latin typeface="Calibri"/>
                          <a:cs typeface="Calibri"/>
                        </a:rPr>
                        <a:t>(eg.</a:t>
                      </a:r>
                      <a:r>
                        <a:rPr sz="16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45" dirty="0">
                          <a:latin typeface="Calibri"/>
                          <a:cs typeface="Calibri"/>
                        </a:rPr>
                        <a:t>GPT)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28700">
                        <a:lnSpc>
                          <a:spcPct val="100000"/>
                        </a:lnSpc>
                      </a:pPr>
                      <a:r>
                        <a:rPr sz="1600" b="1" spc="225" dirty="0">
                          <a:latin typeface="Calibri"/>
                          <a:cs typeface="Calibri"/>
                        </a:rPr>
                        <a:t>Seq-</a:t>
                      </a:r>
                      <a:r>
                        <a:rPr sz="1600" b="1" spc="200" dirty="0">
                          <a:latin typeface="Calibri"/>
                          <a:cs typeface="Calibri"/>
                        </a:rPr>
                        <a:t>2-</a:t>
                      </a:r>
                      <a:r>
                        <a:rPr sz="1600" b="1" spc="250" dirty="0">
                          <a:latin typeface="Calibri"/>
                          <a:cs typeface="Calibri"/>
                        </a:rPr>
                        <a:t>Seq</a:t>
                      </a:r>
                      <a:r>
                        <a:rPr sz="16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90" dirty="0">
                          <a:latin typeface="Calibri"/>
                          <a:cs typeface="Calibri"/>
                        </a:rPr>
                        <a:t>(eg.</a:t>
                      </a:r>
                      <a:r>
                        <a:rPr sz="16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35" dirty="0">
                          <a:latin typeface="Calibri"/>
                          <a:cs typeface="Calibri"/>
                        </a:rPr>
                        <a:t>T5)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3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75" dirty="0">
                          <a:latin typeface="Calibri"/>
                          <a:cs typeface="Calibri"/>
                        </a:rPr>
                        <a:t>Pros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A972"/>
                    </a:solidFill>
                  </a:tcPr>
                </a:tc>
                <a:tc>
                  <a:txBody>
                    <a:bodyPr/>
                    <a:lstStyle/>
                    <a:p>
                      <a:pPr marL="323850" marR="201295" indent="-208279">
                        <a:lnSpc>
                          <a:spcPct val="114999"/>
                        </a:lnSpc>
                        <a:spcBef>
                          <a:spcPts val="43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Pre-</a:t>
                      </a:r>
                      <a:r>
                        <a:rPr sz="1100" spc="8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trained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8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masked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language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modeling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task 	bidirectional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context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deeper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understanding 	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sequences.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Leads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strong </a:t>
                      </a:r>
                      <a:r>
                        <a:rPr sz="1100" spc="-1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feature 	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extraction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capabilities.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  <a:p>
                      <a:pPr marL="323850" marR="114300" indent="-208279">
                        <a:lnSpc>
                          <a:spcPct val="114999"/>
                        </a:lnSpc>
                        <a:spcBef>
                          <a:spcPts val="110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Typically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several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orders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magnitude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smaller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than 	</a:t>
                      </a:r>
                      <a:r>
                        <a:rPr sz="1100" spc="8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decoder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3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seq-</a:t>
                      </a:r>
                      <a:r>
                        <a:rPr sz="1100" spc="12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2-</a:t>
                      </a:r>
                      <a:r>
                        <a:rPr sz="1100" spc="1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seq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model.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0" marR="187960" indent="-208279">
                        <a:lnSpc>
                          <a:spcPct val="100000"/>
                        </a:lnSpc>
                        <a:spcBef>
                          <a:spcPts val="63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60" dirty="0">
                          <a:latin typeface="Calibri"/>
                          <a:cs typeface="Calibri"/>
                        </a:rPr>
                        <a:t>Autoregressive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nature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makes</a:t>
                      </a:r>
                      <a:r>
                        <a:rPr sz="11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them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well-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suited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for 	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generation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5" dirty="0">
                          <a:latin typeface="Calibri"/>
                          <a:cs typeface="Calibri"/>
                        </a:rPr>
                        <a:t>tasks.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3850" marR="260985" indent="-208279">
                        <a:lnSpc>
                          <a:spcPct val="100000"/>
                        </a:lnSpc>
                        <a:spcBef>
                          <a:spcPts val="110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10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generate 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coherent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contextually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relevant 	text.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215" marR="537210" indent="-208279">
                        <a:lnSpc>
                          <a:spcPct val="100000"/>
                        </a:lnSpc>
                        <a:spcBef>
                          <a:spcPts val="63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6390" algn="l"/>
                        </a:tabLst>
                      </a:pPr>
                      <a:r>
                        <a:rPr sz="1100" spc="95" dirty="0">
                          <a:latin typeface="Calibri"/>
                          <a:cs typeface="Calibri"/>
                        </a:rPr>
                        <a:t>Encoder-decoder</a:t>
                      </a:r>
                      <a:r>
                        <a:rPr sz="11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architecture</a:t>
                      </a:r>
                      <a:r>
                        <a:rPr sz="11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allows</a:t>
                      </a:r>
                      <a:r>
                        <a:rPr sz="11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10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better 	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handling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complex,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structured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input-output 	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relationships.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3215" marR="224790" indent="-208279">
                        <a:lnSpc>
                          <a:spcPct val="100000"/>
                        </a:lnSpc>
                        <a:spcBef>
                          <a:spcPts val="1100"/>
                        </a:spcBef>
                        <a:buClr>
                          <a:srgbClr val="00A972"/>
                        </a:buClr>
                        <a:buFont typeface="Arial"/>
                        <a:buChar char="●"/>
                        <a:tabLst>
                          <a:tab pos="326390" algn="l"/>
                        </a:tabLst>
                      </a:pPr>
                      <a:r>
                        <a:rPr sz="1100" spc="55" dirty="0">
                          <a:latin typeface="Calibri"/>
                          <a:cs typeface="Calibri"/>
                        </a:rPr>
                        <a:t>Attention </a:t>
                      </a:r>
                      <a:r>
                        <a:rPr sz="1100" spc="85" dirty="0">
                          <a:latin typeface="Calibri"/>
                          <a:cs typeface="Calibri"/>
                        </a:rPr>
                        <a:t>mechanisms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help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weigh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importance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5" dirty="0">
                          <a:latin typeface="Calibri"/>
                          <a:cs typeface="Calibri"/>
                        </a:rPr>
                        <a:t>of 	</a:t>
                      </a:r>
                      <a:r>
                        <a:rPr sz="1100" spc="45" dirty="0">
                          <a:latin typeface="Calibri"/>
                          <a:cs typeface="Calibri"/>
                        </a:rPr>
                        <a:t>different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parts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input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when generating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35" dirty="0">
                          <a:latin typeface="Calibri"/>
                          <a:cs typeface="Calibri"/>
                        </a:rPr>
                        <a:t>the 	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output.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120" dirty="0">
                          <a:latin typeface="Calibri"/>
                          <a:cs typeface="Calibri"/>
                        </a:rPr>
                        <a:t>Cons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5F46"/>
                    </a:solidFill>
                  </a:tcPr>
                </a:tc>
                <a:tc>
                  <a:txBody>
                    <a:bodyPr/>
                    <a:lstStyle/>
                    <a:p>
                      <a:pPr marL="323850" marR="379095" indent="-208279">
                        <a:lnSpc>
                          <a:spcPct val="100000"/>
                        </a:lnSpc>
                        <a:spcBef>
                          <a:spcPts val="63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5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ideal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generation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tasks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their 	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bidirectional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nature.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  <a:p>
                      <a:pPr marL="323850" marR="246379" indent="-208279">
                        <a:lnSpc>
                          <a:spcPct val="100000"/>
                        </a:lnSpc>
                        <a:spcBef>
                          <a:spcPts val="110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10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higher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5" dirty="0">
                          <a:latin typeface="Calibri"/>
                          <a:cs typeface="Calibri"/>
                        </a:rPr>
                        <a:t>computational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costs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compared 	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5" dirty="0">
                          <a:latin typeface="Calibri"/>
                          <a:cs typeface="Calibri"/>
                        </a:rPr>
                        <a:t>decoder-</a:t>
                      </a:r>
                      <a:r>
                        <a:rPr sz="1100" spc="9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models.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0" marR="161290" indent="-208279">
                        <a:lnSpc>
                          <a:spcPct val="114999"/>
                        </a:lnSpc>
                        <a:spcBef>
                          <a:spcPts val="43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unidirectional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context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(left-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to-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right), 	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which</a:t>
                      </a:r>
                      <a:r>
                        <a:rPr sz="1100" spc="1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1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limit</a:t>
                      </a:r>
                      <a:r>
                        <a:rPr sz="1100" spc="1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their</a:t>
                      </a:r>
                      <a:r>
                        <a:rPr sz="1100" spc="1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contextual</a:t>
                      </a:r>
                      <a:r>
                        <a:rPr sz="1100" spc="1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understanding.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  <a:p>
                      <a:pPr marL="323850" marR="461645" indent="-208279">
                        <a:lnSpc>
                          <a:spcPct val="114999"/>
                        </a:lnSpc>
                        <a:spcBef>
                          <a:spcPts val="110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7025" algn="l"/>
                        </a:tabLst>
                      </a:pP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Autoregressive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generation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slow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due</a:t>
                      </a:r>
                      <a:r>
                        <a:rPr sz="1100" spc="5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3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to 	</a:t>
                      </a:r>
                      <a:r>
                        <a:rPr sz="1100" spc="6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sequential</a:t>
                      </a:r>
                      <a:r>
                        <a:rPr sz="1100" spc="65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token</a:t>
                      </a:r>
                      <a:r>
                        <a:rPr sz="1100" spc="7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0" dirty="0">
                          <a:solidFill>
                            <a:srgbClr val="1B3138"/>
                          </a:solidFill>
                          <a:latin typeface="Calibri"/>
                          <a:cs typeface="Calibri"/>
                        </a:rPr>
                        <a:t>prediction.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215" marR="381000" indent="-208279">
                        <a:lnSpc>
                          <a:spcPct val="100000"/>
                        </a:lnSpc>
                        <a:spcBef>
                          <a:spcPts val="63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6390" algn="l"/>
                        </a:tabLst>
                      </a:pPr>
                      <a:r>
                        <a:rPr sz="1100" spc="105" dirty="0">
                          <a:latin typeface="Calibri"/>
                          <a:cs typeface="Calibri"/>
                        </a:rPr>
                        <a:t>Can </a:t>
                      </a:r>
                      <a:r>
                        <a:rPr sz="1100" spc="20" dirty="0">
                          <a:latin typeface="Calibri"/>
                          <a:cs typeface="Calibri"/>
                        </a:rPr>
                        <a:t>require</a:t>
                      </a:r>
                      <a:r>
                        <a:rPr sz="11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1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2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1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1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computational 	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resources</a:t>
                      </a:r>
                      <a:r>
                        <a:rPr sz="11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85" dirty="0">
                          <a:latin typeface="Calibri"/>
                          <a:cs typeface="Calibri"/>
                        </a:rPr>
                        <a:t>compared</a:t>
                      </a:r>
                      <a:r>
                        <a:rPr sz="11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latin typeface="Calibri"/>
                          <a:cs typeface="Calibri"/>
                        </a:rPr>
                        <a:t>encoder-</a:t>
                      </a:r>
                      <a:r>
                        <a:rPr sz="1100" spc="85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or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  <a:p>
                      <a:pPr marL="326390">
                        <a:lnSpc>
                          <a:spcPct val="100000"/>
                        </a:lnSpc>
                      </a:pPr>
                      <a:r>
                        <a:rPr sz="1100" spc="95" dirty="0">
                          <a:latin typeface="Calibri"/>
                          <a:cs typeface="Calibri"/>
                        </a:rPr>
                        <a:t>decoder-</a:t>
                      </a:r>
                      <a:r>
                        <a:rPr sz="1100" spc="9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models.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  <a:p>
                      <a:pPr marL="323215" marR="309245" indent="-208279">
                        <a:lnSpc>
                          <a:spcPct val="100000"/>
                        </a:lnSpc>
                        <a:spcBef>
                          <a:spcPts val="1100"/>
                        </a:spcBef>
                        <a:buClr>
                          <a:srgbClr val="FF5F46"/>
                        </a:buClr>
                        <a:buFont typeface="Arial"/>
                        <a:buChar char="●"/>
                        <a:tabLst>
                          <a:tab pos="326390" algn="l"/>
                        </a:tabLst>
                      </a:pPr>
                      <a:r>
                        <a:rPr sz="1100" spc="10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9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8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train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80" dirty="0">
                          <a:latin typeface="Calibri"/>
                          <a:cs typeface="Calibri"/>
                        </a:rPr>
                        <a:t>ﬁne-tune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5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35" dirty="0">
                          <a:latin typeface="Calibri"/>
                          <a:cs typeface="Calibri"/>
                        </a:rPr>
                        <a:t>to 	</a:t>
                      </a:r>
                      <a:r>
                        <a:rPr sz="1100" spc="6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70" dirty="0">
                          <a:latin typeface="Calibri"/>
                          <a:cs typeface="Calibri"/>
                        </a:rPr>
                        <a:t>two-</a:t>
                      </a:r>
                      <a:r>
                        <a:rPr sz="1100" spc="100" dirty="0">
                          <a:latin typeface="Calibri"/>
                          <a:cs typeface="Calibri"/>
                        </a:rPr>
                        <a:t>part</a:t>
                      </a:r>
                      <a:r>
                        <a:rPr sz="11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architecture.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822" y="1492258"/>
            <a:ext cx="11827510" cy="5280660"/>
            <a:chOff x="180822" y="1492258"/>
            <a:chExt cx="11827510" cy="528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22" y="1492258"/>
              <a:ext cx="11827050" cy="5280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447" y="1825633"/>
              <a:ext cx="10970260" cy="4423410"/>
            </a:xfrm>
            <a:custGeom>
              <a:avLst/>
              <a:gdLst/>
              <a:ahLst/>
              <a:cxnLst/>
              <a:rect l="l" t="t" r="r" b="b"/>
              <a:pathLst>
                <a:path w="10970260" h="4423410">
                  <a:moveTo>
                    <a:pt x="10969799" y="4422899"/>
                  </a:moveTo>
                  <a:lnTo>
                    <a:pt x="0" y="4422899"/>
                  </a:lnTo>
                  <a:lnTo>
                    <a:pt x="0" y="0"/>
                  </a:lnTo>
                  <a:lnTo>
                    <a:pt x="10969799" y="0"/>
                  </a:lnTo>
                  <a:lnTo>
                    <a:pt x="10969799" y="442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7981" y="1963941"/>
            <a:ext cx="1042860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Transformers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built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from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number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blocks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blocks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neural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networks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enrich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encoder,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decoder,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or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encoder-decoder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evolution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GPT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required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changes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architecture,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Base/Foundation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require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ﬁne tuning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solve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most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0" dirty="0"/>
              <a:t>Module</a:t>
            </a:r>
            <a:r>
              <a:rPr spc="114" dirty="0"/>
              <a:t> </a:t>
            </a:r>
            <a:r>
              <a:rPr spc="340" dirty="0"/>
              <a:t>Summary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50" dirty="0">
                <a:solidFill>
                  <a:srgbClr val="1B5162"/>
                </a:solidFill>
              </a:rPr>
              <a:t>Transformers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580" dirty="0">
                <a:solidFill>
                  <a:srgbClr val="1B5162"/>
                </a:solidFill>
              </a:rPr>
              <a:t>-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have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learned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3" name="object 3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78676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50" dirty="0">
                <a:solidFill>
                  <a:srgbClr val="F9F6F4"/>
                </a:solidFill>
              </a:rPr>
              <a:t>Time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250" dirty="0">
                <a:solidFill>
                  <a:srgbClr val="F9F6F4"/>
                </a:solidFill>
              </a:rPr>
              <a:t>for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600" dirty="0">
                <a:solidFill>
                  <a:srgbClr val="F9F6F4"/>
                </a:solidFill>
              </a:rPr>
              <a:t>some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430" dirty="0">
                <a:solidFill>
                  <a:srgbClr val="F9F6F4"/>
                </a:solidFill>
              </a:rPr>
              <a:t>code!</a:t>
            </a:r>
            <a:endParaRPr sz="6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2967355"/>
            <a:chOff x="10205213" y="0"/>
            <a:chExt cx="1974214" cy="2967355"/>
          </a:xfrm>
        </p:grpSpPr>
        <p:sp>
          <p:nvSpPr>
            <p:cNvPr id="5" name="object 5"/>
            <p:cNvSpPr/>
            <p:nvPr/>
          </p:nvSpPr>
          <p:spPr>
            <a:xfrm>
              <a:off x="10359957" y="1981383"/>
              <a:ext cx="982980" cy="874394"/>
            </a:xfrm>
            <a:custGeom>
              <a:avLst/>
              <a:gdLst/>
              <a:ahLst/>
              <a:cxnLst/>
              <a:rect l="l" t="t" r="r" b="b"/>
              <a:pathLst>
                <a:path w="982979" h="874394">
                  <a:moveTo>
                    <a:pt x="432749" y="873883"/>
                  </a:moveTo>
                  <a:lnTo>
                    <a:pt x="383920" y="871121"/>
                  </a:lnTo>
                  <a:lnTo>
                    <a:pt x="336089" y="862951"/>
                  </a:lnTo>
                  <a:lnTo>
                    <a:pt x="289681" y="849549"/>
                  </a:lnTo>
                  <a:lnTo>
                    <a:pt x="245120" y="831092"/>
                  </a:lnTo>
                  <a:lnTo>
                    <a:pt x="202828" y="807753"/>
                  </a:lnTo>
                  <a:lnTo>
                    <a:pt x="163230" y="779708"/>
                  </a:lnTo>
                  <a:lnTo>
                    <a:pt x="126749" y="747133"/>
                  </a:lnTo>
                  <a:lnTo>
                    <a:pt x="94174" y="710652"/>
                  </a:lnTo>
                  <a:lnTo>
                    <a:pt x="66130" y="671054"/>
                  </a:lnTo>
                  <a:lnTo>
                    <a:pt x="42791" y="628762"/>
                  </a:lnTo>
                  <a:lnTo>
                    <a:pt x="24333" y="584201"/>
                  </a:lnTo>
                  <a:lnTo>
                    <a:pt x="10931" y="537793"/>
                  </a:lnTo>
                  <a:lnTo>
                    <a:pt x="2762" y="489962"/>
                  </a:lnTo>
                  <a:lnTo>
                    <a:pt x="0" y="441133"/>
                  </a:lnTo>
                </a:path>
                <a:path w="982979" h="874394">
                  <a:moveTo>
                    <a:pt x="507149" y="724916"/>
                  </a:moveTo>
                  <a:lnTo>
                    <a:pt x="460047" y="721808"/>
                  </a:lnTo>
                  <a:lnTo>
                    <a:pt x="414150" y="712639"/>
                  </a:lnTo>
                  <a:lnTo>
                    <a:pt x="370015" y="697638"/>
                  </a:lnTo>
                  <a:lnTo>
                    <a:pt x="328200" y="677037"/>
                  </a:lnTo>
                  <a:lnTo>
                    <a:pt x="289263" y="651067"/>
                  </a:lnTo>
                  <a:lnTo>
                    <a:pt x="253758" y="619958"/>
                  </a:lnTo>
                  <a:lnTo>
                    <a:pt x="222649" y="584453"/>
                  </a:lnTo>
                  <a:lnTo>
                    <a:pt x="196678" y="545515"/>
                  </a:lnTo>
                  <a:lnTo>
                    <a:pt x="176077" y="503701"/>
                  </a:lnTo>
                  <a:lnTo>
                    <a:pt x="161077" y="459566"/>
                  </a:lnTo>
                  <a:lnTo>
                    <a:pt x="151907" y="413669"/>
                  </a:lnTo>
                  <a:lnTo>
                    <a:pt x="148799" y="366566"/>
                  </a:lnTo>
                </a:path>
                <a:path w="982979" h="874394">
                  <a:moveTo>
                    <a:pt x="578966" y="580349"/>
                  </a:moveTo>
                  <a:lnTo>
                    <a:pt x="533972" y="576786"/>
                  </a:lnTo>
                  <a:lnTo>
                    <a:pt x="490491" y="566308"/>
                  </a:lnTo>
                  <a:lnTo>
                    <a:pt x="449291" y="549233"/>
                  </a:lnTo>
                  <a:lnTo>
                    <a:pt x="411139" y="525880"/>
                  </a:lnTo>
                  <a:lnTo>
                    <a:pt x="376804" y="496567"/>
                  </a:lnTo>
                  <a:lnTo>
                    <a:pt x="347507" y="462215"/>
                  </a:lnTo>
                  <a:lnTo>
                    <a:pt x="324166" y="424044"/>
                  </a:lnTo>
                  <a:lnTo>
                    <a:pt x="307101" y="382822"/>
                  </a:lnTo>
                  <a:lnTo>
                    <a:pt x="296628" y="339318"/>
                  </a:lnTo>
                  <a:lnTo>
                    <a:pt x="293066" y="294299"/>
                  </a:lnTo>
                </a:path>
                <a:path w="982979" h="874394">
                  <a:moveTo>
                    <a:pt x="293066" y="294299"/>
                  </a:moveTo>
                  <a:lnTo>
                    <a:pt x="293066" y="0"/>
                  </a:lnTo>
                </a:path>
                <a:path w="982979" h="874394">
                  <a:moveTo>
                    <a:pt x="0" y="441133"/>
                  </a:moveTo>
                  <a:lnTo>
                    <a:pt x="0" y="2233"/>
                  </a:lnTo>
                </a:path>
                <a:path w="982979" h="874394">
                  <a:moveTo>
                    <a:pt x="148799" y="366566"/>
                  </a:moveTo>
                  <a:lnTo>
                    <a:pt x="148799" y="2066"/>
                  </a:lnTo>
                </a:path>
                <a:path w="982979" h="874394">
                  <a:moveTo>
                    <a:pt x="578966" y="580349"/>
                  </a:moveTo>
                  <a:lnTo>
                    <a:pt x="904766" y="580349"/>
                  </a:lnTo>
                </a:path>
                <a:path w="982979" h="874394">
                  <a:moveTo>
                    <a:pt x="507149" y="724916"/>
                  </a:moveTo>
                  <a:lnTo>
                    <a:pt x="982649" y="724916"/>
                  </a:lnTo>
                </a:path>
                <a:path w="982979" h="874394">
                  <a:moveTo>
                    <a:pt x="432749" y="873883"/>
                  </a:moveTo>
                  <a:lnTo>
                    <a:pt x="889349" y="873883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50101" y="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25457" y="1989733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16960" y="2004564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724133" y="4258799"/>
            <a:ext cx="2455545" cy="1990089"/>
            <a:chOff x="9724133" y="4258799"/>
            <a:chExt cx="2455545" cy="1990089"/>
          </a:xfrm>
        </p:grpSpPr>
        <p:sp>
          <p:nvSpPr>
            <p:cNvPr id="11" name="object 11"/>
            <p:cNvSpPr/>
            <p:nvPr/>
          </p:nvSpPr>
          <p:spPr>
            <a:xfrm>
              <a:off x="9724123" y="4258805"/>
              <a:ext cx="2455545" cy="1990089"/>
            </a:xfrm>
            <a:custGeom>
              <a:avLst/>
              <a:gdLst/>
              <a:ahLst/>
              <a:cxnLst/>
              <a:rect l="l" t="t" r="r" b="b"/>
              <a:pathLst>
                <a:path w="2455545" h="1990089">
                  <a:moveTo>
                    <a:pt x="481203" y="1508404"/>
                  </a:moveTo>
                  <a:lnTo>
                    <a:pt x="0" y="1508404"/>
                  </a:lnTo>
                  <a:lnTo>
                    <a:pt x="0" y="1989607"/>
                  </a:lnTo>
                  <a:lnTo>
                    <a:pt x="481203" y="1989607"/>
                  </a:lnTo>
                  <a:lnTo>
                    <a:pt x="481203" y="1508404"/>
                  </a:lnTo>
                  <a:close/>
                </a:path>
                <a:path w="2455545" h="1990089">
                  <a:moveTo>
                    <a:pt x="2455176" y="824890"/>
                  </a:moveTo>
                  <a:lnTo>
                    <a:pt x="2440089" y="752322"/>
                  </a:lnTo>
                  <a:lnTo>
                    <a:pt x="2427097" y="705472"/>
                  </a:lnTo>
                  <a:lnTo>
                    <a:pt x="2411844" y="659384"/>
                  </a:lnTo>
                  <a:lnTo>
                    <a:pt x="2394381" y="614108"/>
                  </a:lnTo>
                  <a:lnTo>
                    <a:pt x="2374735" y="569734"/>
                  </a:lnTo>
                  <a:lnTo>
                    <a:pt x="2352929" y="526364"/>
                  </a:lnTo>
                  <a:lnTo>
                    <a:pt x="2329002" y="484047"/>
                  </a:lnTo>
                  <a:lnTo>
                    <a:pt x="2302992" y="442887"/>
                  </a:lnTo>
                  <a:lnTo>
                    <a:pt x="2274938" y="402958"/>
                  </a:lnTo>
                  <a:lnTo>
                    <a:pt x="2244864" y="364337"/>
                  </a:lnTo>
                  <a:lnTo>
                    <a:pt x="2212810" y="327113"/>
                  </a:lnTo>
                  <a:lnTo>
                    <a:pt x="2178799" y="291376"/>
                  </a:lnTo>
                  <a:lnTo>
                    <a:pt x="2143061" y="257352"/>
                  </a:lnTo>
                  <a:lnTo>
                    <a:pt x="2105850" y="225285"/>
                  </a:lnTo>
                  <a:lnTo>
                    <a:pt x="2067255" y="195199"/>
                  </a:lnTo>
                  <a:lnTo>
                    <a:pt x="2027326" y="167144"/>
                  </a:lnTo>
                  <a:lnTo>
                    <a:pt x="1986178" y="141122"/>
                  </a:lnTo>
                  <a:lnTo>
                    <a:pt x="1943887" y="117195"/>
                  </a:lnTo>
                  <a:lnTo>
                    <a:pt x="1900516" y="95389"/>
                  </a:lnTo>
                  <a:lnTo>
                    <a:pt x="1856155" y="75730"/>
                  </a:lnTo>
                  <a:lnTo>
                    <a:pt x="1810905" y="58254"/>
                  </a:lnTo>
                  <a:lnTo>
                    <a:pt x="1764817" y="43002"/>
                  </a:lnTo>
                  <a:lnTo>
                    <a:pt x="1717992" y="29997"/>
                  </a:lnTo>
                  <a:lnTo>
                    <a:pt x="1670507" y="19291"/>
                  </a:lnTo>
                  <a:lnTo>
                    <a:pt x="1622437" y="10909"/>
                  </a:lnTo>
                  <a:lnTo>
                    <a:pt x="1573872" y="4864"/>
                  </a:lnTo>
                  <a:lnTo>
                    <a:pt x="1524901" y="1219"/>
                  </a:lnTo>
                  <a:lnTo>
                    <a:pt x="1475587" y="0"/>
                  </a:lnTo>
                  <a:lnTo>
                    <a:pt x="1427403" y="1143"/>
                  </a:lnTo>
                  <a:lnTo>
                    <a:pt x="1379804" y="4559"/>
                  </a:lnTo>
                  <a:lnTo>
                    <a:pt x="1332852" y="10172"/>
                  </a:lnTo>
                  <a:lnTo>
                    <a:pt x="1286611" y="17932"/>
                  </a:lnTo>
                  <a:lnTo>
                    <a:pt x="1241094" y="27813"/>
                  </a:lnTo>
                  <a:lnTo>
                    <a:pt x="1196390" y="39738"/>
                  </a:lnTo>
                  <a:lnTo>
                    <a:pt x="1152550" y="53657"/>
                  </a:lnTo>
                  <a:lnTo>
                    <a:pt x="1109599" y="69532"/>
                  </a:lnTo>
                  <a:lnTo>
                    <a:pt x="1067612" y="87287"/>
                  </a:lnTo>
                  <a:lnTo>
                    <a:pt x="1026629" y="106895"/>
                  </a:lnTo>
                  <a:lnTo>
                    <a:pt x="986701" y="128295"/>
                  </a:lnTo>
                  <a:lnTo>
                    <a:pt x="947889" y="151434"/>
                  </a:lnTo>
                  <a:lnTo>
                    <a:pt x="910247" y="176263"/>
                  </a:lnTo>
                  <a:lnTo>
                    <a:pt x="873823" y="202717"/>
                  </a:lnTo>
                  <a:lnTo>
                    <a:pt x="838669" y="230759"/>
                  </a:lnTo>
                  <a:lnTo>
                    <a:pt x="804824" y="260324"/>
                  </a:lnTo>
                  <a:lnTo>
                    <a:pt x="772363" y="291376"/>
                  </a:lnTo>
                  <a:lnTo>
                    <a:pt x="741324" y="323850"/>
                  </a:lnTo>
                  <a:lnTo>
                    <a:pt x="711771" y="357695"/>
                  </a:lnTo>
                  <a:lnTo>
                    <a:pt x="683742" y="392861"/>
                  </a:lnTo>
                  <a:lnTo>
                    <a:pt x="657288" y="429298"/>
                  </a:lnTo>
                  <a:lnTo>
                    <a:pt x="632472" y="466953"/>
                  </a:lnTo>
                  <a:lnTo>
                    <a:pt x="609346" y="505777"/>
                  </a:lnTo>
                  <a:lnTo>
                    <a:pt x="587946" y="545706"/>
                  </a:lnTo>
                  <a:lnTo>
                    <a:pt x="568350" y="586701"/>
                  </a:lnTo>
                  <a:lnTo>
                    <a:pt x="550595" y="628700"/>
                  </a:lnTo>
                  <a:lnTo>
                    <a:pt x="534720" y="671664"/>
                  </a:lnTo>
                  <a:lnTo>
                    <a:pt x="520801" y="715530"/>
                  </a:lnTo>
                  <a:lnTo>
                    <a:pt x="508889" y="760247"/>
                  </a:lnTo>
                  <a:lnTo>
                    <a:pt x="499021" y="805764"/>
                  </a:lnTo>
                  <a:lnTo>
                    <a:pt x="491248" y="852030"/>
                  </a:lnTo>
                  <a:lnTo>
                    <a:pt x="485635" y="898994"/>
                  </a:lnTo>
                  <a:lnTo>
                    <a:pt x="482231" y="946607"/>
                  </a:lnTo>
                  <a:lnTo>
                    <a:pt x="481088" y="994803"/>
                  </a:lnTo>
                  <a:lnTo>
                    <a:pt x="482231" y="1043000"/>
                  </a:lnTo>
                  <a:lnTo>
                    <a:pt x="485635" y="1090612"/>
                  </a:lnTo>
                  <a:lnTo>
                    <a:pt x="491248" y="1137564"/>
                  </a:lnTo>
                  <a:lnTo>
                    <a:pt x="499021" y="1183830"/>
                  </a:lnTo>
                  <a:lnTo>
                    <a:pt x="508889" y="1229360"/>
                  </a:lnTo>
                  <a:lnTo>
                    <a:pt x="520801" y="1274076"/>
                  </a:lnTo>
                  <a:lnTo>
                    <a:pt x="534720" y="1317942"/>
                  </a:lnTo>
                  <a:lnTo>
                    <a:pt x="550595" y="1360893"/>
                  </a:lnTo>
                  <a:lnTo>
                    <a:pt x="568350" y="1402905"/>
                  </a:lnTo>
                  <a:lnTo>
                    <a:pt x="587946" y="1443901"/>
                  </a:lnTo>
                  <a:lnTo>
                    <a:pt x="609346" y="1483829"/>
                  </a:lnTo>
                  <a:lnTo>
                    <a:pt x="632472" y="1522653"/>
                  </a:lnTo>
                  <a:lnTo>
                    <a:pt x="657288" y="1560309"/>
                  </a:lnTo>
                  <a:lnTo>
                    <a:pt x="683742" y="1596745"/>
                  </a:lnTo>
                  <a:lnTo>
                    <a:pt x="711771" y="1631911"/>
                  </a:lnTo>
                  <a:lnTo>
                    <a:pt x="741324" y="1665757"/>
                  </a:lnTo>
                  <a:lnTo>
                    <a:pt x="772363" y="1698231"/>
                  </a:lnTo>
                  <a:lnTo>
                    <a:pt x="804824" y="1729282"/>
                  </a:lnTo>
                  <a:lnTo>
                    <a:pt x="838669" y="1758848"/>
                  </a:lnTo>
                  <a:lnTo>
                    <a:pt x="873823" y="1786890"/>
                  </a:lnTo>
                  <a:lnTo>
                    <a:pt x="910247" y="1813344"/>
                  </a:lnTo>
                  <a:lnTo>
                    <a:pt x="947889" y="1838172"/>
                  </a:lnTo>
                  <a:lnTo>
                    <a:pt x="986701" y="1861299"/>
                  </a:lnTo>
                  <a:lnTo>
                    <a:pt x="1026629" y="1882698"/>
                  </a:lnTo>
                  <a:lnTo>
                    <a:pt x="1067612" y="1902307"/>
                  </a:lnTo>
                  <a:lnTo>
                    <a:pt x="1109599" y="1920074"/>
                  </a:lnTo>
                  <a:lnTo>
                    <a:pt x="1152550" y="1935937"/>
                  </a:lnTo>
                  <a:lnTo>
                    <a:pt x="1196390" y="1949869"/>
                  </a:lnTo>
                  <a:lnTo>
                    <a:pt x="1241094" y="1961794"/>
                  </a:lnTo>
                  <a:lnTo>
                    <a:pt x="1286611" y="1971662"/>
                  </a:lnTo>
                  <a:lnTo>
                    <a:pt x="1332852" y="1979434"/>
                  </a:lnTo>
                  <a:lnTo>
                    <a:pt x="1379804" y="1985048"/>
                  </a:lnTo>
                  <a:lnTo>
                    <a:pt x="1427403" y="1988451"/>
                  </a:lnTo>
                  <a:lnTo>
                    <a:pt x="1475587" y="1989594"/>
                  </a:lnTo>
                  <a:lnTo>
                    <a:pt x="1523771" y="1988451"/>
                  </a:lnTo>
                  <a:lnTo>
                    <a:pt x="1571358" y="1985048"/>
                  </a:lnTo>
                  <a:lnTo>
                    <a:pt x="1618310" y="1979434"/>
                  </a:lnTo>
                  <a:lnTo>
                    <a:pt x="1664563" y="1971662"/>
                  </a:lnTo>
                  <a:lnTo>
                    <a:pt x="1710067" y="1961794"/>
                  </a:lnTo>
                  <a:lnTo>
                    <a:pt x="1754771" y="1949869"/>
                  </a:lnTo>
                  <a:lnTo>
                    <a:pt x="1798624" y="1935937"/>
                  </a:lnTo>
                  <a:lnTo>
                    <a:pt x="1841563" y="1920074"/>
                  </a:lnTo>
                  <a:lnTo>
                    <a:pt x="1883562" y="1902307"/>
                  </a:lnTo>
                  <a:lnTo>
                    <a:pt x="1924545" y="1882698"/>
                  </a:lnTo>
                  <a:lnTo>
                    <a:pt x="1964461" y="1861299"/>
                  </a:lnTo>
                  <a:lnTo>
                    <a:pt x="2003272" y="1838172"/>
                  </a:lnTo>
                  <a:lnTo>
                    <a:pt x="2040915" y="1813344"/>
                  </a:lnTo>
                  <a:lnTo>
                    <a:pt x="2077339" y="1786890"/>
                  </a:lnTo>
                  <a:lnTo>
                    <a:pt x="2112505" y="1758848"/>
                  </a:lnTo>
                  <a:lnTo>
                    <a:pt x="2146338" y="1729282"/>
                  </a:lnTo>
                  <a:lnTo>
                    <a:pt x="2178799" y="1698231"/>
                  </a:lnTo>
                  <a:lnTo>
                    <a:pt x="2209838" y="1665757"/>
                  </a:lnTo>
                  <a:lnTo>
                    <a:pt x="2239403" y="1631911"/>
                  </a:lnTo>
                  <a:lnTo>
                    <a:pt x="2267432" y="1596745"/>
                  </a:lnTo>
                  <a:lnTo>
                    <a:pt x="2293874" y="1560309"/>
                  </a:lnTo>
                  <a:lnTo>
                    <a:pt x="2318689" y="1522653"/>
                  </a:lnTo>
                  <a:lnTo>
                    <a:pt x="2341829" y="1483829"/>
                  </a:lnTo>
                  <a:lnTo>
                    <a:pt x="2363216" y="1443901"/>
                  </a:lnTo>
                  <a:lnTo>
                    <a:pt x="2382812" y="1402905"/>
                  </a:lnTo>
                  <a:lnTo>
                    <a:pt x="2400579" y="1360893"/>
                  </a:lnTo>
                  <a:lnTo>
                    <a:pt x="2416441" y="1317942"/>
                  </a:lnTo>
                  <a:lnTo>
                    <a:pt x="2430361" y="1274076"/>
                  </a:lnTo>
                  <a:lnTo>
                    <a:pt x="2442286" y="1229360"/>
                  </a:lnTo>
                  <a:lnTo>
                    <a:pt x="2452154" y="1183830"/>
                  </a:lnTo>
                  <a:lnTo>
                    <a:pt x="2455176" y="1165847"/>
                  </a:lnTo>
                  <a:lnTo>
                    <a:pt x="2455176" y="82489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94347" y="4258799"/>
              <a:ext cx="985519" cy="995044"/>
            </a:xfrm>
            <a:custGeom>
              <a:avLst/>
              <a:gdLst/>
              <a:ahLst/>
              <a:cxnLst/>
              <a:rect l="l" t="t" r="r" b="b"/>
              <a:pathLst>
                <a:path w="985520" h="995045">
                  <a:moveTo>
                    <a:pt x="984952" y="994799"/>
                  </a:moveTo>
                  <a:lnTo>
                    <a:pt x="0" y="994799"/>
                  </a:lnTo>
                  <a:lnTo>
                    <a:pt x="0" y="0"/>
                  </a:lnTo>
                  <a:lnTo>
                    <a:pt x="49314" y="1222"/>
                  </a:lnTo>
                  <a:lnTo>
                    <a:pt x="98294" y="4867"/>
                  </a:lnTo>
                  <a:lnTo>
                    <a:pt x="146857" y="10902"/>
                  </a:lnTo>
                  <a:lnTo>
                    <a:pt x="194923" y="19291"/>
                  </a:lnTo>
                  <a:lnTo>
                    <a:pt x="242409" y="30002"/>
                  </a:lnTo>
                  <a:lnTo>
                    <a:pt x="289235" y="43000"/>
                  </a:lnTo>
                  <a:lnTo>
                    <a:pt x="335319" y="58252"/>
                  </a:lnTo>
                  <a:lnTo>
                    <a:pt x="380578" y="75724"/>
                  </a:lnTo>
                  <a:lnTo>
                    <a:pt x="424933" y="95383"/>
                  </a:lnTo>
                  <a:lnTo>
                    <a:pt x="468300" y="117193"/>
                  </a:lnTo>
                  <a:lnTo>
                    <a:pt x="510599" y="141123"/>
                  </a:lnTo>
                  <a:lnTo>
                    <a:pt x="551749" y="167138"/>
                  </a:lnTo>
                  <a:lnTo>
                    <a:pt x="591667" y="195203"/>
                  </a:lnTo>
                  <a:lnTo>
                    <a:pt x="630272" y="225286"/>
                  </a:lnTo>
                  <a:lnTo>
                    <a:pt x="667483" y="257353"/>
                  </a:lnTo>
                  <a:lnTo>
                    <a:pt x="703217" y="291370"/>
                  </a:lnTo>
                  <a:lnTo>
                    <a:pt x="737224" y="327115"/>
                  </a:lnTo>
                  <a:lnTo>
                    <a:pt x="769281" y="364337"/>
                  </a:lnTo>
                  <a:lnTo>
                    <a:pt x="799355" y="402954"/>
                  </a:lnTo>
                  <a:lnTo>
                    <a:pt x="827412" y="442884"/>
                  </a:lnTo>
                  <a:lnTo>
                    <a:pt x="853419" y="484046"/>
                  </a:lnTo>
                  <a:lnTo>
                    <a:pt x="877341" y="526358"/>
                  </a:lnTo>
                  <a:lnTo>
                    <a:pt x="899145" y="569738"/>
                  </a:lnTo>
                  <a:lnTo>
                    <a:pt x="918798" y="614106"/>
                  </a:lnTo>
                  <a:lnTo>
                    <a:pt x="936265" y="659379"/>
                  </a:lnTo>
                  <a:lnTo>
                    <a:pt x="951512" y="705477"/>
                  </a:lnTo>
                  <a:lnTo>
                    <a:pt x="964506" y="752316"/>
                  </a:lnTo>
                  <a:lnTo>
                    <a:pt x="975214" y="799817"/>
                  </a:lnTo>
                  <a:lnTo>
                    <a:pt x="983601" y="847898"/>
                  </a:lnTo>
                  <a:lnTo>
                    <a:pt x="984952" y="858780"/>
                  </a:lnTo>
                  <a:lnTo>
                    <a:pt x="984952" y="994799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868880" y="4944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70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50" y="1194112"/>
            <a:ext cx="57638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70" dirty="0">
                <a:solidFill>
                  <a:srgbClr val="F9F6F4"/>
                </a:solidFill>
              </a:rPr>
              <a:t>Course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345" dirty="0">
                <a:solidFill>
                  <a:srgbClr val="F9F6F4"/>
                </a:solidFill>
              </a:rPr>
              <a:t>Outline</a:t>
            </a:r>
            <a:endParaRPr sz="64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pc="180" dirty="0"/>
              <a:t>Course</a:t>
            </a:r>
            <a:r>
              <a:rPr spc="55" dirty="0"/>
              <a:t> </a:t>
            </a:r>
            <a:r>
              <a:rPr spc="110" dirty="0"/>
              <a:t>Introduction</a:t>
            </a:r>
          </a:p>
          <a:p>
            <a:pPr marL="12700" marR="5080">
              <a:lnSpc>
                <a:spcPct val="150000"/>
              </a:lnSpc>
            </a:pPr>
            <a:r>
              <a:rPr spc="100" dirty="0"/>
              <a:t>Module</a:t>
            </a:r>
            <a:r>
              <a:rPr spc="65" dirty="0"/>
              <a:t> </a:t>
            </a:r>
            <a:r>
              <a:rPr spc="-365" dirty="0"/>
              <a:t>1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65" dirty="0"/>
              <a:t> </a:t>
            </a:r>
            <a:r>
              <a:rPr spc="110" dirty="0"/>
              <a:t>Transformers:</a:t>
            </a:r>
            <a:r>
              <a:rPr spc="65" dirty="0"/>
              <a:t> </a:t>
            </a:r>
            <a:r>
              <a:rPr spc="114" dirty="0"/>
              <a:t>Attention</a:t>
            </a:r>
            <a:r>
              <a:rPr spc="70" dirty="0"/>
              <a:t> </a:t>
            </a:r>
            <a:r>
              <a:rPr spc="160" dirty="0"/>
              <a:t>and</a:t>
            </a:r>
            <a:r>
              <a:rPr spc="65" dirty="0"/>
              <a:t> </a:t>
            </a:r>
            <a:r>
              <a:rPr spc="135" dirty="0"/>
              <a:t>the</a:t>
            </a:r>
            <a:r>
              <a:rPr spc="70" dirty="0"/>
              <a:t> </a:t>
            </a:r>
            <a:r>
              <a:rPr spc="114" dirty="0"/>
              <a:t>Transformer</a:t>
            </a:r>
            <a:r>
              <a:rPr spc="65" dirty="0"/>
              <a:t> </a:t>
            </a:r>
            <a:r>
              <a:rPr spc="125" dirty="0"/>
              <a:t>Architecture</a:t>
            </a:r>
            <a:r>
              <a:rPr u="none" spc="125" dirty="0"/>
              <a:t> </a:t>
            </a:r>
            <a:r>
              <a:rPr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Module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2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4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-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Parameter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Efﬁcient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Fine-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Tuning: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Doing</a:t>
            </a:r>
            <a:r>
              <a:rPr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more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with</a:t>
            </a:r>
            <a:r>
              <a:rPr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less</a:t>
            </a:r>
            <a:r>
              <a:rPr u="none" spc="135" dirty="0">
                <a:solidFill>
                  <a:srgbClr val="FF3621"/>
                </a:solidFill>
              </a:rPr>
              <a:t> </a:t>
            </a:r>
            <a:r>
              <a:rPr spc="100" dirty="0"/>
              <a:t>Module</a:t>
            </a:r>
            <a:r>
              <a:rPr spc="75" dirty="0"/>
              <a:t> </a:t>
            </a:r>
            <a:r>
              <a:rPr spc="170" dirty="0"/>
              <a:t>3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75" dirty="0"/>
              <a:t> </a:t>
            </a:r>
            <a:r>
              <a:rPr spc="140" dirty="0"/>
              <a:t>Deployment</a:t>
            </a:r>
            <a:r>
              <a:rPr spc="80" dirty="0"/>
              <a:t> </a:t>
            </a:r>
            <a:r>
              <a:rPr spc="110" dirty="0"/>
              <a:t>Optimizations:</a:t>
            </a:r>
            <a:r>
              <a:rPr spc="75" dirty="0"/>
              <a:t> </a:t>
            </a:r>
            <a:r>
              <a:rPr spc="114" dirty="0"/>
              <a:t>Improving</a:t>
            </a:r>
            <a:r>
              <a:rPr spc="75" dirty="0"/>
              <a:t> </a:t>
            </a:r>
            <a:r>
              <a:rPr spc="140" dirty="0"/>
              <a:t>model</a:t>
            </a:r>
            <a:r>
              <a:rPr spc="80" dirty="0"/>
              <a:t> </a:t>
            </a:r>
            <a:r>
              <a:rPr spc="135" dirty="0"/>
              <a:t>size</a:t>
            </a:r>
            <a:r>
              <a:rPr spc="75" dirty="0"/>
              <a:t> </a:t>
            </a:r>
            <a:r>
              <a:rPr spc="160" dirty="0"/>
              <a:t>and</a:t>
            </a:r>
            <a:r>
              <a:rPr spc="75" dirty="0"/>
              <a:t> </a:t>
            </a:r>
            <a:r>
              <a:rPr spc="185" dirty="0"/>
              <a:t>speed</a:t>
            </a:r>
            <a:r>
              <a:rPr u="none" spc="185" dirty="0"/>
              <a:t> </a:t>
            </a:r>
            <a:r>
              <a:rPr spc="100" dirty="0"/>
              <a:t>Module</a:t>
            </a:r>
            <a:r>
              <a:rPr spc="70" dirty="0"/>
              <a:t> </a:t>
            </a:r>
            <a:r>
              <a:rPr spc="220" dirty="0"/>
              <a:t>4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75" dirty="0"/>
              <a:t> </a:t>
            </a:r>
            <a:r>
              <a:rPr spc="120" dirty="0"/>
              <a:t>Multi-</a:t>
            </a:r>
            <a:r>
              <a:rPr spc="140" dirty="0"/>
              <a:t>modal</a:t>
            </a:r>
            <a:r>
              <a:rPr spc="70" dirty="0"/>
              <a:t> </a:t>
            </a:r>
            <a:r>
              <a:rPr spc="110" dirty="0"/>
              <a:t>LLMs:</a:t>
            </a:r>
            <a:r>
              <a:rPr spc="75" dirty="0"/>
              <a:t> </a:t>
            </a:r>
            <a:r>
              <a:rPr spc="140" dirty="0"/>
              <a:t>Beyond</a:t>
            </a:r>
            <a:r>
              <a:rPr spc="75" dirty="0"/>
              <a:t> </a:t>
            </a:r>
            <a:r>
              <a:rPr spc="150" dirty="0"/>
              <a:t>text-</a:t>
            </a:r>
            <a:r>
              <a:rPr spc="240" dirty="0"/>
              <a:t>based</a:t>
            </a:r>
            <a:r>
              <a:rPr spc="70" dirty="0"/>
              <a:t> </a:t>
            </a:r>
            <a:r>
              <a:rPr spc="120" dirty="0"/>
              <a:t>transformers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545" y="2053503"/>
            <a:ext cx="74339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15" dirty="0">
                <a:solidFill>
                  <a:srgbClr val="F9F6F4"/>
                </a:solidFill>
                <a:latin typeface="Calibri"/>
                <a:cs typeface="Calibri"/>
              </a:rPr>
              <a:t>Module</a:t>
            </a:r>
            <a:r>
              <a:rPr sz="6000" spc="18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6000" spc="340" dirty="0">
                <a:solidFill>
                  <a:srgbClr val="F9F6F4"/>
                </a:solidFill>
                <a:latin typeface="Calibri"/>
                <a:cs typeface="Calibri"/>
              </a:rPr>
              <a:t>2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6000" spc="420" dirty="0">
                <a:solidFill>
                  <a:srgbClr val="FF5F46"/>
                </a:solidFill>
                <a:latin typeface="Calibri"/>
                <a:cs typeface="Calibri"/>
              </a:rPr>
              <a:t>Efﬁcient</a:t>
            </a:r>
            <a:r>
              <a:rPr sz="6000" spc="22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6000" spc="520" dirty="0">
                <a:solidFill>
                  <a:srgbClr val="FF5F46"/>
                </a:solidFill>
                <a:latin typeface="Calibri"/>
                <a:cs typeface="Calibri"/>
              </a:rPr>
              <a:t>Fine-</a:t>
            </a:r>
            <a:r>
              <a:rPr sz="6000" spc="315" dirty="0">
                <a:solidFill>
                  <a:srgbClr val="FF5F46"/>
                </a:solidFill>
                <a:latin typeface="Calibri"/>
                <a:cs typeface="Calibri"/>
              </a:rPr>
              <a:t>Tuning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545" y="3897543"/>
            <a:ext cx="3752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0" dirty="0">
                <a:solidFill>
                  <a:srgbClr val="9E9E9E"/>
                </a:solidFill>
                <a:latin typeface="Calibri"/>
                <a:cs typeface="Calibri"/>
              </a:rPr>
              <a:t>Doing</a:t>
            </a:r>
            <a:r>
              <a:rPr sz="3000" spc="10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195" dirty="0">
                <a:solidFill>
                  <a:srgbClr val="9E9E9E"/>
                </a:solidFill>
                <a:latin typeface="Calibri"/>
                <a:cs typeface="Calibri"/>
              </a:rPr>
              <a:t>more</a:t>
            </a:r>
            <a:r>
              <a:rPr sz="3000" spc="10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160" dirty="0">
                <a:solidFill>
                  <a:srgbClr val="9E9E9E"/>
                </a:solidFill>
                <a:latin typeface="Calibri"/>
                <a:cs typeface="Calibri"/>
              </a:rPr>
              <a:t>with</a:t>
            </a:r>
            <a:r>
              <a:rPr sz="3000" spc="10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15" dirty="0">
                <a:solidFill>
                  <a:srgbClr val="9E9E9E"/>
                </a:solidFill>
                <a:latin typeface="Calibri"/>
                <a:cs typeface="Calibri"/>
              </a:rPr>
              <a:t>less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09" y="1963941"/>
            <a:ext cx="10065385" cy="271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5" dirty="0">
                <a:solidFill>
                  <a:srgbClr val="1B3138"/>
                </a:solidFill>
                <a:latin typeface="Calibri"/>
                <a:cs typeface="Calibri"/>
              </a:rPr>
              <a:t>end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9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module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45" dirty="0">
                <a:solidFill>
                  <a:srgbClr val="1B3138"/>
                </a:solidFill>
                <a:latin typeface="Calibri"/>
                <a:cs typeface="Calibri"/>
              </a:rPr>
              <a:t>will:</a:t>
            </a:r>
            <a:endParaRPr sz="24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24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Understand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what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why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do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Learn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what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parameter-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what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popular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strategies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Understand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limitations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parameter-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Gain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knowledge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about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preparation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best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practices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Learning</a:t>
            </a:r>
            <a:r>
              <a:rPr spc="120" dirty="0"/>
              <a:t> </a:t>
            </a:r>
            <a:r>
              <a:rPr spc="310" dirty="0"/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053503"/>
            <a:ext cx="7832090" cy="232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53080">
              <a:lnSpc>
                <a:spcPct val="100000"/>
              </a:lnSpc>
              <a:spcBef>
                <a:spcPts val="100"/>
              </a:spcBef>
            </a:pPr>
            <a:r>
              <a:rPr sz="6000" spc="315" dirty="0">
                <a:solidFill>
                  <a:srgbClr val="F9F6F4"/>
                </a:solidFill>
              </a:rPr>
              <a:t>Module</a:t>
            </a:r>
            <a:r>
              <a:rPr sz="6000" spc="170" dirty="0">
                <a:solidFill>
                  <a:srgbClr val="F9F6F4"/>
                </a:solidFill>
              </a:rPr>
              <a:t> </a:t>
            </a:r>
            <a:r>
              <a:rPr sz="6000" spc="-1155" dirty="0">
                <a:solidFill>
                  <a:srgbClr val="F9F6F4"/>
                </a:solidFill>
              </a:rPr>
              <a:t>1 </a:t>
            </a:r>
            <a:r>
              <a:rPr sz="6000" spc="370" dirty="0">
                <a:solidFill>
                  <a:srgbClr val="FF5F46"/>
                </a:solidFill>
              </a:rPr>
              <a:t>Transformers</a:t>
            </a:r>
            <a:endParaRPr sz="6000" dirty="0"/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180" dirty="0">
                <a:solidFill>
                  <a:srgbClr val="9E9E9E"/>
                </a:solidFill>
              </a:rPr>
              <a:t>Attention</a:t>
            </a:r>
            <a:r>
              <a:rPr sz="3000" spc="105" dirty="0">
                <a:solidFill>
                  <a:srgbClr val="9E9E9E"/>
                </a:solidFill>
              </a:rPr>
              <a:t> </a:t>
            </a:r>
            <a:r>
              <a:rPr sz="3000" spc="240" dirty="0">
                <a:solidFill>
                  <a:srgbClr val="9E9E9E"/>
                </a:solidFill>
              </a:rPr>
              <a:t>and</a:t>
            </a:r>
            <a:r>
              <a:rPr sz="3000" spc="105" dirty="0">
                <a:solidFill>
                  <a:srgbClr val="9E9E9E"/>
                </a:solidFill>
              </a:rPr>
              <a:t> </a:t>
            </a:r>
            <a:r>
              <a:rPr sz="3000" spc="215" dirty="0">
                <a:solidFill>
                  <a:srgbClr val="9E9E9E"/>
                </a:solidFill>
              </a:rPr>
              <a:t>the</a:t>
            </a:r>
            <a:r>
              <a:rPr sz="3000" spc="110" dirty="0">
                <a:solidFill>
                  <a:srgbClr val="9E9E9E"/>
                </a:solidFill>
              </a:rPr>
              <a:t> </a:t>
            </a:r>
            <a:r>
              <a:rPr sz="3000" spc="170" dirty="0">
                <a:solidFill>
                  <a:srgbClr val="9E9E9E"/>
                </a:solidFill>
              </a:rPr>
              <a:t>Transformer</a:t>
            </a:r>
            <a:r>
              <a:rPr sz="3000" spc="105" dirty="0">
                <a:solidFill>
                  <a:srgbClr val="9E9E9E"/>
                </a:solidFill>
              </a:rPr>
              <a:t> </a:t>
            </a:r>
            <a:r>
              <a:rPr sz="3000" spc="204" dirty="0">
                <a:solidFill>
                  <a:srgbClr val="9E9E9E"/>
                </a:solidFill>
              </a:rPr>
              <a:t>Architecture</a:t>
            </a:r>
            <a:endParaRPr sz="30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35" dirty="0"/>
              <a:t>Fine</a:t>
            </a:r>
            <a:r>
              <a:rPr spc="130" dirty="0"/>
              <a:t> </a:t>
            </a:r>
            <a:r>
              <a:rPr spc="240" dirty="0"/>
              <a:t>tuning</a:t>
            </a:r>
            <a:r>
              <a:rPr spc="130" dirty="0"/>
              <a:t> </a:t>
            </a:r>
            <a:r>
              <a:rPr spc="180" dirty="0"/>
              <a:t>vs.</a:t>
            </a:r>
            <a:r>
              <a:rPr spc="130" dirty="0"/>
              <a:t> </a:t>
            </a:r>
            <a:r>
              <a:rPr spc="245" dirty="0"/>
              <a:t>transfer</a:t>
            </a:r>
            <a:r>
              <a:rPr spc="130" dirty="0"/>
              <a:t> </a:t>
            </a:r>
            <a:r>
              <a:rPr spc="200" dirty="0"/>
              <a:t>learning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80" dirty="0">
                <a:solidFill>
                  <a:srgbClr val="1B5162"/>
                </a:solidFill>
              </a:rPr>
              <a:t>They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are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often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referenced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interchangeably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2" y="1895657"/>
            <a:ext cx="8586470" cy="3415029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Transfer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Apply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general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new,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related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Fine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general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then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train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further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Transfer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learning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~=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ﬁne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Train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more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Train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0675" y="1988830"/>
            <a:ext cx="2124598" cy="20602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61650" y="6472154"/>
            <a:ext cx="45192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u="sng" spc="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tensorﬂow.org</a:t>
            </a:r>
            <a:r>
              <a:rPr sz="1100" spc="20" dirty="0">
                <a:latin typeface="Calibri"/>
                <a:cs typeface="Calibri"/>
              </a:rPr>
              <a:t>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u="sng" spc="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interview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with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Andrej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Karpathy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and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Andrew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Ng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0" y="488412"/>
            <a:ext cx="112395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29" dirty="0"/>
              <a:t>How</a:t>
            </a:r>
            <a:r>
              <a:rPr sz="3800" spc="120" dirty="0"/>
              <a:t> </a:t>
            </a:r>
            <a:r>
              <a:rPr sz="3800" spc="229" dirty="0"/>
              <a:t>to</a:t>
            </a:r>
            <a:r>
              <a:rPr sz="3800" spc="125" dirty="0"/>
              <a:t> </a:t>
            </a:r>
            <a:r>
              <a:rPr sz="3800" spc="225" dirty="0"/>
              <a:t>leverage</a:t>
            </a:r>
            <a:r>
              <a:rPr sz="3800" spc="120" dirty="0"/>
              <a:t> </a:t>
            </a:r>
            <a:r>
              <a:rPr sz="3800" spc="270" dirty="0"/>
              <a:t>a</a:t>
            </a:r>
            <a:r>
              <a:rPr sz="3800" spc="125" dirty="0"/>
              <a:t> </a:t>
            </a:r>
            <a:r>
              <a:rPr sz="3800" spc="265" dirty="0"/>
              <a:t>pre-</a:t>
            </a:r>
            <a:r>
              <a:rPr sz="3800" spc="315" dirty="0"/>
              <a:t>trained</a:t>
            </a:r>
            <a:r>
              <a:rPr sz="3800" spc="125" dirty="0"/>
              <a:t> </a:t>
            </a:r>
            <a:r>
              <a:rPr sz="3800" spc="220" dirty="0"/>
              <a:t>foundation</a:t>
            </a:r>
            <a:r>
              <a:rPr sz="3800" spc="120" dirty="0"/>
              <a:t> </a:t>
            </a:r>
            <a:r>
              <a:rPr sz="3800" spc="254" dirty="0"/>
              <a:t>model?</a:t>
            </a:r>
            <a:endParaRPr sz="3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910602"/>
            <a:ext cx="11884149" cy="14565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0" y="488412"/>
            <a:ext cx="112395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29" dirty="0"/>
              <a:t>How</a:t>
            </a:r>
            <a:r>
              <a:rPr sz="3800" spc="120" dirty="0"/>
              <a:t> </a:t>
            </a:r>
            <a:r>
              <a:rPr sz="3800" spc="229" dirty="0"/>
              <a:t>to</a:t>
            </a:r>
            <a:r>
              <a:rPr sz="3800" spc="125" dirty="0"/>
              <a:t> </a:t>
            </a:r>
            <a:r>
              <a:rPr sz="3800" spc="225" dirty="0"/>
              <a:t>leverage</a:t>
            </a:r>
            <a:r>
              <a:rPr sz="3800" spc="120" dirty="0"/>
              <a:t> </a:t>
            </a:r>
            <a:r>
              <a:rPr sz="3800" spc="270" dirty="0"/>
              <a:t>a</a:t>
            </a:r>
            <a:r>
              <a:rPr sz="3800" spc="125" dirty="0"/>
              <a:t> </a:t>
            </a:r>
            <a:r>
              <a:rPr sz="3800" spc="265" dirty="0"/>
              <a:t>pre-</a:t>
            </a:r>
            <a:r>
              <a:rPr sz="3800" spc="315" dirty="0"/>
              <a:t>trained</a:t>
            </a:r>
            <a:r>
              <a:rPr sz="3800" spc="125" dirty="0"/>
              <a:t> </a:t>
            </a:r>
            <a:r>
              <a:rPr sz="3800" spc="220" dirty="0"/>
              <a:t>foundation</a:t>
            </a:r>
            <a:r>
              <a:rPr sz="3800" spc="120" dirty="0"/>
              <a:t> </a:t>
            </a:r>
            <a:r>
              <a:rPr sz="3800" spc="254" dirty="0"/>
              <a:t>model?</a:t>
            </a:r>
            <a:endParaRPr sz="3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910602"/>
            <a:ext cx="11884149" cy="28839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9337" y="1974625"/>
            <a:ext cx="11297285" cy="4413250"/>
            <a:chOff x="619337" y="1974625"/>
            <a:chExt cx="11297285" cy="44132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262" y="1974625"/>
              <a:ext cx="11065323" cy="42737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3624" y="4770774"/>
              <a:ext cx="11268710" cy="1602740"/>
            </a:xfrm>
            <a:custGeom>
              <a:avLst/>
              <a:gdLst/>
              <a:ahLst/>
              <a:cxnLst/>
              <a:rect l="l" t="t" r="r" b="b"/>
              <a:pathLst>
                <a:path w="11268710" h="1602739">
                  <a:moveTo>
                    <a:pt x="0" y="0"/>
                  </a:moveTo>
                  <a:lnTo>
                    <a:pt x="11268599" y="0"/>
                  </a:lnTo>
                  <a:lnTo>
                    <a:pt x="11268599" y="1602599"/>
                  </a:lnTo>
                  <a:lnTo>
                    <a:pt x="0" y="1602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6550" y="488412"/>
            <a:ext cx="112395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29" dirty="0"/>
              <a:t>How</a:t>
            </a:r>
            <a:r>
              <a:rPr sz="3800" spc="120" dirty="0"/>
              <a:t> </a:t>
            </a:r>
            <a:r>
              <a:rPr sz="3800" spc="229" dirty="0"/>
              <a:t>to</a:t>
            </a:r>
            <a:r>
              <a:rPr sz="3800" spc="125" dirty="0"/>
              <a:t> </a:t>
            </a:r>
            <a:r>
              <a:rPr sz="3800" spc="225" dirty="0"/>
              <a:t>leverage</a:t>
            </a:r>
            <a:r>
              <a:rPr sz="3800" spc="120" dirty="0"/>
              <a:t> </a:t>
            </a:r>
            <a:r>
              <a:rPr sz="3800" spc="270" dirty="0"/>
              <a:t>a</a:t>
            </a:r>
            <a:r>
              <a:rPr sz="3800" spc="125" dirty="0"/>
              <a:t> </a:t>
            </a:r>
            <a:r>
              <a:rPr sz="3800" spc="265" dirty="0"/>
              <a:t>pre-</a:t>
            </a:r>
            <a:r>
              <a:rPr sz="3800" spc="315" dirty="0"/>
              <a:t>trained</a:t>
            </a:r>
            <a:r>
              <a:rPr sz="3800" spc="125" dirty="0"/>
              <a:t> </a:t>
            </a:r>
            <a:r>
              <a:rPr sz="3800" spc="220" dirty="0"/>
              <a:t>foundation</a:t>
            </a:r>
            <a:r>
              <a:rPr sz="3800" spc="120" dirty="0"/>
              <a:t> </a:t>
            </a:r>
            <a:r>
              <a:rPr sz="3800" spc="254" dirty="0"/>
              <a:t>model?</a:t>
            </a:r>
            <a:endParaRPr sz="38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40" dirty="0"/>
              <a:t>Why</a:t>
            </a:r>
            <a:r>
              <a:rPr spc="120" dirty="0"/>
              <a:t> </a:t>
            </a:r>
            <a:r>
              <a:rPr spc="245" dirty="0"/>
              <a:t>ﬁne</a:t>
            </a:r>
            <a:r>
              <a:rPr spc="125" dirty="0"/>
              <a:t> </a:t>
            </a:r>
            <a:r>
              <a:rPr spc="235" dirty="0"/>
              <a:t>tuning?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0" dirty="0">
                <a:solidFill>
                  <a:srgbClr val="1B5162"/>
                </a:solidFill>
              </a:rPr>
              <a:t>Leverage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an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effective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pre-</a:t>
            </a:r>
            <a:r>
              <a:rPr sz="2400" spc="200" dirty="0">
                <a:solidFill>
                  <a:srgbClr val="1B5162"/>
                </a:solidFill>
              </a:rPr>
              <a:t>trained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model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on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our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own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data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420" dirty="0">
                <a:solidFill>
                  <a:srgbClr val="1B5162"/>
                </a:solidFill>
              </a:rPr>
              <a:t>–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75" dirty="0">
                <a:solidFill>
                  <a:srgbClr val="1B5162"/>
                </a:solidFill>
              </a:rPr>
              <a:t>it’s </a:t>
            </a:r>
            <a:r>
              <a:rPr sz="2400" i="1" spc="160" dirty="0">
                <a:solidFill>
                  <a:srgbClr val="1B5162"/>
                </a:solidFill>
                <a:latin typeface="Calibri"/>
                <a:cs typeface="Calibri"/>
              </a:rPr>
              <a:t>not</a:t>
            </a:r>
            <a:r>
              <a:rPr sz="2400" i="1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7973" y="1909068"/>
            <a:ext cx="341312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Improve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performance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downstream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497" y="2761493"/>
            <a:ext cx="281178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trained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vs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tuned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domains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973" y="4152396"/>
            <a:ext cx="283146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Ensure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regulatory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compliance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973" y="5400857"/>
            <a:ext cx="3233420" cy="82169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B3138"/>
                </a:solidFill>
                <a:latin typeface="Calibri"/>
                <a:cs typeface="Calibri"/>
              </a:rPr>
              <a:t>new: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u="heavy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ULMﬁt</a:t>
            </a:r>
            <a:r>
              <a:rPr sz="20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paper</a:t>
            </a:r>
            <a:r>
              <a:rPr sz="2000" spc="8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1B3138"/>
                </a:solidFill>
                <a:latin typeface="Calibri"/>
                <a:cs typeface="Calibri"/>
              </a:rPr>
              <a:t>2018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0375" y="2735024"/>
            <a:ext cx="7105750" cy="29471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78399" y="2340073"/>
            <a:ext cx="1384935" cy="58356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spc="-2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20724" y="2340073"/>
            <a:ext cx="1384935" cy="58356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Fine-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tune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classiﬁer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4839" y="5789336"/>
            <a:ext cx="20751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Howard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and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Ruder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2018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35" dirty="0"/>
              <a:t>Fine</a:t>
            </a:r>
            <a:r>
              <a:rPr spc="130" dirty="0"/>
              <a:t> </a:t>
            </a:r>
            <a:r>
              <a:rPr spc="260" dirty="0"/>
              <a:t>tune</a:t>
            </a:r>
            <a:r>
              <a:rPr spc="130" dirty="0"/>
              <a:t> </a:t>
            </a:r>
            <a:r>
              <a:rPr spc="235" dirty="0"/>
              <a:t>=</a:t>
            </a:r>
            <a:r>
              <a:rPr spc="130" dirty="0"/>
              <a:t> </a:t>
            </a:r>
            <a:r>
              <a:rPr spc="315" dirty="0"/>
              <a:t>update</a:t>
            </a:r>
            <a:r>
              <a:rPr spc="130" dirty="0"/>
              <a:t> </a:t>
            </a:r>
            <a:r>
              <a:rPr spc="229" dirty="0"/>
              <a:t>foundation</a:t>
            </a:r>
            <a:r>
              <a:rPr spc="130" dirty="0"/>
              <a:t> </a:t>
            </a:r>
            <a:r>
              <a:rPr spc="285" dirty="0"/>
              <a:t>model</a:t>
            </a:r>
            <a:r>
              <a:rPr spc="130" dirty="0"/>
              <a:t> </a:t>
            </a:r>
            <a:r>
              <a:rPr spc="265" dirty="0"/>
              <a:t>weights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10" dirty="0">
                <a:solidFill>
                  <a:srgbClr val="1B5162"/>
                </a:solidFill>
              </a:rPr>
              <a:t>AKA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parameter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ﬁne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tuning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0" y="2931875"/>
            <a:ext cx="3371974" cy="2696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12449" y="5789330"/>
            <a:ext cx="15906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Devlin</a:t>
            </a:r>
            <a:r>
              <a:rPr sz="1100" u="sng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2019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7699" y="1625375"/>
            <a:ext cx="7714047" cy="12128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9971" y="2935308"/>
            <a:ext cx="8003540" cy="261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Update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better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Clr>
                <a:srgbClr val="1B516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typically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produces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Serve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May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forget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other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tasks: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catastrophic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forgetting</a:t>
            </a:r>
            <a:endParaRPr sz="2000">
              <a:latin typeface="Calibri"/>
              <a:cs typeface="Calibri"/>
            </a:endParaRPr>
          </a:p>
          <a:p>
            <a:pPr marL="502920" indent="-337820">
              <a:lnSpc>
                <a:spcPct val="100000"/>
              </a:lnSpc>
              <a:spcBef>
                <a:spcPts val="2390"/>
              </a:spcBef>
              <a:buClr>
                <a:srgbClr val="1B5162"/>
              </a:buClr>
              <a:buChar char="•"/>
              <a:tabLst>
                <a:tab pos="502920" algn="l"/>
              </a:tabLst>
            </a:pP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expensive.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avoid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1B3138"/>
                </a:solidFill>
                <a:latin typeface="Calibri"/>
                <a:cs typeface="Calibri"/>
              </a:rPr>
              <a:t>it?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7896" y="5534819"/>
            <a:ext cx="3972560" cy="7264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459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195" dirty="0">
                <a:solidFill>
                  <a:srgbClr val="1B3138"/>
                </a:solidFill>
                <a:latin typeface="Calibri"/>
                <a:cs typeface="Calibri"/>
              </a:rPr>
              <a:t>X-</a:t>
            </a:r>
            <a:r>
              <a:rPr sz="2000" spc="190" dirty="0">
                <a:solidFill>
                  <a:srgbClr val="1B3138"/>
                </a:solidFill>
                <a:latin typeface="Calibri"/>
                <a:cs typeface="Calibri"/>
              </a:rPr>
              <a:t>shot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Parameter-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ﬁne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3716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90" dirty="0"/>
              <a:t>X-</a:t>
            </a:r>
            <a:r>
              <a:rPr spc="295" dirty="0"/>
              <a:t>shot</a:t>
            </a:r>
            <a:r>
              <a:rPr spc="120" dirty="0"/>
              <a:t> </a:t>
            </a:r>
            <a:r>
              <a:rPr spc="20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108" y="1120549"/>
            <a:ext cx="551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Provide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several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5162"/>
                </a:solidFill>
                <a:latin typeface="Calibri"/>
                <a:cs typeface="Calibri"/>
              </a:rPr>
              <a:t>examples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of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new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5162"/>
                </a:solidFill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4395" y="1525999"/>
            <a:ext cx="6312535" cy="4918075"/>
          </a:xfrm>
          <a:custGeom>
            <a:avLst/>
            <a:gdLst/>
            <a:ahLst/>
            <a:cxnLst/>
            <a:rect l="l" t="t" r="r" b="b"/>
            <a:pathLst>
              <a:path w="6312534" h="4918075">
                <a:moveTo>
                  <a:pt x="6311978" y="4917899"/>
                </a:moveTo>
                <a:lnTo>
                  <a:pt x="0" y="4917899"/>
                </a:lnTo>
                <a:lnTo>
                  <a:pt x="0" y="0"/>
                </a:lnTo>
                <a:lnTo>
                  <a:pt x="6311978" y="0"/>
                </a:lnTo>
                <a:lnTo>
                  <a:pt x="6311978" y="491789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70121" y="1477105"/>
            <a:ext cx="4405630" cy="7112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sz="1500" spc="-10" dirty="0">
                <a:solidFill>
                  <a:srgbClr val="D4D4D4"/>
                </a:solidFill>
                <a:latin typeface="Consolas"/>
                <a:cs typeface="Consolas"/>
              </a:rPr>
              <a:t>pipeline(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"""For</a:t>
            </a:r>
            <a:r>
              <a:rPr sz="15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each</a:t>
            </a:r>
            <a:r>
              <a:rPr sz="15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tweet,</a:t>
            </a:r>
            <a:r>
              <a:rPr sz="15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describe</a:t>
            </a:r>
            <a:r>
              <a:rPr sz="15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its</a:t>
            </a:r>
            <a:r>
              <a:rPr sz="15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sentiment: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0121" y="2505804"/>
            <a:ext cx="503301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[Tweet]: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hate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it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when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my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phone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battery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dies."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[Sentiment]:</a:t>
            </a:r>
            <a:r>
              <a:rPr sz="1500" spc="-1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Negative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1500" spc="-25" dirty="0">
                <a:solidFill>
                  <a:srgbClr val="CE9178"/>
                </a:solidFill>
                <a:latin typeface="Consolas"/>
                <a:cs typeface="Consolas"/>
              </a:rPr>
              <a:t>###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3303" y="3675271"/>
            <a:ext cx="237194" cy="2232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30498" y="3648804"/>
            <a:ext cx="1174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70121" y="3534505"/>
            <a:ext cx="262763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[Tweet]: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day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has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CE9178"/>
                </a:solidFill>
                <a:latin typeface="Consolas"/>
                <a:cs typeface="Consolas"/>
              </a:rPr>
              <a:t>been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[Sentiment]:</a:t>
            </a:r>
            <a:r>
              <a:rPr sz="1500" spc="-1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Positive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1500" spc="-25" dirty="0">
                <a:solidFill>
                  <a:srgbClr val="CE9178"/>
                </a:solidFill>
                <a:latin typeface="Consolas"/>
                <a:cs typeface="Consolas"/>
              </a:rPr>
              <a:t>###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121" y="4563205"/>
            <a:ext cx="4824095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2909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[Tweet]: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"This</a:t>
            </a: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link</a:t>
            </a:r>
            <a:r>
              <a:rPr sz="15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to</a:t>
            </a: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5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article"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[Sentiment]:</a:t>
            </a:r>
            <a:r>
              <a:rPr sz="1500" spc="-1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Neutral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1500" spc="-25" dirty="0">
                <a:solidFill>
                  <a:srgbClr val="CE9178"/>
                </a:solidFill>
                <a:latin typeface="Consolas"/>
                <a:cs typeface="Consolas"/>
              </a:rPr>
              <a:t>###</a:t>
            </a:r>
            <a:endParaRPr sz="1500">
              <a:latin typeface="Consolas"/>
              <a:cs typeface="Consolas"/>
            </a:endParaRPr>
          </a:p>
          <a:p>
            <a:pPr marR="5080">
              <a:lnSpc>
                <a:spcPct val="150000"/>
              </a:lnSpc>
            </a:pP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[Tweet]:</a:t>
            </a:r>
            <a:r>
              <a:rPr sz="15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"This</a:t>
            </a:r>
            <a:r>
              <a:rPr sz="15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new</a:t>
            </a:r>
            <a:r>
              <a:rPr sz="15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music</a:t>
            </a:r>
            <a:r>
              <a:rPr sz="15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video</a:t>
            </a:r>
            <a:r>
              <a:rPr sz="15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was</a:t>
            </a:r>
            <a:r>
              <a:rPr sz="15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CE9178"/>
                </a:solidFill>
                <a:latin typeface="Consolas"/>
                <a:cs typeface="Consolas"/>
              </a:rPr>
              <a:t>incredible" [Sentiment]:"""</a:t>
            </a:r>
            <a:r>
              <a:rPr sz="1500" spc="-10" dirty="0">
                <a:solidFill>
                  <a:srgbClr val="D4D4D4"/>
                </a:solidFill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20532" y="1911050"/>
            <a:ext cx="1050925" cy="462280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5"/>
              </a:spcBef>
            </a:pPr>
            <a:r>
              <a:rPr sz="1200" spc="50" dirty="0">
                <a:latin typeface="Calibri"/>
                <a:cs typeface="Calibri"/>
              </a:rPr>
              <a:t>Instruction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4526" y="3203225"/>
            <a:ext cx="1050925" cy="1048385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25"/>
              </a:spcBef>
            </a:pPr>
            <a:endParaRPr sz="1200">
              <a:latin typeface="Times New Roman"/>
              <a:cs typeface="Times New Roman"/>
            </a:endParaRPr>
          </a:p>
          <a:p>
            <a:pPr marL="85725" marR="285115">
              <a:lnSpc>
                <a:spcPts val="1430"/>
              </a:lnSpc>
              <a:spcBef>
                <a:spcPts val="5"/>
              </a:spcBef>
            </a:pPr>
            <a:r>
              <a:rPr sz="1200" spc="85" dirty="0">
                <a:latin typeface="Calibri"/>
                <a:cs typeface="Calibri"/>
              </a:rPr>
              <a:t>Few-</a:t>
            </a:r>
            <a:r>
              <a:rPr sz="1200" spc="75" dirty="0">
                <a:latin typeface="Calibri"/>
                <a:cs typeface="Calibri"/>
              </a:rPr>
              <a:t>shot </a:t>
            </a:r>
            <a:r>
              <a:rPr sz="1200" spc="65" dirty="0">
                <a:latin typeface="Calibri"/>
                <a:cs typeface="Calibri"/>
              </a:rPr>
              <a:t>examples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9380" y="5775275"/>
            <a:ext cx="1050925" cy="462280"/>
          </a:xfrm>
          <a:prstGeom prst="rect">
            <a:avLst/>
          </a:prstGeom>
          <a:solidFill>
            <a:srgbClr val="EEEDE9"/>
          </a:solidFill>
          <a:ln w="9524">
            <a:solidFill>
              <a:srgbClr val="FF5F46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5"/>
              </a:spcBef>
            </a:pPr>
            <a:r>
              <a:rPr sz="1200" spc="55" dirty="0">
                <a:latin typeface="Calibri"/>
                <a:cs typeface="Calibri"/>
              </a:rPr>
              <a:t>Prompt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9105" y="1769368"/>
            <a:ext cx="3317240" cy="268732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developing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100"/>
              </a:spcBef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i="1" spc="140" dirty="0">
                <a:solidFill>
                  <a:srgbClr val="1B3138"/>
                </a:solidFill>
                <a:latin typeface="Calibri"/>
                <a:cs typeface="Calibri"/>
              </a:rPr>
              <a:t>hard/discrete</a:t>
            </a:r>
            <a:r>
              <a:rPr sz="2400" i="1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i="1" spc="155" dirty="0">
                <a:solidFill>
                  <a:srgbClr val="1B3138"/>
                </a:solidFill>
                <a:latin typeface="Calibri"/>
                <a:cs typeface="Calibri"/>
              </a:rPr>
              <a:t>prompt </a:t>
            </a:r>
            <a:r>
              <a:rPr sz="2400" i="1" spc="9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105" y="5186176"/>
            <a:ext cx="4236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b="1" spc="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4" dirty="0">
                <a:solidFill>
                  <a:srgbClr val="1B3138"/>
                </a:solidFill>
                <a:latin typeface="Calibri"/>
                <a:cs typeface="Calibri"/>
              </a:rPr>
              <a:t>updating</a:t>
            </a:r>
            <a:r>
              <a:rPr sz="2400" b="1" spc="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b="1" spc="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8127" y="1892033"/>
            <a:ext cx="41275" cy="4425950"/>
            <a:chOff x="6078127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6098558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0" dirty="0"/>
              <a:t>Pros</a:t>
            </a:r>
            <a:r>
              <a:rPr spc="114" dirty="0"/>
              <a:t> </a:t>
            </a:r>
            <a:r>
              <a:rPr spc="325" dirty="0"/>
              <a:t>and</a:t>
            </a:r>
            <a:r>
              <a:rPr spc="120" dirty="0"/>
              <a:t> </a:t>
            </a:r>
            <a:r>
              <a:rPr spc="409" dirty="0"/>
              <a:t>cons</a:t>
            </a:r>
            <a:r>
              <a:rPr spc="120" dirty="0"/>
              <a:t> </a:t>
            </a:r>
            <a:r>
              <a:rPr spc="215" dirty="0"/>
              <a:t>of</a:t>
            </a:r>
            <a:r>
              <a:rPr spc="120" dirty="0"/>
              <a:t> </a:t>
            </a:r>
            <a:r>
              <a:rPr spc="425" dirty="0"/>
              <a:t>X-shot</a:t>
            </a:r>
            <a:r>
              <a:rPr spc="120" dirty="0"/>
              <a:t> </a:t>
            </a:r>
            <a:r>
              <a:rPr spc="200" dirty="0"/>
              <a:t>learning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75" dirty="0">
                <a:solidFill>
                  <a:srgbClr val="1B5162"/>
                </a:solidFill>
              </a:rPr>
              <a:t>Also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known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25" dirty="0">
                <a:solidFill>
                  <a:srgbClr val="1B5162"/>
                </a:solidFill>
              </a:rPr>
              <a:t>as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in-</a:t>
            </a:r>
            <a:r>
              <a:rPr sz="2400" spc="210" dirty="0">
                <a:solidFill>
                  <a:srgbClr val="1B5162"/>
                </a:solidFill>
              </a:rPr>
              <a:t>context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learning</a:t>
            </a:r>
            <a:endParaRPr sz="24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6305" y="2470885"/>
            <a:ext cx="4246880" cy="205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huge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labeled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training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332105" marR="619760" indent="-320040">
              <a:lnSpc>
                <a:spcPct val="114999"/>
              </a:lnSpc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create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1B3138"/>
                </a:solidFill>
                <a:latin typeface="Calibri"/>
                <a:cs typeface="Calibri"/>
              </a:rPr>
              <a:t>copy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endParaRPr sz="2000">
              <a:latin typeface="Calibri"/>
              <a:cs typeface="Calibri"/>
            </a:endParaRPr>
          </a:p>
          <a:p>
            <a:pPr marL="789305" lvl="1" indent="-301625">
              <a:lnSpc>
                <a:spcPct val="100000"/>
              </a:lnSpc>
              <a:spcBef>
                <a:spcPts val="375"/>
              </a:spcBef>
              <a:buClr>
                <a:srgbClr val="FFAB00"/>
              </a:buClr>
              <a:buChar char="•"/>
              <a:tabLst>
                <a:tab pos="789305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Simplify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endParaRPr sz="16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27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Text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feel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interpretable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71" y="2318497"/>
            <a:ext cx="4019550" cy="1076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459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Manual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engineering</a:t>
            </a:r>
            <a:endParaRPr sz="20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36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are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speciﬁc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36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length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limitation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6440" y="3381233"/>
            <a:ext cx="3718560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14999"/>
              </a:lnSpc>
              <a:spcBef>
                <a:spcPts val="100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Add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examples?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40" dirty="0">
                <a:solidFill>
                  <a:srgbClr val="1B3138"/>
                </a:solidFill>
                <a:latin typeface="Calibri"/>
                <a:cs typeface="Calibri"/>
              </a:rPr>
              <a:t>Less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5" dirty="0">
                <a:solidFill>
                  <a:srgbClr val="1B3138"/>
                </a:solidFill>
                <a:latin typeface="Calibri"/>
                <a:cs typeface="Calibri"/>
              </a:rPr>
              <a:t>space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B3138"/>
                </a:solidFill>
                <a:latin typeface="Calibri"/>
                <a:cs typeface="Calibri"/>
              </a:rPr>
              <a:t>for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instructions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285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Longer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higher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latency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290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forget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middle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portion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4115" y="4502897"/>
            <a:ext cx="4392930" cy="15570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53490" indent="-301625">
              <a:lnSpc>
                <a:spcPct val="100000"/>
              </a:lnSpc>
              <a:spcBef>
                <a:spcPts val="385"/>
              </a:spcBef>
              <a:buClr>
                <a:srgbClr val="1B3138"/>
              </a:buClr>
              <a:buChar char="•"/>
              <a:tabLst>
                <a:tab pos="1253490" algn="l"/>
              </a:tabLst>
            </a:pPr>
            <a:r>
              <a:rPr sz="16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Liu</a:t>
            </a:r>
            <a:r>
              <a:rPr sz="16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16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16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2023</a:t>
            </a:r>
            <a:r>
              <a:rPr sz="1600" spc="100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(released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July)</a:t>
            </a:r>
            <a:endParaRPr sz="1600">
              <a:latin typeface="Calibri"/>
              <a:cs typeface="Calibri"/>
            </a:endParaRPr>
          </a:p>
          <a:p>
            <a:pPr marL="1253490" marR="5080" indent="-302260">
              <a:lnSpc>
                <a:spcPct val="114999"/>
              </a:lnSpc>
              <a:buChar char="•"/>
              <a:tabLst>
                <a:tab pos="1253490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Longer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window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not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1600" spc="40" dirty="0">
                <a:solidFill>
                  <a:srgbClr val="1B3138"/>
                </a:solidFill>
                <a:latin typeface="Calibri"/>
                <a:cs typeface="Calibri"/>
              </a:rPr>
              <a:t>solution!</a:t>
            </a:r>
            <a:endParaRPr sz="1600">
              <a:latin typeface="Calibri"/>
              <a:cs typeface="Calibri"/>
            </a:endParaRPr>
          </a:p>
          <a:p>
            <a:pPr marL="339090" marR="767080" indent="-327025">
              <a:lnSpc>
                <a:spcPts val="2760"/>
              </a:lnSpc>
              <a:spcBef>
                <a:spcPts val="15"/>
              </a:spcBef>
              <a:buClr>
                <a:srgbClr val="1B5162"/>
              </a:buClr>
              <a:buChar char="•"/>
              <a:tabLst>
                <a:tab pos="339090" algn="l"/>
              </a:tabLst>
            </a:pPr>
            <a:r>
              <a:rPr sz="2000" b="1" spc="165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r>
              <a:rPr sz="20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70" dirty="0">
                <a:solidFill>
                  <a:srgbClr val="1B3138"/>
                </a:solidFill>
                <a:latin typeface="Calibri"/>
                <a:cs typeface="Calibri"/>
              </a:rPr>
              <a:t>might</a:t>
            </a:r>
            <a:r>
              <a:rPr sz="20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10" dirty="0">
                <a:solidFill>
                  <a:srgbClr val="1B3138"/>
                </a:solidFill>
                <a:latin typeface="Calibri"/>
                <a:cs typeface="Calibri"/>
              </a:rPr>
              <a:t>still</a:t>
            </a:r>
            <a:r>
              <a:rPr sz="20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80" dirty="0">
                <a:solidFill>
                  <a:srgbClr val="1B3138"/>
                </a:solidFill>
                <a:latin typeface="Calibri"/>
                <a:cs typeface="Calibri"/>
              </a:rPr>
              <a:t>be </a:t>
            </a:r>
            <a:r>
              <a:rPr sz="2000" b="1" spc="150" dirty="0">
                <a:solidFill>
                  <a:srgbClr val="1B3138"/>
                </a:solidFill>
                <a:latin typeface="Calibri"/>
                <a:cs typeface="Calibri"/>
              </a:rPr>
              <a:t>lackluster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3113" y="1923089"/>
            <a:ext cx="6797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9975" algn="l"/>
              </a:tabLst>
            </a:pPr>
            <a:r>
              <a:rPr sz="2000" b="1" spc="140" dirty="0">
                <a:solidFill>
                  <a:srgbClr val="1B3138"/>
                </a:solidFill>
                <a:latin typeface="Calibri"/>
                <a:cs typeface="Calibri"/>
              </a:rPr>
              <a:t>Pros</a:t>
            </a:r>
            <a:r>
              <a:rPr sz="2000" b="1" dirty="0">
                <a:solidFill>
                  <a:srgbClr val="1B3138"/>
                </a:solidFill>
                <a:latin typeface="Calibri"/>
                <a:cs typeface="Calibri"/>
              </a:rPr>
              <a:t>	</a:t>
            </a:r>
            <a:r>
              <a:rPr sz="2000" b="1" spc="220" dirty="0">
                <a:solidFill>
                  <a:srgbClr val="1B3138"/>
                </a:solidFill>
                <a:latin typeface="Calibri"/>
                <a:cs typeface="Calibri"/>
              </a:rPr>
              <a:t>Cons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60"/>
              </a:spcBef>
            </a:pPr>
            <a:r>
              <a:rPr sz="3800" spc="275" dirty="0"/>
              <a:t>Fine-</a:t>
            </a:r>
            <a:r>
              <a:rPr sz="3800" spc="295" dirty="0"/>
              <a:t>tuning</a:t>
            </a:r>
            <a:r>
              <a:rPr sz="3800" spc="125" dirty="0"/>
              <a:t> </a:t>
            </a:r>
            <a:r>
              <a:rPr sz="3800" spc="265" dirty="0"/>
              <a:t>outperforms</a:t>
            </a:r>
            <a:r>
              <a:rPr sz="3800" spc="125" dirty="0"/>
              <a:t> </a:t>
            </a:r>
            <a:r>
              <a:rPr sz="3800" spc="405" dirty="0"/>
              <a:t>X-</a:t>
            </a:r>
            <a:r>
              <a:rPr sz="3800" spc="400" dirty="0"/>
              <a:t>shot</a:t>
            </a:r>
            <a:r>
              <a:rPr sz="3800" spc="125" dirty="0"/>
              <a:t> </a:t>
            </a:r>
            <a:r>
              <a:rPr sz="3800" spc="190" dirty="0"/>
              <a:t>learning</a:t>
            </a:r>
            <a:endParaRPr sz="3800"/>
          </a:p>
          <a:p>
            <a:pPr marL="27305">
              <a:lnSpc>
                <a:spcPct val="100000"/>
              </a:lnSpc>
              <a:spcBef>
                <a:spcPts val="415"/>
              </a:spcBef>
            </a:pPr>
            <a:r>
              <a:rPr sz="2400" spc="145" dirty="0">
                <a:solidFill>
                  <a:srgbClr val="1B5162"/>
                </a:solidFill>
              </a:rPr>
              <a:t>Example: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50" dirty="0">
                <a:solidFill>
                  <a:srgbClr val="1B5162"/>
                </a:solidFill>
              </a:rPr>
              <a:t>GOod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at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Arithmetic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Tasks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(Goat-</a:t>
            </a:r>
            <a:r>
              <a:rPr sz="2400" spc="114" dirty="0">
                <a:solidFill>
                  <a:srgbClr val="1B5162"/>
                </a:solidFill>
              </a:rPr>
              <a:t>7B)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1" y="1909068"/>
            <a:ext cx="5655945" cy="14338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Llama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-265" dirty="0">
                <a:solidFill>
                  <a:srgbClr val="1B3138"/>
                </a:solidFill>
                <a:latin typeface="Calibri"/>
                <a:cs typeface="Calibri"/>
              </a:rPr>
              <a:t>1M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synthetic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samples</a:t>
            </a:r>
            <a:endParaRPr sz="2400">
              <a:latin typeface="Calibri"/>
              <a:cs typeface="Calibri"/>
            </a:endParaRPr>
          </a:p>
          <a:p>
            <a:pPr marL="354965" indent="-338455">
              <a:lnSpc>
                <a:spcPct val="100000"/>
              </a:lnSpc>
              <a:spcBef>
                <a:spcPts val="1580"/>
              </a:spcBef>
              <a:buClr>
                <a:srgbClr val="1B5162"/>
              </a:buClr>
              <a:buChar char="•"/>
              <a:tabLst>
                <a:tab pos="354965" algn="l"/>
              </a:tabLst>
            </a:pPr>
            <a:r>
              <a:rPr sz="2400" spc="215" dirty="0">
                <a:solidFill>
                  <a:srgbClr val="1B3138"/>
                </a:solidFill>
                <a:latin typeface="Calibri"/>
                <a:cs typeface="Calibri"/>
              </a:rPr>
              <a:t>Accuracy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outperforms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90599" y="1174693"/>
            <a:ext cx="3658235" cy="4738370"/>
            <a:chOff x="8090599" y="1174693"/>
            <a:chExt cx="3658235" cy="4738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0599" y="1671501"/>
              <a:ext cx="2952187" cy="42410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1675" y="1174693"/>
              <a:ext cx="1386674" cy="10005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716486" y="5979980"/>
            <a:ext cx="167893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Liu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and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Low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2023</a:t>
            </a:r>
            <a:r>
              <a:rPr sz="1100" spc="7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(released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May)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83129" y="2264886"/>
            <a:ext cx="90296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Source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2271" y="3328168"/>
            <a:ext cx="6608445" cy="25800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07720" indent="-320040">
              <a:lnSpc>
                <a:spcPct val="100000"/>
              </a:lnSpc>
              <a:spcBef>
                <a:spcPts val="459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Few-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shot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PaLM-</a:t>
            </a:r>
            <a:r>
              <a:rPr sz="2000" b="1" spc="260" dirty="0">
                <a:solidFill>
                  <a:srgbClr val="1B3138"/>
                </a:solidFill>
                <a:latin typeface="Calibri"/>
                <a:cs typeface="Calibri"/>
              </a:rPr>
              <a:t>540B</a:t>
            </a:r>
            <a:r>
              <a:rPr sz="2000" b="1" spc="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i="1" spc="170" dirty="0">
                <a:solidFill>
                  <a:srgbClr val="1B3138"/>
                </a:solidFill>
                <a:latin typeface="Calibri"/>
                <a:cs typeface="Calibri"/>
              </a:rPr>
              <a:t>(much</a:t>
            </a:r>
            <a:r>
              <a:rPr sz="2000" i="1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i="1" spc="95" dirty="0">
                <a:solidFill>
                  <a:srgbClr val="1B3138"/>
                </a:solidFill>
                <a:latin typeface="Calibri"/>
                <a:cs typeface="Calibri"/>
              </a:rPr>
              <a:t>bigger </a:t>
            </a:r>
            <a:r>
              <a:rPr sz="2000" i="1" spc="14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i="1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i="1" spc="-80" dirty="0">
                <a:solidFill>
                  <a:srgbClr val="1B3138"/>
                </a:solidFill>
                <a:latin typeface="Calibri"/>
                <a:cs typeface="Calibri"/>
              </a:rPr>
              <a:t>!!</a:t>
            </a:r>
            <a:r>
              <a:rPr sz="2000" i="1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i="1" spc="80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807720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2000" spc="365" dirty="0">
                <a:solidFill>
                  <a:srgbClr val="1B3138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1264920" lvl="1" indent="-301625">
              <a:lnSpc>
                <a:spcPct val="100000"/>
              </a:lnSpc>
              <a:spcBef>
                <a:spcPts val="375"/>
              </a:spcBef>
              <a:buChar char="•"/>
              <a:tabLst>
                <a:tab pos="1264920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Typically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doesn’t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do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well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arithmetics;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1B3138"/>
                </a:solidFill>
                <a:latin typeface="Calibri"/>
                <a:cs typeface="Calibri"/>
              </a:rPr>
              <a:t>accuracy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1B3138"/>
                </a:solidFill>
                <a:latin typeface="Calibri"/>
                <a:cs typeface="Calibri"/>
              </a:rPr>
              <a:t>~0</a:t>
            </a:r>
            <a:endParaRPr sz="16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25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SOTA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arithmetic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benchmark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(BIG-</a:t>
            </a:r>
            <a:r>
              <a:rPr sz="2400" spc="200" dirty="0">
                <a:solidFill>
                  <a:srgbClr val="1B3138"/>
                </a:solidFill>
                <a:latin typeface="Calibri"/>
                <a:cs typeface="Calibri"/>
              </a:rPr>
              <a:t>bench)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1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Supervised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90" dirty="0">
                <a:solidFill>
                  <a:srgbClr val="1B3138"/>
                </a:solidFill>
                <a:latin typeface="Calibri"/>
                <a:cs typeface="Calibri"/>
              </a:rPr>
              <a:t>instruction</a:t>
            </a:r>
            <a:r>
              <a:rPr sz="2400" b="1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3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b="1" spc="21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using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24GB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VRAM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GPU</a:t>
            </a:r>
            <a:endParaRPr sz="2000">
              <a:latin typeface="Calibri"/>
              <a:cs typeface="Calibri"/>
            </a:endParaRPr>
          </a:p>
          <a:p>
            <a:pPr marL="1264920" lvl="2" indent="-301625">
              <a:lnSpc>
                <a:spcPct val="100000"/>
              </a:lnSpc>
              <a:spcBef>
                <a:spcPts val="375"/>
              </a:spcBef>
              <a:buChar char="•"/>
              <a:tabLst>
                <a:tab pos="1264920" algn="l"/>
              </a:tabLst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covered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soon!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Important</a:t>
            </a:r>
            <a:r>
              <a:rPr spc="125" dirty="0"/>
              <a:t> </a:t>
            </a:r>
            <a:r>
              <a:rPr spc="290" dirty="0"/>
              <a:t>observations</a:t>
            </a:r>
            <a:r>
              <a:rPr spc="125" dirty="0"/>
              <a:t> </a:t>
            </a:r>
            <a:r>
              <a:rPr spc="305" dirty="0"/>
              <a:t>about</a:t>
            </a:r>
            <a:r>
              <a:rPr spc="125" dirty="0"/>
              <a:t> </a:t>
            </a:r>
            <a:r>
              <a:rPr spc="315" dirty="0"/>
              <a:t>Goat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81" y="1909077"/>
            <a:ext cx="3481070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Instruction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ﬁne-tuned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Multi-task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serving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7674" y="1531375"/>
            <a:ext cx="3594200" cy="5163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88400" y="1815598"/>
            <a:ext cx="1384935" cy="58356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7034">
              <a:lnSpc>
                <a:spcPts val="1855"/>
              </a:lnSpc>
            </a:pP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  <a:spcBef>
                <a:spcPts val="285"/>
              </a:spcBef>
            </a:pP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Addition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7224" y="2292300"/>
            <a:ext cx="1607185" cy="143256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6570" algn="just">
              <a:lnSpc>
                <a:spcPts val="1855"/>
              </a:lnSpc>
            </a:pP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55" dirty="0">
                <a:solidFill>
                  <a:srgbClr val="1B3138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 marL="158115" marR="149860" indent="75565" algn="just">
              <a:lnSpc>
                <a:spcPct val="114999"/>
              </a:lnSpc>
            </a:pP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Subtraction,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using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natural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language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(NL)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3974" y="4897699"/>
            <a:ext cx="1509395" cy="1540510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175" dirty="0">
                <a:solidFill>
                  <a:srgbClr val="1B3138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  <a:p>
            <a:pPr marL="233679" marR="225425" indent="-635" algn="ctr">
              <a:lnSpc>
                <a:spcPct val="114999"/>
              </a:lnSpc>
              <a:spcBef>
                <a:spcPts val="1100"/>
              </a:spcBef>
            </a:pP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Division,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mix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NL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30" dirty="0">
                <a:solidFill>
                  <a:srgbClr val="1B3138"/>
                </a:solidFill>
                <a:latin typeface="Calibri"/>
                <a:cs typeface="Calibri"/>
              </a:rPr>
              <a:t>+</a:t>
            </a:r>
            <a:endParaRPr sz="1600">
              <a:latin typeface="Calibri"/>
              <a:cs typeface="Calibri"/>
            </a:endParaRPr>
          </a:p>
          <a:p>
            <a:pPr marL="109220" marR="101600" algn="ctr">
              <a:lnSpc>
                <a:spcPct val="114999"/>
              </a:lnSpc>
            </a:pP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mathematical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symbols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0924" y="3276699"/>
            <a:ext cx="1607185" cy="165544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b="1" spc="13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b="1" spc="95" dirty="0">
                <a:solidFill>
                  <a:srgbClr val="1B3138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marL="148590" marR="140970" algn="ctr">
              <a:lnSpc>
                <a:spcPct val="114999"/>
              </a:lnSpc>
              <a:spcBef>
                <a:spcPts val="1100"/>
              </a:spcBef>
            </a:pPr>
            <a:r>
              <a:rPr sz="1600" spc="40" dirty="0">
                <a:solidFill>
                  <a:srgbClr val="1B3138"/>
                </a:solidFill>
                <a:latin typeface="Calibri"/>
                <a:cs typeface="Calibri"/>
              </a:rPr>
              <a:t>Multiplication,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mix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NL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30" dirty="0">
                <a:solidFill>
                  <a:srgbClr val="1B3138"/>
                </a:solidFill>
                <a:latin typeface="Calibri"/>
                <a:cs typeface="Calibri"/>
              </a:rPr>
              <a:t>+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mathematical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symbols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8024" y="2099548"/>
            <a:ext cx="3776345" cy="3576320"/>
          </a:xfrm>
          <a:custGeom>
            <a:avLst/>
            <a:gdLst/>
            <a:ahLst/>
            <a:cxnLst/>
            <a:rect l="l" t="t" r="r" b="b"/>
            <a:pathLst>
              <a:path w="3776345" h="3576320">
                <a:moveTo>
                  <a:pt x="24874" y="7799"/>
                </a:moveTo>
                <a:lnTo>
                  <a:pt x="270274" y="0"/>
                </a:lnTo>
              </a:path>
              <a:path w="3776345" h="3576320">
                <a:moveTo>
                  <a:pt x="3679199" y="908851"/>
                </a:moveTo>
                <a:lnTo>
                  <a:pt x="3419399" y="909151"/>
                </a:lnTo>
              </a:path>
              <a:path w="3776345" h="3576320">
                <a:moveTo>
                  <a:pt x="0" y="2004701"/>
                </a:moveTo>
                <a:lnTo>
                  <a:pt x="311099" y="1994501"/>
                </a:lnTo>
              </a:path>
              <a:path w="3776345" h="3576320">
                <a:moveTo>
                  <a:pt x="3775949" y="3568101"/>
                </a:moveTo>
                <a:lnTo>
                  <a:pt x="3393149" y="3575901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09" y="1963941"/>
            <a:ext cx="8823960" cy="271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25" dirty="0">
                <a:solidFill>
                  <a:srgbClr val="1B3138"/>
                </a:solidFill>
                <a:latin typeface="Calibri"/>
                <a:cs typeface="Calibri"/>
              </a:rPr>
              <a:t>end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9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1B3138"/>
                </a:solidFill>
                <a:latin typeface="Calibri"/>
                <a:cs typeface="Calibri"/>
              </a:rPr>
              <a:t>module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you</a:t>
            </a:r>
            <a:r>
              <a:rPr sz="24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45" dirty="0">
                <a:solidFill>
                  <a:srgbClr val="1B3138"/>
                </a:solidFill>
                <a:latin typeface="Calibri"/>
                <a:cs typeface="Calibri"/>
              </a:rPr>
              <a:t>will:</a:t>
            </a:r>
            <a:endParaRPr sz="2400" dirty="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24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Describe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build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inner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workings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000" dirty="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Compare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contrast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types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of transformer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architectures</a:t>
            </a:r>
            <a:endParaRPr sz="2000" dirty="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Recognize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importance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mechanics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endParaRPr sz="2000" dirty="0">
              <a:latin typeface="Calibri"/>
              <a:cs typeface="Calibri"/>
            </a:endParaRPr>
          </a:p>
          <a:p>
            <a:pPr marL="469265" indent="-319405">
              <a:lnSpc>
                <a:spcPct val="100000"/>
              </a:lnSpc>
              <a:spcBef>
                <a:spcPts val="216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Apply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types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transformer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solve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problems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Learning</a:t>
            </a:r>
            <a:r>
              <a:rPr spc="120" dirty="0"/>
              <a:t> </a:t>
            </a:r>
            <a:r>
              <a:rPr spc="310" dirty="0"/>
              <a:t>Objectives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8127" y="1892033"/>
            <a:ext cx="41275" cy="4425950"/>
            <a:chOff x="6078127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6098558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60969" y="3324324"/>
            <a:ext cx="3312160" cy="129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0685">
              <a:lnSpc>
                <a:spcPct val="114999"/>
              </a:lnSpc>
              <a:spcBef>
                <a:spcPts val="100"/>
              </a:spcBef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Instruction-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tuned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B3138"/>
                </a:solidFill>
                <a:latin typeface="Calibri"/>
                <a:cs typeface="Calibri"/>
              </a:rPr>
              <a:t>15k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prompt/response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pairs</a:t>
            </a:r>
            <a:endParaRPr sz="2000">
              <a:latin typeface="Calibri"/>
              <a:cs typeface="Calibri"/>
            </a:endParaRPr>
          </a:p>
          <a:p>
            <a:pPr marL="469900" marR="5080" indent="-302260">
              <a:lnSpc>
                <a:spcPct val="114999"/>
              </a:lnSpc>
              <a:spcBef>
                <a:spcPts val="85"/>
              </a:spcBef>
              <a:buClr>
                <a:srgbClr val="FFAB00"/>
              </a:buClr>
              <a:buChar char="•"/>
              <a:tabLst>
                <a:tab pos="469900" algn="l"/>
              </a:tabLst>
            </a:pP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types: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Q/A,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classiﬁcation,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information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extraction,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54" dirty="0"/>
              <a:t>Instruction-</a:t>
            </a:r>
            <a:r>
              <a:rPr spc="300" dirty="0"/>
              <a:t>tuned,</a:t>
            </a:r>
            <a:r>
              <a:rPr spc="140" dirty="0"/>
              <a:t> </a:t>
            </a:r>
            <a:r>
              <a:rPr spc="335" dirty="0"/>
              <a:t>multi-</a:t>
            </a:r>
            <a:r>
              <a:rPr spc="345" dirty="0"/>
              <a:t>task</a:t>
            </a:r>
            <a:r>
              <a:rPr spc="145" dirty="0"/>
              <a:t> </a:t>
            </a:r>
            <a:r>
              <a:rPr spc="265" dirty="0"/>
              <a:t>LLM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Instruction-</a:t>
            </a:r>
            <a:r>
              <a:rPr sz="2400" spc="215" dirty="0">
                <a:solidFill>
                  <a:srgbClr val="1B5162"/>
                </a:solidFill>
              </a:rPr>
              <a:t>tuned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=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tune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general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purpose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LLMs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follow </a:t>
            </a:r>
            <a:r>
              <a:rPr sz="2400" spc="155" dirty="0">
                <a:solidFill>
                  <a:srgbClr val="1B5162"/>
                </a:solidFill>
              </a:rPr>
              <a:t>instructions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886305" y="3324324"/>
            <a:ext cx="627189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6167120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Instruction-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tuned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over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290" dirty="0">
                <a:solidFill>
                  <a:srgbClr val="1B3138"/>
                </a:solidFill>
                <a:latin typeface="Calibri"/>
                <a:cs typeface="Calibri"/>
              </a:rPr>
              <a:t>60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NLP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	</a:t>
            </a:r>
            <a:r>
              <a:rPr sz="2000" spc="-330" dirty="0">
                <a:solidFill>
                  <a:srgbClr val="1B5162"/>
                </a:solidFill>
                <a:latin typeface="Calibri"/>
                <a:cs typeface="Calibri"/>
              </a:rPr>
              <a:t>•</a:t>
            </a:r>
            <a:r>
              <a:rPr sz="2000" spc="14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datasets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with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different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  <a:p>
            <a:pPr marL="789305" marR="2562225" lvl="1" indent="-302260">
              <a:lnSpc>
                <a:spcPct val="114999"/>
              </a:lnSpc>
              <a:spcBef>
                <a:spcPts val="85"/>
              </a:spcBef>
              <a:buClr>
                <a:srgbClr val="FFAB00"/>
              </a:buClr>
              <a:buChar char="•"/>
              <a:tabLst>
                <a:tab pos="789305" algn="l"/>
              </a:tabLst>
            </a:pP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types:</a:t>
            </a:r>
            <a:r>
              <a:rPr sz="16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Q/A,</a:t>
            </a:r>
            <a:r>
              <a:rPr sz="16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translation,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reasoning,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comprehension,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25"/>
              </a:spcBef>
              <a:buClr>
                <a:srgbClr val="FFAB00"/>
              </a:buClr>
              <a:buFont typeface="Calibri"/>
              <a:buChar char="•"/>
            </a:pPr>
            <a:endParaRPr sz="16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Examples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1775" y="5228308"/>
            <a:ext cx="2261870" cy="5867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spc="140" dirty="0">
                <a:solidFill>
                  <a:srgbClr val="1B3138"/>
                </a:solidFill>
                <a:latin typeface="Calibri"/>
                <a:cs typeface="Calibri"/>
              </a:rPr>
              <a:t>T5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7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600" spc="280" dirty="0">
                <a:solidFill>
                  <a:srgbClr val="1B3138"/>
                </a:solidFill>
                <a:latin typeface="Calibri"/>
                <a:cs typeface="Calibri"/>
              </a:rPr>
              <a:t>&gt;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1B3138"/>
                </a:solidFill>
                <a:latin typeface="Calibri"/>
                <a:cs typeface="Calibri"/>
              </a:rPr>
              <a:t>FLAN-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T5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290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PaLM </a:t>
            </a:r>
            <a:r>
              <a:rPr sz="1600" spc="17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1600" spc="280" dirty="0">
                <a:solidFill>
                  <a:srgbClr val="1B3138"/>
                </a:solidFill>
                <a:latin typeface="Calibri"/>
                <a:cs typeface="Calibri"/>
              </a:rPr>
              <a:t>&gt;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1B3138"/>
                </a:solidFill>
                <a:latin typeface="Calibri"/>
                <a:cs typeface="Calibri"/>
              </a:rPr>
              <a:t>FLAN-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PaLM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425" y="4934789"/>
            <a:ext cx="4518898" cy="12997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3113" y="1923089"/>
            <a:ext cx="10255885" cy="1076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9975" algn="l"/>
              </a:tabLst>
            </a:pPr>
            <a:r>
              <a:rPr sz="2000" b="1" spc="200" dirty="0">
                <a:solidFill>
                  <a:srgbClr val="1B3138"/>
                </a:solidFill>
                <a:latin typeface="Calibri"/>
                <a:cs typeface="Calibri"/>
              </a:rPr>
              <a:t>FLAN</a:t>
            </a:r>
            <a:r>
              <a:rPr sz="20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80" dirty="0">
                <a:solidFill>
                  <a:srgbClr val="1B3138"/>
                </a:solidFill>
                <a:latin typeface="Calibri"/>
                <a:cs typeface="Calibri"/>
              </a:rPr>
              <a:t>(Fine-</a:t>
            </a:r>
            <a:r>
              <a:rPr sz="2000" b="1" spc="225" dirty="0">
                <a:solidFill>
                  <a:srgbClr val="1B3138"/>
                </a:solidFill>
                <a:latin typeface="Calibri"/>
                <a:cs typeface="Calibri"/>
              </a:rPr>
              <a:t>tuned</a:t>
            </a:r>
            <a:r>
              <a:rPr sz="20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95" dirty="0">
                <a:solidFill>
                  <a:srgbClr val="1B3138"/>
                </a:solidFill>
                <a:latin typeface="Calibri"/>
                <a:cs typeface="Calibri"/>
              </a:rPr>
              <a:t>LAnguage</a:t>
            </a:r>
            <a:r>
              <a:rPr sz="20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45" dirty="0">
                <a:solidFill>
                  <a:srgbClr val="1B3138"/>
                </a:solidFill>
                <a:latin typeface="Calibri"/>
                <a:cs typeface="Calibri"/>
              </a:rPr>
              <a:t>Net)</a:t>
            </a:r>
            <a:r>
              <a:rPr sz="2000" b="1" dirty="0">
                <a:solidFill>
                  <a:srgbClr val="1B3138"/>
                </a:solidFill>
                <a:latin typeface="Calibri"/>
                <a:cs typeface="Calibri"/>
              </a:rPr>
              <a:t>	</a:t>
            </a:r>
            <a:r>
              <a:rPr sz="2000" b="1" spc="114" dirty="0">
                <a:solidFill>
                  <a:srgbClr val="1B3138"/>
                </a:solidFill>
                <a:latin typeface="Calibri"/>
                <a:cs typeface="Calibri"/>
              </a:rPr>
              <a:t>Dolly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000">
              <a:latin typeface="Calibri"/>
              <a:cs typeface="Calibri"/>
            </a:endParaRPr>
          </a:p>
          <a:p>
            <a:pPr marL="435609" indent="-320040">
              <a:lnSpc>
                <a:spcPct val="100000"/>
              </a:lnSpc>
              <a:buClr>
                <a:srgbClr val="1B5162"/>
              </a:buClr>
              <a:buChar char="•"/>
              <a:tabLst>
                <a:tab pos="435609" algn="l"/>
                <a:tab pos="6269990" algn="l"/>
                <a:tab pos="659003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137B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	</a:t>
            </a:r>
            <a:r>
              <a:rPr sz="2000" spc="-330" dirty="0">
                <a:solidFill>
                  <a:srgbClr val="1B5162"/>
                </a:solidFill>
                <a:latin typeface="Calibri"/>
                <a:cs typeface="Calibri"/>
              </a:rPr>
              <a:t>•</a:t>
            </a:r>
            <a:r>
              <a:rPr sz="2000" dirty="0">
                <a:solidFill>
                  <a:srgbClr val="1B5162"/>
                </a:solidFill>
                <a:latin typeface="Calibri"/>
                <a:cs typeface="Calibri"/>
              </a:rPr>
              <a:t>	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Pythia-12B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48111" y="6302380"/>
            <a:ext cx="1468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Wei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4599" y="1716275"/>
            <a:ext cx="831585" cy="7997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30" dirty="0"/>
              <a:t>Quick</a:t>
            </a:r>
            <a:r>
              <a:rPr spc="120" dirty="0"/>
              <a:t> </a:t>
            </a:r>
            <a:r>
              <a:rPr spc="340" dirty="0"/>
              <a:t>recap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0" dirty="0">
                <a:solidFill>
                  <a:srgbClr val="1B5162"/>
                </a:solidFill>
              </a:rPr>
              <a:t>We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want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efﬁcient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training,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serving,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storage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71" y="1895659"/>
            <a:ext cx="8743315" cy="41395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computationally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prohibitive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Memory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usage: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activation,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optimizer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states,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gradients,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gives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best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Compromise: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Do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i="1" spc="125" dirty="0">
                <a:solidFill>
                  <a:srgbClr val="1B3138"/>
                </a:solidFill>
                <a:latin typeface="Calibri"/>
                <a:cs typeface="Calibri"/>
              </a:rPr>
              <a:t>some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full,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Saves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5" dirty="0">
                <a:solidFill>
                  <a:srgbClr val="1B3138"/>
                </a:solidFill>
                <a:latin typeface="Calibri"/>
                <a:cs typeface="Calibri"/>
              </a:rPr>
              <a:t>cost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low-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memory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GPUs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want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serving,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rather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E.g.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1B3138"/>
                </a:solidFill>
                <a:latin typeface="Calibri"/>
                <a:cs typeface="Calibri"/>
              </a:rPr>
              <a:t>Q/A,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summarization,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classiﬁcation</a:t>
            </a:r>
            <a:endParaRPr sz="2000">
              <a:latin typeface="Calibri"/>
              <a:cs typeface="Calibri"/>
            </a:endParaRPr>
          </a:p>
          <a:p>
            <a:pPr marL="5360670">
              <a:lnSpc>
                <a:spcPts val="2315"/>
              </a:lnSpc>
              <a:spcBef>
                <a:spcPts val="360"/>
              </a:spcBef>
            </a:pPr>
            <a:r>
              <a:rPr sz="2000" spc="-330" dirty="0">
                <a:solidFill>
                  <a:srgbClr val="FFAB00"/>
                </a:solidFill>
                <a:latin typeface="Calibri"/>
                <a:cs typeface="Calibri"/>
              </a:rPr>
              <a:t>•</a:t>
            </a:r>
            <a:endParaRPr sz="2000">
              <a:latin typeface="Calibri"/>
              <a:cs typeface="Calibri"/>
            </a:endParaRPr>
          </a:p>
          <a:p>
            <a:pPr marL="2176145">
              <a:lnSpc>
                <a:spcPts val="3035"/>
              </a:lnSpc>
            </a:pPr>
            <a:r>
              <a:rPr sz="2600" i="1" spc="135" dirty="0">
                <a:solidFill>
                  <a:srgbClr val="FF5F46"/>
                </a:solidFill>
                <a:latin typeface="Calibri"/>
                <a:cs typeface="Calibri"/>
              </a:rPr>
              <a:t>Enter</a:t>
            </a:r>
            <a:r>
              <a:rPr sz="2600" i="1" spc="17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2600" b="1" i="1" spc="215" dirty="0">
                <a:solidFill>
                  <a:srgbClr val="FF5F46"/>
                </a:solidFill>
                <a:latin typeface="Calibri"/>
                <a:cs typeface="Calibri"/>
              </a:rPr>
              <a:t>parameter-</a:t>
            </a:r>
            <a:r>
              <a:rPr sz="2600" b="1" i="1" spc="285" dirty="0">
                <a:solidFill>
                  <a:srgbClr val="FF5F46"/>
                </a:solidFill>
                <a:latin typeface="Calibri"/>
                <a:cs typeface="Calibri"/>
              </a:rPr>
              <a:t>efﬁcient</a:t>
            </a:r>
            <a:r>
              <a:rPr sz="2600" b="1" i="1" spc="17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2600" i="1" spc="175" dirty="0">
                <a:solidFill>
                  <a:srgbClr val="FF5F46"/>
                </a:solidFill>
                <a:latin typeface="Calibri"/>
                <a:cs typeface="Calibri"/>
              </a:rPr>
              <a:t>ﬁne-</a:t>
            </a:r>
            <a:r>
              <a:rPr sz="2600" i="1" spc="160" dirty="0">
                <a:solidFill>
                  <a:srgbClr val="FF5F46"/>
                </a:solidFill>
                <a:latin typeface="Calibri"/>
                <a:cs typeface="Calibri"/>
              </a:rPr>
              <a:t>tuning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371511"/>
            <a:ext cx="762508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400" spc="434" dirty="0">
                <a:solidFill>
                  <a:srgbClr val="EEEDE9"/>
                </a:solidFill>
              </a:rPr>
              <a:t>Parameter-</a:t>
            </a:r>
            <a:r>
              <a:rPr sz="6400" spc="525" dirty="0">
                <a:solidFill>
                  <a:srgbClr val="EEEDE9"/>
                </a:solidFill>
              </a:rPr>
              <a:t>efﬁcient </a:t>
            </a:r>
            <a:r>
              <a:rPr sz="6400" spc="535" dirty="0">
                <a:solidFill>
                  <a:srgbClr val="EEEDE9"/>
                </a:solidFill>
              </a:rPr>
              <a:t>ﬁne-</a:t>
            </a:r>
            <a:r>
              <a:rPr sz="6400" spc="500" dirty="0">
                <a:solidFill>
                  <a:srgbClr val="EEEDE9"/>
                </a:solidFill>
              </a:rPr>
              <a:t>tuning</a:t>
            </a:r>
            <a:r>
              <a:rPr sz="6400" spc="200" dirty="0">
                <a:solidFill>
                  <a:srgbClr val="EEEDE9"/>
                </a:solidFill>
              </a:rPr>
              <a:t> </a:t>
            </a:r>
            <a:r>
              <a:rPr sz="6400" spc="480" dirty="0">
                <a:solidFill>
                  <a:srgbClr val="EEEDE9"/>
                </a:solidFill>
              </a:rPr>
              <a:t>(PEFT)</a:t>
            </a:r>
            <a:endParaRPr sz="6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3465" y="1892033"/>
            <a:ext cx="41275" cy="4425950"/>
            <a:chOff x="7913465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7933896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216126" y="1892033"/>
            <a:ext cx="41275" cy="4425950"/>
            <a:chOff x="4216126" y="1892033"/>
            <a:chExt cx="41275" cy="4425950"/>
          </a:xfrm>
        </p:grpSpPr>
        <p:sp>
          <p:nvSpPr>
            <p:cNvPr id="9" name="object 9"/>
            <p:cNvSpPr/>
            <p:nvPr/>
          </p:nvSpPr>
          <p:spPr>
            <a:xfrm>
              <a:off x="4236557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3</a:t>
            </a:r>
            <a:r>
              <a:rPr spc="125" dirty="0"/>
              <a:t> </a:t>
            </a:r>
            <a:r>
              <a:rPr spc="295" dirty="0"/>
              <a:t>categories</a:t>
            </a:r>
            <a:r>
              <a:rPr spc="125" dirty="0"/>
              <a:t> </a:t>
            </a:r>
            <a:r>
              <a:rPr spc="215" dirty="0"/>
              <a:t>of</a:t>
            </a:r>
            <a:r>
              <a:rPr spc="125" dirty="0"/>
              <a:t> </a:t>
            </a:r>
            <a:r>
              <a:rPr spc="310" dirty="0"/>
              <a:t>PEFT</a:t>
            </a:r>
            <a:r>
              <a:rPr spc="125" dirty="0"/>
              <a:t> </a:t>
            </a:r>
            <a:r>
              <a:rPr spc="320" dirty="0"/>
              <a:t>methods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6305" y="2828106"/>
            <a:ext cx="1633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SzPct val="111111"/>
              <a:buChar char="•"/>
              <a:tabLst>
                <a:tab pos="332105" algn="l"/>
              </a:tabLst>
            </a:pPr>
            <a:r>
              <a:rPr sz="1800" spc="120" dirty="0">
                <a:solidFill>
                  <a:srgbClr val="1B3138"/>
                </a:solidFill>
                <a:latin typeface="Calibri"/>
                <a:cs typeface="Calibri"/>
              </a:rPr>
              <a:t>Soft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3505" y="3127624"/>
            <a:ext cx="1685289" cy="6362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105" indent="-301625">
              <a:lnSpc>
                <a:spcPct val="100000"/>
              </a:lnSpc>
              <a:spcBef>
                <a:spcPts val="315"/>
              </a:spcBef>
              <a:buClr>
                <a:srgbClr val="FFAB00"/>
              </a:buClr>
              <a:buChar char="•"/>
              <a:tabLst>
                <a:tab pos="332105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  <a:p>
            <a:pPr marL="332105" indent="-319405">
              <a:lnSpc>
                <a:spcPct val="100000"/>
              </a:lnSpc>
              <a:spcBef>
                <a:spcPts val="675"/>
              </a:spcBef>
              <a:buClr>
                <a:srgbClr val="FFAB00"/>
              </a:buClr>
              <a:buSzPct val="125000"/>
              <a:buChar char="•"/>
              <a:tabLst>
                <a:tab pos="332105" algn="l"/>
              </a:tabLst>
            </a:pP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Preﬁx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16082" y="2762575"/>
            <a:ext cx="28854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 indent="-31115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23215" algn="l"/>
              </a:tabLst>
            </a:pP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Akin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updating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30" dirty="0">
                <a:solidFill>
                  <a:srgbClr val="1B3138"/>
                </a:solidFill>
                <a:latin typeface="Calibri"/>
                <a:cs typeface="Calibri"/>
              </a:rPr>
              <a:t>few 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2444" y="3399099"/>
            <a:ext cx="2487295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u="heavy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BitFit</a:t>
            </a:r>
            <a:endParaRPr sz="1600">
              <a:latin typeface="Calibri"/>
              <a:cs typeface="Calibri"/>
            </a:endParaRPr>
          </a:p>
          <a:p>
            <a:pPr marL="771525" marR="5080" lvl="1" indent="-302260">
              <a:lnSpc>
                <a:spcPct val="114999"/>
              </a:lnSpc>
              <a:buChar char="•"/>
              <a:tabLst>
                <a:tab pos="771525" algn="l"/>
              </a:tabLst>
            </a:pP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updates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bias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82444" y="4240346"/>
            <a:ext cx="2546985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lr>
                <a:srgbClr val="FFAB00"/>
              </a:buClr>
              <a:buChar char="•"/>
              <a:tabLst>
                <a:tab pos="314325" algn="l"/>
              </a:tabLst>
            </a:pPr>
            <a:r>
              <a:rPr sz="1600" u="heavy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Diff</a:t>
            </a:r>
            <a:r>
              <a:rPr sz="16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00" u="heavy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Pruning</a:t>
            </a:r>
            <a:endParaRPr sz="1600">
              <a:latin typeface="Calibri"/>
              <a:cs typeface="Calibri"/>
            </a:endParaRPr>
          </a:p>
          <a:p>
            <a:pPr marL="771525" lvl="1" indent="-301625">
              <a:lnSpc>
                <a:spcPct val="100000"/>
              </a:lnSpc>
              <a:spcBef>
                <a:spcPts val="290"/>
              </a:spcBef>
              <a:buChar char="•"/>
              <a:tabLst>
                <a:tab pos="771525" algn="l"/>
              </a:tabLst>
            </a:pP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Creates</a:t>
            </a:r>
            <a:endParaRPr sz="1600">
              <a:latin typeface="Calibri"/>
              <a:cs typeface="Calibri"/>
            </a:endParaRPr>
          </a:p>
          <a:p>
            <a:pPr marL="771525" marR="5080">
              <a:lnSpc>
                <a:spcPct val="114999"/>
              </a:lnSpc>
            </a:pPr>
            <a:r>
              <a:rPr sz="1600" spc="140" dirty="0">
                <a:solidFill>
                  <a:srgbClr val="1B3138"/>
                </a:solidFill>
                <a:latin typeface="Calibri"/>
                <a:cs typeface="Calibri"/>
              </a:rPr>
              <a:t>task-</a:t>
            </a:r>
            <a:r>
              <a:rPr sz="1600" spc="155" dirty="0">
                <a:solidFill>
                  <a:srgbClr val="1B3138"/>
                </a:solidFill>
                <a:latin typeface="Calibri"/>
                <a:cs typeface="Calibri"/>
              </a:rPr>
              <a:t>speciﬁc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B3138"/>
                </a:solidFill>
                <a:latin typeface="Calibri"/>
                <a:cs typeface="Calibri"/>
              </a:rPr>
              <a:t>“diff”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only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updates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them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92251" y="2776291"/>
            <a:ext cx="2673985" cy="13144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32105" marR="5080" indent="-320040">
              <a:lnSpc>
                <a:spcPct val="121400"/>
              </a:lnSpc>
              <a:spcBef>
                <a:spcPts val="45"/>
              </a:spcBef>
              <a:buClr>
                <a:srgbClr val="1B5162"/>
              </a:buClr>
              <a:buSzPct val="111111"/>
              <a:buChar char="•"/>
              <a:tabLst>
                <a:tab pos="332105" algn="l"/>
              </a:tabLst>
            </a:pPr>
            <a:r>
              <a:rPr sz="1800" spc="150" dirty="0">
                <a:solidFill>
                  <a:srgbClr val="1B3138"/>
                </a:solidFill>
                <a:latin typeface="Calibri"/>
                <a:cs typeface="Calibri"/>
              </a:rPr>
              <a:t>Decompose</a:t>
            </a:r>
            <a:r>
              <a:rPr sz="18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weight 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matrix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updates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50" dirty="0">
                <a:solidFill>
                  <a:srgbClr val="1B3138"/>
                </a:solidFill>
                <a:latin typeface="Calibri"/>
                <a:cs typeface="Calibri"/>
              </a:rPr>
              <a:t>into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smaller-</a:t>
            </a:r>
            <a:r>
              <a:rPr sz="1800" spc="120" dirty="0">
                <a:solidFill>
                  <a:srgbClr val="1B3138"/>
                </a:solidFill>
                <a:latin typeface="Calibri"/>
                <a:cs typeface="Calibri"/>
              </a:rPr>
              <a:t>rank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endParaRPr sz="1800">
              <a:latin typeface="Calibri"/>
              <a:cs typeface="Calibri"/>
            </a:endParaRPr>
          </a:p>
          <a:p>
            <a:pPr marL="789305" lvl="1" indent="-301625">
              <a:lnSpc>
                <a:spcPct val="100000"/>
              </a:lnSpc>
              <a:spcBef>
                <a:spcPts val="415"/>
              </a:spcBef>
              <a:buClr>
                <a:srgbClr val="FFAB00"/>
              </a:buClr>
              <a:buChar char="•"/>
              <a:tabLst>
                <a:tab pos="789305" algn="l"/>
              </a:tabLst>
            </a:pP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369" y="1947475"/>
            <a:ext cx="1072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35" dirty="0">
                <a:solidFill>
                  <a:srgbClr val="1B3138"/>
                </a:solidFill>
                <a:latin typeface="Calibri"/>
                <a:cs typeface="Calibri"/>
              </a:rPr>
              <a:t>Additive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81975" y="1947475"/>
            <a:ext cx="1175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0" dirty="0">
                <a:solidFill>
                  <a:srgbClr val="1B3138"/>
                </a:solidFill>
                <a:latin typeface="Calibri"/>
                <a:cs typeface="Calibri"/>
              </a:rPr>
              <a:t>Selective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67253" y="1947475"/>
            <a:ext cx="2631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45" dirty="0">
                <a:solidFill>
                  <a:srgbClr val="1B3138"/>
                </a:solidFill>
                <a:latin typeface="Calibri"/>
                <a:cs typeface="Calibri"/>
              </a:rPr>
              <a:t>Re-</a:t>
            </a:r>
            <a:r>
              <a:rPr sz="2000" b="1" spc="165" dirty="0">
                <a:solidFill>
                  <a:srgbClr val="1B3138"/>
                </a:solidFill>
                <a:latin typeface="Calibri"/>
                <a:cs typeface="Calibri"/>
              </a:rPr>
              <a:t>parameterization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913465" y="1892033"/>
            <a:ext cx="41275" cy="4425950"/>
            <a:chOff x="7913465" y="1892033"/>
            <a:chExt cx="41275" cy="4425950"/>
          </a:xfrm>
        </p:grpSpPr>
        <p:sp>
          <p:nvSpPr>
            <p:cNvPr id="6" name="object 6"/>
            <p:cNvSpPr/>
            <p:nvPr/>
          </p:nvSpPr>
          <p:spPr>
            <a:xfrm>
              <a:off x="7933896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16126" y="1892033"/>
            <a:ext cx="41275" cy="4425950"/>
            <a:chOff x="4216126" y="1892033"/>
            <a:chExt cx="41275" cy="4425950"/>
          </a:xfrm>
        </p:grpSpPr>
        <p:sp>
          <p:nvSpPr>
            <p:cNvPr id="12" name="object 12"/>
            <p:cNvSpPr/>
            <p:nvPr/>
          </p:nvSpPr>
          <p:spPr>
            <a:xfrm>
              <a:off x="4236557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643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z="3800" spc="215" dirty="0"/>
              <a:t>We</a:t>
            </a:r>
            <a:r>
              <a:rPr sz="3800" spc="114" dirty="0"/>
              <a:t> </a:t>
            </a:r>
            <a:r>
              <a:rPr sz="3800" spc="90" dirty="0"/>
              <a:t>will</a:t>
            </a:r>
            <a:r>
              <a:rPr sz="3800" spc="120" dirty="0"/>
              <a:t> </a:t>
            </a:r>
            <a:r>
              <a:rPr sz="3800" spc="280" dirty="0"/>
              <a:t>cover</a:t>
            </a:r>
            <a:r>
              <a:rPr sz="3800" spc="120" dirty="0"/>
              <a:t> </a:t>
            </a:r>
            <a:r>
              <a:rPr sz="3800" spc="250" dirty="0"/>
              <a:t>additive</a:t>
            </a:r>
            <a:r>
              <a:rPr sz="3800" spc="120" dirty="0"/>
              <a:t> </a:t>
            </a:r>
            <a:r>
              <a:rPr sz="3800" spc="310" dirty="0"/>
              <a:t>and</a:t>
            </a:r>
            <a:r>
              <a:rPr sz="3800" spc="120" dirty="0"/>
              <a:t> </a:t>
            </a:r>
            <a:r>
              <a:rPr sz="3800" spc="215" dirty="0"/>
              <a:t>reparameterization</a:t>
            </a:r>
            <a:endParaRPr sz="3800"/>
          </a:p>
        </p:txBody>
      </p:sp>
      <p:sp>
        <p:nvSpPr>
          <p:cNvPr id="18" name="object 18"/>
          <p:cNvSpPr txBox="1"/>
          <p:nvPr/>
        </p:nvSpPr>
        <p:spPr>
          <a:xfrm>
            <a:off x="4609910" y="2762575"/>
            <a:ext cx="2891790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117475" indent="-317500">
              <a:lnSpc>
                <a:spcPct val="114999"/>
              </a:lnSpc>
              <a:spcBef>
                <a:spcPts val="100"/>
              </a:spcBef>
              <a:buChar char="•"/>
              <a:tabLst>
                <a:tab pos="329565" algn="l"/>
              </a:tabLst>
            </a:pPr>
            <a:r>
              <a:rPr sz="1800" b="1" spc="114" dirty="0">
                <a:solidFill>
                  <a:srgbClr val="1B5162"/>
                </a:solidFill>
                <a:latin typeface="Calibri"/>
                <a:cs typeface="Calibri"/>
              </a:rPr>
              <a:t>Model</a:t>
            </a:r>
            <a:r>
              <a:rPr sz="1800" b="1" spc="2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800" b="1" spc="130" dirty="0">
                <a:solidFill>
                  <a:srgbClr val="1B5162"/>
                </a:solidFill>
                <a:latin typeface="Calibri"/>
                <a:cs typeface="Calibri"/>
              </a:rPr>
              <a:t>quality </a:t>
            </a:r>
            <a:r>
              <a:rPr sz="1800" b="1" spc="160" dirty="0">
                <a:solidFill>
                  <a:srgbClr val="1B5162"/>
                </a:solidFill>
                <a:latin typeface="Calibri"/>
                <a:cs typeface="Calibri"/>
              </a:rPr>
              <a:t>performance</a:t>
            </a:r>
            <a:r>
              <a:rPr sz="1800" b="1" spc="2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800" b="1" spc="145" dirty="0">
                <a:solidFill>
                  <a:srgbClr val="1B5162"/>
                </a:solidFill>
                <a:latin typeface="Calibri"/>
                <a:cs typeface="Calibri"/>
              </a:rPr>
              <a:t>is</a:t>
            </a:r>
            <a:r>
              <a:rPr sz="1800" b="1" spc="3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800" b="1" spc="125" dirty="0">
                <a:solidFill>
                  <a:srgbClr val="1B5162"/>
                </a:solidFill>
                <a:latin typeface="Calibri"/>
                <a:cs typeface="Calibri"/>
              </a:rPr>
              <a:t>not</a:t>
            </a:r>
            <a:r>
              <a:rPr sz="1800" b="1" spc="3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1800" b="1" spc="175" dirty="0">
                <a:solidFill>
                  <a:srgbClr val="1B5162"/>
                </a:solidFill>
                <a:latin typeface="Calibri"/>
                <a:cs typeface="Calibri"/>
              </a:rPr>
              <a:t>as </a:t>
            </a:r>
            <a:r>
              <a:rPr sz="1800" b="1" spc="140" dirty="0">
                <a:solidFill>
                  <a:srgbClr val="1B5162"/>
                </a:solidFill>
                <a:latin typeface="Calibri"/>
                <a:cs typeface="Calibri"/>
              </a:rPr>
              <a:t>good</a:t>
            </a:r>
            <a:endParaRPr sz="1800">
              <a:latin typeface="Calibri"/>
              <a:cs typeface="Calibri"/>
            </a:endParaRPr>
          </a:p>
          <a:p>
            <a:pPr marL="329565" marR="5080" indent="-311150">
              <a:lnSpc>
                <a:spcPct val="114999"/>
              </a:lnSpc>
              <a:buChar char="•"/>
              <a:tabLst>
                <a:tab pos="329565" algn="l"/>
              </a:tabLst>
            </a:pPr>
            <a:r>
              <a:rPr sz="1800" spc="85" dirty="0">
                <a:solidFill>
                  <a:srgbClr val="9E9E9E"/>
                </a:solidFill>
                <a:latin typeface="Calibri"/>
                <a:cs typeface="Calibri"/>
              </a:rPr>
              <a:t>Akin</a:t>
            </a:r>
            <a:r>
              <a:rPr sz="18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9E9E9E"/>
                </a:solidFill>
                <a:latin typeface="Calibri"/>
                <a:cs typeface="Calibri"/>
              </a:rPr>
              <a:t>to</a:t>
            </a:r>
            <a:r>
              <a:rPr sz="18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9E9E9E"/>
                </a:solidFill>
                <a:latin typeface="Calibri"/>
                <a:cs typeface="Calibri"/>
              </a:rPr>
              <a:t>updating</a:t>
            </a:r>
            <a:r>
              <a:rPr sz="18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8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30" dirty="0">
                <a:solidFill>
                  <a:srgbClr val="9E9E9E"/>
                </a:solidFill>
                <a:latin typeface="Calibri"/>
                <a:cs typeface="Calibri"/>
              </a:rPr>
              <a:t>few </a:t>
            </a:r>
            <a:r>
              <a:rPr sz="1800" spc="85" dirty="0">
                <a:solidFill>
                  <a:srgbClr val="9E9E9E"/>
                </a:solidFill>
                <a:latin typeface="Calibri"/>
                <a:cs typeface="Calibri"/>
              </a:rPr>
              <a:t>foundation</a:t>
            </a:r>
            <a:r>
              <a:rPr sz="1800" spc="8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9E9E9E"/>
                </a:solidFill>
                <a:latin typeface="Calibri"/>
                <a:cs typeface="Calibri"/>
              </a:rPr>
              <a:t>model</a:t>
            </a:r>
            <a:r>
              <a:rPr sz="1800" spc="8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9E9E9E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82444" y="4345502"/>
            <a:ext cx="2546985" cy="22688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har char="•"/>
              <a:tabLst>
                <a:tab pos="314325" algn="l"/>
              </a:tabLst>
            </a:pPr>
            <a:r>
              <a:rPr sz="1600" spc="55" dirty="0">
                <a:solidFill>
                  <a:srgbClr val="9E9E9E"/>
                </a:solidFill>
                <a:latin typeface="Calibri"/>
                <a:cs typeface="Calibri"/>
              </a:rPr>
              <a:t>BitFit</a:t>
            </a:r>
            <a:endParaRPr sz="1600">
              <a:latin typeface="Calibri"/>
              <a:cs typeface="Calibri"/>
            </a:endParaRPr>
          </a:p>
          <a:p>
            <a:pPr marL="771525" marR="64769" lvl="1" indent="-302260">
              <a:lnSpc>
                <a:spcPct val="114999"/>
              </a:lnSpc>
              <a:buChar char="•"/>
              <a:tabLst>
                <a:tab pos="771525" algn="l"/>
              </a:tabLst>
            </a:pPr>
            <a:r>
              <a:rPr sz="1600" spc="95" dirty="0">
                <a:solidFill>
                  <a:srgbClr val="9E9E9E"/>
                </a:solidFill>
                <a:latin typeface="Calibri"/>
                <a:cs typeface="Calibri"/>
              </a:rPr>
              <a:t>Only</a:t>
            </a:r>
            <a:r>
              <a:rPr sz="1600" spc="6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114" dirty="0">
                <a:solidFill>
                  <a:srgbClr val="9E9E9E"/>
                </a:solidFill>
                <a:latin typeface="Calibri"/>
                <a:cs typeface="Calibri"/>
              </a:rPr>
              <a:t>updates</a:t>
            </a:r>
            <a:r>
              <a:rPr sz="1600" spc="7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9E9E9E"/>
                </a:solidFill>
                <a:latin typeface="Calibri"/>
                <a:cs typeface="Calibri"/>
              </a:rPr>
              <a:t>bias </a:t>
            </a:r>
            <a:r>
              <a:rPr sz="1600" spc="85" dirty="0">
                <a:solidFill>
                  <a:srgbClr val="9E9E9E"/>
                </a:solidFill>
                <a:latin typeface="Calibri"/>
                <a:cs typeface="Calibri"/>
              </a:rPr>
              <a:t>parameters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290"/>
              </a:spcBef>
              <a:buChar char="•"/>
              <a:tabLst>
                <a:tab pos="314325" algn="l"/>
              </a:tabLst>
            </a:pPr>
            <a:r>
              <a:rPr sz="1600" spc="55" dirty="0">
                <a:solidFill>
                  <a:srgbClr val="9E9E9E"/>
                </a:solidFill>
                <a:latin typeface="Calibri"/>
                <a:cs typeface="Calibri"/>
              </a:rPr>
              <a:t>DiffPruning</a:t>
            </a:r>
            <a:endParaRPr sz="1600">
              <a:latin typeface="Calibri"/>
              <a:cs typeface="Calibri"/>
            </a:endParaRPr>
          </a:p>
          <a:p>
            <a:pPr marL="771525" lvl="1" indent="-301625">
              <a:lnSpc>
                <a:spcPct val="100000"/>
              </a:lnSpc>
              <a:spcBef>
                <a:spcPts val="285"/>
              </a:spcBef>
              <a:buChar char="•"/>
              <a:tabLst>
                <a:tab pos="771525" algn="l"/>
              </a:tabLst>
            </a:pPr>
            <a:r>
              <a:rPr sz="1600" spc="105" dirty="0">
                <a:solidFill>
                  <a:srgbClr val="9E9E9E"/>
                </a:solidFill>
                <a:latin typeface="Calibri"/>
                <a:cs typeface="Calibri"/>
              </a:rPr>
              <a:t>Creates</a:t>
            </a:r>
            <a:endParaRPr sz="1600">
              <a:latin typeface="Calibri"/>
              <a:cs typeface="Calibri"/>
            </a:endParaRPr>
          </a:p>
          <a:p>
            <a:pPr marL="771525" marR="5080">
              <a:lnSpc>
                <a:spcPct val="114999"/>
              </a:lnSpc>
            </a:pPr>
            <a:r>
              <a:rPr sz="1600" spc="140" dirty="0">
                <a:solidFill>
                  <a:srgbClr val="9E9E9E"/>
                </a:solidFill>
                <a:latin typeface="Calibri"/>
                <a:cs typeface="Calibri"/>
              </a:rPr>
              <a:t>task-</a:t>
            </a:r>
            <a:r>
              <a:rPr sz="1600" spc="155" dirty="0">
                <a:solidFill>
                  <a:srgbClr val="9E9E9E"/>
                </a:solidFill>
                <a:latin typeface="Calibri"/>
                <a:cs typeface="Calibri"/>
              </a:rPr>
              <a:t>speciﬁc</a:t>
            </a:r>
            <a:r>
              <a:rPr sz="1600" spc="10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E9E9E"/>
                </a:solidFill>
                <a:latin typeface="Calibri"/>
                <a:cs typeface="Calibri"/>
              </a:rPr>
              <a:t>“diff” </a:t>
            </a:r>
            <a:r>
              <a:rPr sz="1600" spc="105" dirty="0">
                <a:solidFill>
                  <a:srgbClr val="9E9E9E"/>
                </a:solidFill>
                <a:latin typeface="Calibri"/>
                <a:cs typeface="Calibri"/>
              </a:rPr>
              <a:t>vectors</a:t>
            </a:r>
            <a:r>
              <a:rPr sz="1600" spc="7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00" spc="7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9E9E9E"/>
                </a:solidFill>
                <a:latin typeface="Calibri"/>
                <a:cs typeface="Calibri"/>
              </a:rPr>
              <a:t>only </a:t>
            </a:r>
            <a:r>
              <a:rPr sz="1600" spc="105" dirty="0">
                <a:solidFill>
                  <a:srgbClr val="9E9E9E"/>
                </a:solidFill>
                <a:latin typeface="Calibri"/>
                <a:cs typeface="Calibri"/>
              </a:rPr>
              <a:t>update</a:t>
            </a:r>
            <a:r>
              <a:rPr sz="1600" spc="6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9E9E9E"/>
                </a:solidFill>
                <a:latin typeface="Calibri"/>
                <a:cs typeface="Calibri"/>
              </a:rPr>
              <a:t>them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449" y="1893274"/>
            <a:ext cx="3331210" cy="310705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525"/>
              </a:spcBef>
            </a:pPr>
            <a:r>
              <a:rPr sz="2000" b="1" spc="135" dirty="0">
                <a:solidFill>
                  <a:srgbClr val="1B3138"/>
                </a:solidFill>
                <a:latin typeface="Calibri"/>
                <a:cs typeface="Calibri"/>
              </a:rPr>
              <a:t>Additive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90"/>
              </a:spcBef>
            </a:pPr>
            <a:endParaRPr sz="2000">
              <a:latin typeface="Calibri"/>
              <a:cs typeface="Calibri"/>
            </a:endParaRPr>
          </a:p>
          <a:p>
            <a:pPr marL="476250" indent="-320040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SzPct val="111111"/>
              <a:buChar char="•"/>
              <a:tabLst>
                <a:tab pos="476250" algn="l"/>
              </a:tabLst>
            </a:pPr>
            <a:r>
              <a:rPr sz="1800" spc="120" dirty="0">
                <a:solidFill>
                  <a:srgbClr val="1B3138"/>
                </a:solidFill>
                <a:latin typeface="Calibri"/>
                <a:cs typeface="Calibri"/>
              </a:rPr>
              <a:t>Soft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endParaRPr sz="1800">
              <a:latin typeface="Calibri"/>
              <a:cs typeface="Calibri"/>
            </a:endParaRPr>
          </a:p>
          <a:p>
            <a:pPr marL="933450" lvl="1" indent="-301625">
              <a:lnSpc>
                <a:spcPct val="100000"/>
              </a:lnSpc>
              <a:spcBef>
                <a:spcPts val="415"/>
              </a:spcBef>
              <a:buClr>
                <a:srgbClr val="FFAB00"/>
              </a:buClr>
              <a:buChar char="•"/>
              <a:tabLst>
                <a:tab pos="933450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  <a:p>
            <a:pPr marL="933450" lvl="1" indent="-320040">
              <a:lnSpc>
                <a:spcPct val="100000"/>
              </a:lnSpc>
              <a:spcBef>
                <a:spcPts val="670"/>
              </a:spcBef>
              <a:buClr>
                <a:srgbClr val="FFAB00"/>
              </a:buClr>
              <a:buSzPct val="125000"/>
              <a:buChar char="•"/>
              <a:tabLst>
                <a:tab pos="933450" algn="l"/>
              </a:tabLst>
            </a:pP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Preﬁx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81975" y="1947475"/>
            <a:ext cx="1175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60" dirty="0">
                <a:solidFill>
                  <a:srgbClr val="9E9E9E"/>
                </a:solidFill>
                <a:latin typeface="Calibri"/>
                <a:cs typeface="Calibri"/>
              </a:rPr>
              <a:t>Selective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0125" y="1889999"/>
            <a:ext cx="3331210" cy="3107055"/>
          </a:xfrm>
          <a:prstGeom prst="rect">
            <a:avLst/>
          </a:prstGeom>
          <a:ln w="28574">
            <a:solidFill>
              <a:srgbClr val="FF5F4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550"/>
              </a:spcBef>
            </a:pPr>
            <a:r>
              <a:rPr sz="2000" b="1" spc="145" dirty="0">
                <a:solidFill>
                  <a:srgbClr val="1B3138"/>
                </a:solidFill>
                <a:latin typeface="Calibri"/>
                <a:cs typeface="Calibri"/>
              </a:rPr>
              <a:t>Re-</a:t>
            </a:r>
            <a:r>
              <a:rPr sz="2000" b="1" spc="165" dirty="0">
                <a:solidFill>
                  <a:srgbClr val="1B3138"/>
                </a:solidFill>
                <a:latin typeface="Calibri"/>
                <a:cs typeface="Calibri"/>
              </a:rPr>
              <a:t>parameterization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2000">
              <a:latin typeface="Calibri"/>
              <a:cs typeface="Calibri"/>
            </a:endParaRPr>
          </a:p>
          <a:p>
            <a:pPr marL="644525" marR="143510" indent="-320040">
              <a:lnSpc>
                <a:spcPct val="121400"/>
              </a:lnSpc>
              <a:buClr>
                <a:srgbClr val="1B5162"/>
              </a:buClr>
              <a:buSzPct val="111111"/>
              <a:buChar char="•"/>
              <a:tabLst>
                <a:tab pos="644525" algn="l"/>
              </a:tabLst>
            </a:pPr>
            <a:r>
              <a:rPr sz="1800" spc="150" dirty="0">
                <a:solidFill>
                  <a:srgbClr val="1B3138"/>
                </a:solidFill>
                <a:latin typeface="Calibri"/>
                <a:cs typeface="Calibri"/>
              </a:rPr>
              <a:t>Decompose</a:t>
            </a:r>
            <a:r>
              <a:rPr sz="18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weight 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matrix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 into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smaller-</a:t>
            </a: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rank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endParaRPr sz="1800">
              <a:latin typeface="Calibri"/>
              <a:cs typeface="Calibri"/>
            </a:endParaRPr>
          </a:p>
          <a:p>
            <a:pPr marL="1101725" lvl="1" indent="-301625">
              <a:lnSpc>
                <a:spcPct val="100000"/>
              </a:lnSpc>
              <a:spcBef>
                <a:spcPts val="420"/>
              </a:spcBef>
              <a:buClr>
                <a:srgbClr val="FFAB00"/>
              </a:buClr>
              <a:buChar char="•"/>
              <a:tabLst>
                <a:tab pos="1101725" algn="l"/>
              </a:tabLst>
            </a:pP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670" rIns="0" bIns="0" rtlCol="0">
            <a:spAutoFit/>
          </a:bodyPr>
          <a:lstStyle/>
          <a:p>
            <a:pPr marL="12065">
              <a:lnSpc>
                <a:spcPts val="4655"/>
              </a:lnSpc>
              <a:spcBef>
                <a:spcPts val="100"/>
              </a:spcBef>
            </a:pPr>
            <a:r>
              <a:rPr spc="340" dirty="0"/>
              <a:t>High-</a:t>
            </a:r>
            <a:r>
              <a:rPr spc="210" dirty="0"/>
              <a:t>level</a:t>
            </a:r>
            <a:r>
              <a:rPr spc="140" dirty="0"/>
              <a:t> </a:t>
            </a:r>
            <a:r>
              <a:rPr spc="220" dirty="0"/>
              <a:t>overview</a:t>
            </a:r>
            <a:r>
              <a:rPr spc="145" dirty="0"/>
              <a:t> </a:t>
            </a:r>
            <a:r>
              <a:rPr spc="215" dirty="0"/>
              <a:t>of</a:t>
            </a:r>
            <a:r>
              <a:rPr spc="145" dirty="0"/>
              <a:t> </a:t>
            </a:r>
            <a:r>
              <a:rPr spc="290" dirty="0"/>
              <a:t>PEFT</a:t>
            </a:r>
          </a:p>
          <a:p>
            <a:pPr marL="27305">
              <a:lnSpc>
                <a:spcPts val="2735"/>
              </a:lnSpc>
            </a:pPr>
            <a:r>
              <a:rPr sz="2400" spc="175" dirty="0">
                <a:solidFill>
                  <a:srgbClr val="1B5162"/>
                </a:solidFill>
              </a:rPr>
              <a:t>Active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research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area: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&gt;100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210" dirty="0">
                <a:solidFill>
                  <a:srgbClr val="1B5162"/>
                </a:solidFill>
              </a:rPr>
              <a:t>papers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in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last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few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14" dirty="0">
                <a:solidFill>
                  <a:srgbClr val="1B5162"/>
                </a:solidFill>
              </a:rPr>
              <a:t>years!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1" y="1895657"/>
            <a:ext cx="10748645" cy="3707129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Additive: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1B3138"/>
                </a:solidFill>
                <a:latin typeface="Calibri"/>
                <a:cs typeface="Calibri"/>
              </a:rPr>
              <a:t>Add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new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tunable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layers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Keep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frozen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update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new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layer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Reparameterization: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1B3138"/>
                </a:solidFill>
                <a:latin typeface="Calibri"/>
                <a:cs typeface="Calibri"/>
              </a:rPr>
              <a:t>Decompose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weight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matrix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into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lower-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rank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  <a:buClr>
                <a:srgbClr val="1B516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Implementation: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Acts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core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Transformer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block</a:t>
            </a:r>
            <a:endParaRPr sz="2000">
              <a:latin typeface="Calibri"/>
              <a:cs typeface="Calibri"/>
            </a:endParaRPr>
          </a:p>
          <a:p>
            <a:pPr marL="1264920" lvl="2" indent="-301625">
              <a:lnSpc>
                <a:spcPct val="100000"/>
              </a:lnSpc>
              <a:spcBef>
                <a:spcPts val="375"/>
              </a:spcBef>
              <a:buChar char="•"/>
              <a:tabLst>
                <a:tab pos="1264920" algn="l"/>
              </a:tabLst>
            </a:pP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Basic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head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attention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and/or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feed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forward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55" dirty="0">
                <a:solidFill>
                  <a:srgbClr val="1B3138"/>
                </a:solidFill>
                <a:latin typeface="Calibri"/>
                <a:cs typeface="Calibri"/>
              </a:rPr>
              <a:t>network</a:t>
            </a:r>
            <a:endParaRPr sz="16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27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Some</a:t>
            </a:r>
            <a:r>
              <a:rPr sz="2000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act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speciﬁcally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weight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matrices:</a:t>
            </a:r>
            <a:r>
              <a:rPr sz="2000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88037"/>
                </a:solidFill>
                <a:latin typeface="Courier New"/>
                <a:cs typeface="Courier New"/>
              </a:rPr>
              <a:t>Query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88037"/>
                </a:solidFill>
                <a:latin typeface="Courier New"/>
                <a:cs typeface="Courier New"/>
              </a:rPr>
              <a:t>Key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88037"/>
                </a:solidFill>
                <a:latin typeface="Courier New"/>
                <a:cs typeface="Courier New"/>
              </a:rPr>
              <a:t>Value</a:t>
            </a:r>
            <a:endParaRPr sz="2000">
              <a:latin typeface="Courier New"/>
              <a:cs typeface="Courier New"/>
            </a:endParaRPr>
          </a:p>
          <a:p>
            <a:pPr marL="1264920" lvl="2" indent="-301625">
              <a:lnSpc>
                <a:spcPct val="100000"/>
              </a:lnSpc>
              <a:spcBef>
                <a:spcPts val="380"/>
              </a:spcBef>
              <a:buChar char="•"/>
              <a:tabLst>
                <a:tab pos="1264920" algn="l"/>
              </a:tabLst>
            </a:pP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These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55" dirty="0">
                <a:solidFill>
                  <a:srgbClr val="1B3138"/>
                </a:solidFill>
                <a:latin typeface="Calibri"/>
                <a:cs typeface="Calibri"/>
              </a:rPr>
              <a:t>pass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information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from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token 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another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4900" y="3523124"/>
            <a:ext cx="2064599" cy="29120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2500" y="5793713"/>
            <a:ext cx="16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solidFill>
                  <a:srgbClr val="FF5F46"/>
                </a:solidFill>
                <a:latin typeface="Calibri"/>
                <a:cs typeface="Calibri"/>
              </a:rPr>
              <a:t>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38400" y="5788271"/>
            <a:ext cx="158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14" dirty="0">
                <a:solidFill>
                  <a:srgbClr val="FF5F46"/>
                </a:solidFill>
                <a:latin typeface="Calibri"/>
                <a:cs typeface="Calibri"/>
              </a:rPr>
              <a:t>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9850" y="5793713"/>
            <a:ext cx="151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5F46"/>
                </a:solidFill>
                <a:latin typeface="Calibri"/>
                <a:cs typeface="Calibri"/>
              </a:rPr>
              <a:t>V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7363" y="6054237"/>
            <a:ext cx="1736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Vasmani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028611"/>
            <a:ext cx="5588635" cy="267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400" spc="325" dirty="0">
                <a:solidFill>
                  <a:srgbClr val="EEEDE9"/>
                </a:solidFill>
              </a:rPr>
              <a:t>Additive: </a:t>
            </a:r>
            <a:r>
              <a:rPr sz="6400" spc="440" dirty="0">
                <a:solidFill>
                  <a:srgbClr val="EEEDE9"/>
                </a:solidFill>
              </a:rPr>
              <a:t>Prompt</a:t>
            </a:r>
            <a:r>
              <a:rPr sz="6400" spc="190" dirty="0">
                <a:solidFill>
                  <a:srgbClr val="EEEDE9"/>
                </a:solidFill>
              </a:rPr>
              <a:t> </a:t>
            </a:r>
            <a:r>
              <a:rPr sz="6400" spc="340" dirty="0">
                <a:solidFill>
                  <a:srgbClr val="EEEDE9"/>
                </a:solidFill>
              </a:rPr>
              <a:t>Tuning</a:t>
            </a:r>
            <a:endParaRPr sz="6400"/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0" spc="310" dirty="0">
                <a:solidFill>
                  <a:srgbClr val="EEEDE9"/>
                </a:solidFill>
              </a:rPr>
              <a:t>(and</a:t>
            </a:r>
            <a:r>
              <a:rPr sz="4500" spc="135" dirty="0">
                <a:solidFill>
                  <a:srgbClr val="EEEDE9"/>
                </a:solidFill>
              </a:rPr>
              <a:t> </a:t>
            </a:r>
            <a:r>
              <a:rPr sz="4500" spc="295" dirty="0">
                <a:solidFill>
                  <a:srgbClr val="EEEDE9"/>
                </a:solidFill>
              </a:rPr>
              <a:t>preﬁx</a:t>
            </a:r>
            <a:r>
              <a:rPr sz="4500" spc="140" dirty="0">
                <a:solidFill>
                  <a:srgbClr val="EEEDE9"/>
                </a:solidFill>
              </a:rPr>
              <a:t> </a:t>
            </a:r>
            <a:r>
              <a:rPr sz="4500" spc="270" dirty="0">
                <a:solidFill>
                  <a:srgbClr val="EEEDE9"/>
                </a:solidFill>
              </a:rPr>
              <a:t>tuning)</a:t>
            </a:r>
            <a:endParaRPr sz="45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05" dirty="0"/>
              <a:t>Soft</a:t>
            </a:r>
            <a:r>
              <a:rPr spc="125" dirty="0"/>
              <a:t> </a:t>
            </a:r>
            <a:r>
              <a:rPr spc="300" dirty="0"/>
              <a:t>prompt</a:t>
            </a:r>
            <a:r>
              <a:rPr spc="130" dirty="0"/>
              <a:t> </a:t>
            </a:r>
            <a:r>
              <a:rPr spc="229" dirty="0"/>
              <a:t>tuning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04" dirty="0">
                <a:solidFill>
                  <a:srgbClr val="1B5162"/>
                </a:solidFill>
              </a:rPr>
              <a:t>Concatenates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5" dirty="0">
                <a:solidFill>
                  <a:srgbClr val="1B5162"/>
                </a:solidFill>
              </a:rPr>
              <a:t>trainable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parameters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with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input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embeddings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81" y="1909077"/>
            <a:ext cx="1020572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Learn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new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sequence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task-</a:t>
            </a:r>
            <a:r>
              <a:rPr sz="2400" spc="225" dirty="0">
                <a:solidFill>
                  <a:srgbClr val="1B3138"/>
                </a:solidFill>
                <a:latin typeface="Calibri"/>
                <a:cs typeface="Calibri"/>
              </a:rPr>
              <a:t>speciﬁc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embeddings</a:t>
            </a:r>
            <a:endParaRPr sz="2400">
              <a:latin typeface="Calibri"/>
              <a:cs typeface="Calibri"/>
            </a:endParaRPr>
          </a:p>
          <a:p>
            <a:pPr marL="350520" marR="5080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call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tuning,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tuning,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because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we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update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9162" y="3428997"/>
            <a:ext cx="6511124" cy="28804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85" dirty="0"/>
              <a:t>What</a:t>
            </a:r>
            <a:r>
              <a:rPr spc="125" dirty="0"/>
              <a:t> </a:t>
            </a:r>
            <a:r>
              <a:rPr spc="225" dirty="0"/>
              <a:t>are</a:t>
            </a:r>
            <a:r>
              <a:rPr spc="130" dirty="0"/>
              <a:t> </a:t>
            </a:r>
            <a:r>
              <a:rPr spc="320" dirty="0"/>
              <a:t>these</a:t>
            </a:r>
            <a:r>
              <a:rPr spc="130" dirty="0"/>
              <a:t> </a:t>
            </a:r>
            <a:r>
              <a:rPr i="1" spc="190" dirty="0">
                <a:latin typeface="Calibri"/>
                <a:cs typeface="Calibri"/>
              </a:rPr>
              <a:t>virtual</a:t>
            </a:r>
            <a:r>
              <a:rPr i="1" spc="130" dirty="0">
                <a:latin typeface="Calibri"/>
                <a:cs typeface="Calibri"/>
              </a:rPr>
              <a:t> </a:t>
            </a:r>
            <a:r>
              <a:rPr spc="250" dirty="0"/>
              <a:t>tokens?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10" dirty="0">
                <a:solidFill>
                  <a:srgbClr val="1B5162"/>
                </a:solidFill>
              </a:rPr>
              <a:t>Goal: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remove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manual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element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engineering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prompts!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3" y="1963932"/>
            <a:ext cx="5998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Randomly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initialized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embedding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6198" y="2401321"/>
            <a:ext cx="6664959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5"/>
              </a:lnSpc>
              <a:tabLst>
                <a:tab pos="319405" algn="l"/>
              </a:tabLst>
            </a:pPr>
            <a:r>
              <a:rPr sz="2000" spc="-330" dirty="0">
                <a:solidFill>
                  <a:srgbClr val="FFAB00"/>
                </a:solidFill>
                <a:latin typeface="Calibri"/>
                <a:cs typeface="Calibri"/>
              </a:rPr>
              <a:t>•</a:t>
            </a:r>
            <a:r>
              <a:rPr sz="2000" dirty="0">
                <a:solidFill>
                  <a:srgbClr val="FFAB00"/>
                </a:solidFill>
                <a:latin typeface="Calibri"/>
                <a:cs typeface="Calibri"/>
              </a:rPr>
              <a:t>	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also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initialize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discrete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endParaRPr sz="2000">
              <a:latin typeface="Calibri"/>
              <a:cs typeface="Calibri"/>
            </a:endParaRPr>
          </a:p>
          <a:p>
            <a:pPr marL="319405" indent="-320040">
              <a:lnSpc>
                <a:spcPct val="114999"/>
              </a:lnSpc>
              <a:tabLst>
                <a:tab pos="319405" algn="l"/>
              </a:tabLst>
            </a:pPr>
            <a:r>
              <a:rPr sz="2000" spc="-330" dirty="0">
                <a:solidFill>
                  <a:srgbClr val="FFAB00"/>
                </a:solidFill>
                <a:latin typeface="Calibri"/>
                <a:cs typeface="Calibri"/>
              </a:rPr>
              <a:t>•</a:t>
            </a:r>
            <a:r>
              <a:rPr sz="2000" dirty="0">
                <a:solidFill>
                  <a:srgbClr val="FFAB00"/>
                </a:solidFill>
                <a:latin typeface="Calibri"/>
                <a:cs typeface="Calibri"/>
              </a:rPr>
              <a:t>	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random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initialization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nearly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good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informed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initialization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(</a:t>
            </a:r>
            <a:r>
              <a:rPr sz="2000" spc="105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Qin</a:t>
            </a:r>
            <a:r>
              <a:rPr sz="2000" spc="90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130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and</a:t>
            </a:r>
            <a:r>
              <a:rPr sz="2000" spc="95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105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Eisner</a:t>
            </a:r>
            <a:r>
              <a:rPr sz="2000" spc="85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spc="50" dirty="0">
                <a:solidFill>
                  <a:srgbClr val="FF3621"/>
                </a:solidFill>
                <a:latin typeface="Calibri"/>
                <a:cs typeface="Calibri"/>
                <a:hlinkClick r:id="rId2"/>
              </a:rPr>
              <a:t>2021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973" y="3786636"/>
            <a:ext cx="7466330" cy="194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part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vocabulary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Clr>
                <a:srgbClr val="1B516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Analogy:</a:t>
            </a:r>
            <a:endParaRPr sz="24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spcBef>
                <a:spcPts val="8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Bitcoin: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can’t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touch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cash.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don’t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know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how </a:t>
            </a:r>
            <a:r>
              <a:rPr sz="2000" spc="35" dirty="0">
                <a:solidFill>
                  <a:srgbClr val="1B3138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“looks”,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exists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works.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8878" y="3998005"/>
            <a:ext cx="2937147" cy="24188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4900" y="1303063"/>
            <a:ext cx="3085097" cy="251097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80274" y="2459925"/>
            <a:ext cx="7019925" cy="969010"/>
          </a:xfrm>
          <a:custGeom>
            <a:avLst/>
            <a:gdLst/>
            <a:ahLst/>
            <a:cxnLst/>
            <a:rect l="l" t="t" r="r" b="b"/>
            <a:pathLst>
              <a:path w="7019925" h="969010">
                <a:moveTo>
                  <a:pt x="7019399" y="968999"/>
                </a:moveTo>
                <a:lnTo>
                  <a:pt x="0" y="968999"/>
                </a:lnTo>
                <a:lnTo>
                  <a:pt x="0" y="0"/>
                </a:lnTo>
                <a:lnTo>
                  <a:pt x="7019399" y="0"/>
                </a:lnTo>
                <a:lnTo>
                  <a:pt x="7019399" y="968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85" dirty="0"/>
              <a:t>What</a:t>
            </a:r>
            <a:r>
              <a:rPr spc="125" dirty="0"/>
              <a:t> </a:t>
            </a:r>
            <a:r>
              <a:rPr spc="225" dirty="0"/>
              <a:t>are</a:t>
            </a:r>
            <a:r>
              <a:rPr spc="130" dirty="0"/>
              <a:t> </a:t>
            </a:r>
            <a:r>
              <a:rPr spc="320" dirty="0"/>
              <a:t>these</a:t>
            </a:r>
            <a:r>
              <a:rPr spc="130" dirty="0"/>
              <a:t> </a:t>
            </a:r>
            <a:r>
              <a:rPr i="1" spc="190" dirty="0">
                <a:latin typeface="Calibri"/>
                <a:cs typeface="Calibri"/>
              </a:rPr>
              <a:t>virtual</a:t>
            </a:r>
            <a:r>
              <a:rPr i="1" spc="130" dirty="0">
                <a:latin typeface="Calibri"/>
                <a:cs typeface="Calibri"/>
              </a:rPr>
              <a:t> </a:t>
            </a:r>
            <a:r>
              <a:rPr spc="250" dirty="0"/>
              <a:t>tokens?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10" dirty="0">
                <a:solidFill>
                  <a:srgbClr val="1B5162"/>
                </a:solidFill>
              </a:rPr>
              <a:t>Goal: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remove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manual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element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engineering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prompts!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3" y="1895657"/>
            <a:ext cx="7466330" cy="38360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Randomly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initialized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embedding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also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initialize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discrete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endParaRPr sz="2000">
              <a:latin typeface="Calibri"/>
              <a:cs typeface="Calibri"/>
            </a:endParaRPr>
          </a:p>
          <a:p>
            <a:pPr marL="807720" marR="304800" lvl="1" indent="-320040">
              <a:lnSpc>
                <a:spcPct val="114999"/>
              </a:lnSpc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random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initialization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nearly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good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informed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initialization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(</a:t>
            </a:r>
            <a:r>
              <a:rPr sz="20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Qin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and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Eisner</a:t>
            </a:r>
            <a:r>
              <a:rPr sz="20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2021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part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vocabulary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  <a:buClr>
                <a:srgbClr val="1B516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Analogy:</a:t>
            </a:r>
            <a:endParaRPr sz="24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spcBef>
                <a:spcPts val="9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Bitcoin: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can’t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touch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cash.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don’t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know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how </a:t>
            </a:r>
            <a:r>
              <a:rPr sz="2000" spc="35" dirty="0">
                <a:solidFill>
                  <a:srgbClr val="1B3138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“looks”,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exists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works.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8878" y="3998005"/>
            <a:ext cx="2937147" cy="24188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4900" y="1303063"/>
            <a:ext cx="3085097" cy="25109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440599"/>
            <a:ext cx="8387080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0" dirty="0">
                <a:solidFill>
                  <a:srgbClr val="F9F6F4"/>
                </a:solidFill>
              </a:rPr>
              <a:t>A</a:t>
            </a:r>
            <a:r>
              <a:rPr sz="4800" spc="140" dirty="0">
                <a:solidFill>
                  <a:srgbClr val="F9F6F4"/>
                </a:solidFill>
              </a:rPr>
              <a:t> </a:t>
            </a:r>
            <a:r>
              <a:rPr sz="4800" i="1" spc="315" dirty="0">
                <a:solidFill>
                  <a:srgbClr val="F9F6F4"/>
                </a:solidFill>
                <a:latin typeface="Calibri"/>
                <a:cs typeface="Calibri"/>
              </a:rPr>
              <a:t>Transformative</a:t>
            </a:r>
            <a:r>
              <a:rPr sz="4800" i="1" spc="22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4800" spc="315" dirty="0">
                <a:solidFill>
                  <a:srgbClr val="F9F6F4"/>
                </a:solidFill>
              </a:rPr>
              <a:t>Technology</a:t>
            </a:r>
            <a:endParaRPr sz="4800" dirty="0">
              <a:latin typeface="Calibri"/>
              <a:cs typeface="Calibri"/>
            </a:endParaRPr>
          </a:p>
          <a:p>
            <a:pPr marL="12700" marR="663575">
              <a:lnSpc>
                <a:spcPct val="100000"/>
              </a:lnSpc>
              <a:spcBef>
                <a:spcPts val="45"/>
              </a:spcBef>
            </a:pPr>
            <a:r>
              <a:rPr sz="3600" spc="330" dirty="0">
                <a:solidFill>
                  <a:srgbClr val="FF5F46"/>
                </a:solidFill>
              </a:rPr>
              <a:t>A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35" dirty="0">
                <a:solidFill>
                  <a:srgbClr val="FF5F46"/>
                </a:solidFill>
              </a:rPr>
              <a:t>breakthrough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45" dirty="0">
                <a:solidFill>
                  <a:srgbClr val="FF5F46"/>
                </a:solidFill>
              </a:rPr>
              <a:t>in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190" dirty="0">
                <a:solidFill>
                  <a:srgbClr val="FF5F46"/>
                </a:solidFill>
              </a:rPr>
              <a:t>Natural</a:t>
            </a:r>
            <a:r>
              <a:rPr sz="3600" spc="114" dirty="0">
                <a:solidFill>
                  <a:srgbClr val="FF5F46"/>
                </a:solidFill>
              </a:rPr>
              <a:t> </a:t>
            </a:r>
            <a:r>
              <a:rPr sz="3600" spc="270" dirty="0">
                <a:solidFill>
                  <a:srgbClr val="FF5F46"/>
                </a:solidFill>
              </a:rPr>
              <a:t>Language </a:t>
            </a:r>
            <a:r>
              <a:rPr sz="3600" spc="280" dirty="0">
                <a:solidFill>
                  <a:srgbClr val="FF5F46"/>
                </a:solidFill>
              </a:rPr>
              <a:t>Processing</a:t>
            </a:r>
            <a:endParaRPr sz="36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10126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5" dirty="0"/>
              <a:t>Compare</a:t>
            </a:r>
            <a:r>
              <a:rPr spc="125" dirty="0"/>
              <a:t> </a:t>
            </a:r>
            <a:r>
              <a:rPr spc="114" dirty="0"/>
              <a:t>full</a:t>
            </a:r>
            <a:r>
              <a:rPr spc="130" dirty="0"/>
              <a:t> </a:t>
            </a:r>
            <a:r>
              <a:rPr spc="330" dirty="0"/>
              <a:t>ﬁne-</a:t>
            </a:r>
            <a:r>
              <a:rPr spc="310" dirty="0"/>
              <a:t>tuning</a:t>
            </a:r>
            <a:r>
              <a:rPr spc="130" dirty="0"/>
              <a:t> </a:t>
            </a:r>
            <a:r>
              <a:rPr spc="350" dirty="0"/>
              <a:t>vs</a:t>
            </a:r>
            <a:r>
              <a:rPr spc="130" dirty="0"/>
              <a:t> </a:t>
            </a:r>
            <a:r>
              <a:rPr spc="300" dirty="0"/>
              <a:t>prompt</a:t>
            </a:r>
            <a:r>
              <a:rPr spc="125" dirty="0"/>
              <a:t> </a:t>
            </a:r>
            <a:r>
              <a:rPr spc="229" dirty="0"/>
              <a:t>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6184" y="1120549"/>
            <a:ext cx="6135370" cy="979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Scenario: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5162"/>
                </a:solidFill>
                <a:latin typeface="Calibri"/>
                <a:cs typeface="Calibri"/>
              </a:rPr>
              <a:t>full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1B5162"/>
                </a:solidFill>
                <a:latin typeface="Calibri"/>
                <a:cs typeface="Calibri"/>
              </a:rPr>
              <a:t>ﬁne-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Backprop: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update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00" dirty="0">
                <a:solidFill>
                  <a:srgbClr val="1B3138"/>
                </a:solidFill>
                <a:latin typeface="Calibri"/>
                <a:cs typeface="Calibri"/>
              </a:rPr>
              <a:t>all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based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550" y="2448650"/>
            <a:ext cx="10553700" cy="3512185"/>
            <a:chOff x="285550" y="2448650"/>
            <a:chExt cx="10553700" cy="3512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075" y="2448650"/>
              <a:ext cx="10003727" cy="3512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50" y="3310750"/>
              <a:ext cx="952499" cy="952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74" y="4943075"/>
              <a:ext cx="583499" cy="5834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550" y="2829650"/>
            <a:ext cx="10553700" cy="3512185"/>
            <a:chOff x="285550" y="2829650"/>
            <a:chExt cx="10553700" cy="3512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075" y="2829650"/>
              <a:ext cx="10003727" cy="3512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74" y="5259750"/>
              <a:ext cx="583499" cy="583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50" y="3678625"/>
              <a:ext cx="952499" cy="952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10126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5" dirty="0"/>
              <a:t>Compare</a:t>
            </a:r>
            <a:r>
              <a:rPr spc="125" dirty="0"/>
              <a:t> </a:t>
            </a:r>
            <a:r>
              <a:rPr spc="114" dirty="0"/>
              <a:t>full</a:t>
            </a:r>
            <a:r>
              <a:rPr spc="130" dirty="0"/>
              <a:t> </a:t>
            </a:r>
            <a:r>
              <a:rPr spc="330" dirty="0"/>
              <a:t>ﬁne-</a:t>
            </a:r>
            <a:r>
              <a:rPr spc="310" dirty="0"/>
              <a:t>tuning</a:t>
            </a:r>
            <a:r>
              <a:rPr spc="130" dirty="0"/>
              <a:t> </a:t>
            </a:r>
            <a:r>
              <a:rPr spc="350" dirty="0"/>
              <a:t>vs</a:t>
            </a:r>
            <a:r>
              <a:rPr spc="130" dirty="0"/>
              <a:t> </a:t>
            </a:r>
            <a:r>
              <a:rPr spc="300" dirty="0"/>
              <a:t>prompt</a:t>
            </a:r>
            <a:r>
              <a:rPr spc="125" dirty="0"/>
              <a:t> </a:t>
            </a:r>
            <a:r>
              <a:rPr spc="229" dirty="0"/>
              <a:t>tuning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108" y="974975"/>
            <a:ext cx="10864215" cy="160845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Scenario: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prompt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5162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2550">
              <a:lnSpc>
                <a:spcPct val="100000"/>
              </a:lnSpc>
              <a:spcBef>
                <a:spcPts val="1145"/>
              </a:spcBef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Backprop: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update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18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4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b="1" spc="21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based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  <a:p>
            <a:pPr marL="539750" indent="-338455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Char char="•"/>
              <a:tabLst>
                <a:tab pos="53975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learns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optimal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representation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automatically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29" dirty="0"/>
              <a:t>Allows</a:t>
            </a:r>
            <a:r>
              <a:rPr spc="125" dirty="0"/>
              <a:t> </a:t>
            </a:r>
            <a:r>
              <a:rPr spc="300" dirty="0"/>
              <a:t>swapping</a:t>
            </a:r>
            <a:r>
              <a:rPr spc="130" dirty="0"/>
              <a:t> </a:t>
            </a:r>
            <a:r>
              <a:rPr spc="215" dirty="0"/>
              <a:t>of</a:t>
            </a:r>
            <a:r>
              <a:rPr spc="125" dirty="0"/>
              <a:t> </a:t>
            </a:r>
            <a:r>
              <a:rPr spc="330" dirty="0"/>
              <a:t>task</a:t>
            </a:r>
            <a:r>
              <a:rPr spc="130" dirty="0"/>
              <a:t> </a:t>
            </a:r>
            <a:r>
              <a:rPr spc="315" dirty="0"/>
              <a:t>prompts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0" dirty="0">
                <a:solidFill>
                  <a:srgbClr val="1B5162"/>
                </a:solidFill>
              </a:rPr>
              <a:t>Efﬁcient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95" dirty="0">
                <a:solidFill>
                  <a:srgbClr val="1B5162"/>
                </a:solidFill>
              </a:rPr>
              <a:t>for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multi-</a:t>
            </a:r>
            <a:r>
              <a:rPr sz="2400" spc="204" dirty="0">
                <a:solidFill>
                  <a:srgbClr val="1B5162"/>
                </a:solidFill>
              </a:rPr>
              <a:t>task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serving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1" y="1895657"/>
            <a:ext cx="9609455" cy="19431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prompt,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serve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single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1B3138"/>
                </a:solidFill>
                <a:latin typeface="Calibri"/>
                <a:cs typeface="Calibri"/>
              </a:rPr>
              <a:t>copy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frozen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various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applied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inputs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request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single,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mixed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batch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5162" y="4062509"/>
            <a:ext cx="1707925" cy="2130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950" y="6163437"/>
            <a:ext cx="1591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Lester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8574" y="4130249"/>
            <a:ext cx="6686750" cy="19949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050" y="471242"/>
            <a:ext cx="11475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Matches</a:t>
            </a:r>
            <a:r>
              <a:rPr spc="110" dirty="0"/>
              <a:t> </a:t>
            </a:r>
            <a:r>
              <a:rPr spc="245" dirty="0"/>
              <a:t>ﬁne</a:t>
            </a:r>
            <a:r>
              <a:rPr spc="114" dirty="0"/>
              <a:t> </a:t>
            </a:r>
            <a:r>
              <a:rPr spc="240" dirty="0"/>
              <a:t>tuning</a:t>
            </a:r>
            <a:r>
              <a:rPr spc="114" dirty="0"/>
              <a:t> </a:t>
            </a:r>
            <a:r>
              <a:rPr spc="290" dirty="0"/>
              <a:t>performance</a:t>
            </a:r>
            <a:r>
              <a:rPr spc="110" dirty="0"/>
              <a:t> </a:t>
            </a:r>
            <a:r>
              <a:rPr spc="155" dirty="0"/>
              <a:t>for</a:t>
            </a:r>
            <a:r>
              <a:rPr spc="114" dirty="0"/>
              <a:t> </a:t>
            </a:r>
            <a:r>
              <a:rPr spc="-195" dirty="0"/>
              <a:t>&gt;11B</a:t>
            </a:r>
            <a:r>
              <a:rPr spc="114" dirty="0"/>
              <a:t> </a:t>
            </a:r>
            <a:r>
              <a:rPr spc="27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71" y="1909068"/>
            <a:ext cx="493268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Comparable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tuning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at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10B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scale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971" y="3225805"/>
            <a:ext cx="4993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applicable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971" y="3998778"/>
            <a:ext cx="5052060" cy="18732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u="heavy" spc="1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SuperGLUE</a:t>
            </a:r>
            <a:r>
              <a:rPr sz="2400" spc="9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(2019)</a:t>
            </a:r>
            <a:endParaRPr sz="24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spcBef>
                <a:spcPts val="9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Styled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after </a:t>
            </a:r>
            <a:r>
              <a:rPr sz="20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GLUE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difﬁcult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diverse</a:t>
            </a:r>
            <a:endParaRPr sz="2000">
              <a:latin typeface="Calibri"/>
              <a:cs typeface="Calibri"/>
            </a:endParaRPr>
          </a:p>
          <a:p>
            <a:pPr marL="807720" marR="76835" lvl="1" indent="-320040">
              <a:lnSpc>
                <a:spcPct val="114999"/>
              </a:lnSpc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Boolean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questions,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comprehension,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84274" y="2108949"/>
            <a:ext cx="4596130" cy="4068445"/>
            <a:chOff x="6684274" y="2108949"/>
            <a:chExt cx="4596130" cy="40684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4274" y="2108949"/>
              <a:ext cx="4595549" cy="40678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18745" y="4270420"/>
              <a:ext cx="19685" cy="471805"/>
            </a:xfrm>
            <a:custGeom>
              <a:avLst/>
              <a:gdLst/>
              <a:ahLst/>
              <a:cxnLst/>
              <a:rect l="l" t="t" r="r" b="b"/>
              <a:pathLst>
                <a:path w="19684" h="471804">
                  <a:moveTo>
                    <a:pt x="19507" y="0"/>
                  </a:moveTo>
                  <a:lnTo>
                    <a:pt x="0" y="471809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531" y="4200025"/>
              <a:ext cx="92790" cy="1181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677" y="4694506"/>
              <a:ext cx="92790" cy="1181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352850" y="6265462"/>
            <a:ext cx="1591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Lester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82712" y="2881199"/>
            <a:ext cx="1511935" cy="1096010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20"/>
              </a:lnSpc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marL="50800" marR="42545" indent="-635" algn="ctr">
              <a:lnSpc>
                <a:spcPct val="114999"/>
              </a:lnSpc>
            </a:pP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gap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with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small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80050" y="3991500"/>
            <a:ext cx="1969135" cy="661035"/>
          </a:xfrm>
          <a:custGeom>
            <a:avLst/>
            <a:gdLst/>
            <a:ahLst/>
            <a:cxnLst/>
            <a:rect l="l" t="t" r="r" b="b"/>
            <a:pathLst>
              <a:path w="1969134" h="661035">
                <a:moveTo>
                  <a:pt x="1968899" y="0"/>
                </a:moveTo>
                <a:lnTo>
                  <a:pt x="0" y="66089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75" dirty="0"/>
              <a:t>Prompt</a:t>
            </a:r>
            <a:r>
              <a:rPr spc="130" dirty="0"/>
              <a:t> </a:t>
            </a:r>
            <a:r>
              <a:rPr spc="240" dirty="0"/>
              <a:t>length</a:t>
            </a:r>
            <a:r>
              <a:rPr spc="130" dirty="0"/>
              <a:t> </a:t>
            </a:r>
            <a:r>
              <a:rPr spc="315" dirty="0"/>
              <a:t>affects</a:t>
            </a:r>
            <a:r>
              <a:rPr spc="130" dirty="0"/>
              <a:t> </a:t>
            </a:r>
            <a:r>
              <a:rPr spc="190" dirty="0"/>
              <a:t>larger</a:t>
            </a:r>
            <a:r>
              <a:rPr spc="130" dirty="0"/>
              <a:t> </a:t>
            </a:r>
            <a:r>
              <a:rPr spc="315" dirty="0"/>
              <a:t>models</a:t>
            </a:r>
            <a:r>
              <a:rPr spc="130" dirty="0"/>
              <a:t> </a:t>
            </a:r>
            <a:r>
              <a:rPr spc="310" dirty="0"/>
              <a:t>less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5" dirty="0">
                <a:solidFill>
                  <a:srgbClr val="1B5162"/>
                </a:solidFill>
              </a:rPr>
              <a:t>Prompt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length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20-</a:t>
            </a:r>
            <a:r>
              <a:rPr sz="2400" spc="315" dirty="0">
                <a:solidFill>
                  <a:srgbClr val="1B5162"/>
                </a:solidFill>
              </a:rPr>
              <a:t>100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typical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09448" y="1975416"/>
            <a:ext cx="4565650" cy="3529329"/>
            <a:chOff x="609448" y="1975416"/>
            <a:chExt cx="4565650" cy="35293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448" y="1975416"/>
              <a:ext cx="4565649" cy="35291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4532" y="3113418"/>
              <a:ext cx="97385" cy="358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93100" y="5725311"/>
            <a:ext cx="1591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Lester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0049" y="1911744"/>
            <a:ext cx="4231640" cy="114617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0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(Virtual)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length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05287" y="3357500"/>
            <a:ext cx="4383405" cy="1936114"/>
            <a:chOff x="6205287" y="3357500"/>
            <a:chExt cx="4383405" cy="193611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512" y="3357500"/>
              <a:ext cx="4315674" cy="19356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19575" y="3501624"/>
              <a:ext cx="1501775" cy="490220"/>
            </a:xfrm>
            <a:custGeom>
              <a:avLst/>
              <a:gdLst/>
              <a:ahLst/>
              <a:cxnLst/>
              <a:rect l="l" t="t" r="r" b="b"/>
              <a:pathLst>
                <a:path w="1501775" h="490220">
                  <a:moveTo>
                    <a:pt x="0" y="13274"/>
                  </a:moveTo>
                  <a:lnTo>
                    <a:pt x="712499" y="13274"/>
                  </a:lnTo>
                  <a:lnTo>
                    <a:pt x="712499" y="489974"/>
                  </a:lnTo>
                  <a:lnTo>
                    <a:pt x="0" y="489974"/>
                  </a:lnTo>
                  <a:lnTo>
                    <a:pt x="0" y="13274"/>
                  </a:lnTo>
                  <a:close/>
                </a:path>
                <a:path w="1501775" h="490220">
                  <a:moveTo>
                    <a:pt x="788699" y="0"/>
                  </a:moveTo>
                  <a:lnTo>
                    <a:pt x="1501199" y="0"/>
                  </a:lnTo>
                  <a:lnTo>
                    <a:pt x="1501199" y="476699"/>
                  </a:lnTo>
                  <a:lnTo>
                    <a:pt x="788699" y="476699"/>
                  </a:lnTo>
                  <a:lnTo>
                    <a:pt x="788699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61725" y="2658099"/>
            <a:ext cx="1273175" cy="332740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284"/>
              </a:spcBef>
            </a:pP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Instability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4349" y="3357500"/>
            <a:ext cx="1273175" cy="1372870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5"/>
              </a:lnSpc>
            </a:pP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Larger</a:t>
            </a:r>
            <a:endParaRPr sz="1600">
              <a:latin typeface="Calibri"/>
              <a:cs typeface="Calibri"/>
            </a:endParaRPr>
          </a:p>
          <a:p>
            <a:pPr marL="139065" marR="131445" algn="ctr">
              <a:lnSpc>
                <a:spcPct val="114999"/>
              </a:lnSpc>
            </a:pP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do 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ﬁne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with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prompt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length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1600" spc="-37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32250" y="3701000"/>
            <a:ext cx="212725" cy="342900"/>
          </a:xfrm>
          <a:custGeom>
            <a:avLst/>
            <a:gdLst/>
            <a:ahLst/>
            <a:cxnLst/>
            <a:rect l="l" t="t" r="r" b="b"/>
            <a:pathLst>
              <a:path w="212725" h="342900">
                <a:moveTo>
                  <a:pt x="212099" y="342899"/>
                </a:moveTo>
                <a:lnTo>
                  <a:pt x="0" y="0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Advantages</a:t>
            </a:r>
            <a:r>
              <a:rPr spc="120" dirty="0"/>
              <a:t> </a:t>
            </a:r>
            <a:r>
              <a:rPr spc="215" dirty="0"/>
              <a:t>of</a:t>
            </a:r>
            <a:r>
              <a:rPr spc="120" dirty="0"/>
              <a:t> </a:t>
            </a:r>
            <a:r>
              <a:rPr spc="300" dirty="0"/>
              <a:t>prompt</a:t>
            </a:r>
            <a:r>
              <a:rPr spc="125" dirty="0"/>
              <a:t> </a:t>
            </a:r>
            <a:r>
              <a:rPr spc="229" dirty="0"/>
              <a:t>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71" y="1895657"/>
            <a:ext cx="6318250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whole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spcBef>
                <a:spcPts val="9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Not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limited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10" dirty="0">
                <a:solidFill>
                  <a:srgbClr val="1B3138"/>
                </a:solidFill>
                <a:latin typeface="Calibri"/>
                <a:cs typeface="Calibri"/>
              </a:rPr>
              <a:t>#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examples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that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ﬁt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context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971" y="3381252"/>
            <a:ext cx="6354445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2070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Automatically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learn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new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a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new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Backprop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helps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us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ﬁnd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best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representation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5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One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1B3138"/>
                </a:solidFill>
                <a:latin typeface="Calibri"/>
                <a:cs typeface="Calibri"/>
              </a:rPr>
              <a:t>copy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971" y="5819653"/>
            <a:ext cx="3764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Resilient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domain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shift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6910" y="5205136"/>
            <a:ext cx="1473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Google</a:t>
            </a:r>
            <a:r>
              <a:rPr sz="1100" u="sng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AI</a:t>
            </a:r>
            <a:r>
              <a:rPr sz="1100" u="sng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Blog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7075" y="2378350"/>
            <a:ext cx="4768750" cy="268242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8127" y="1892033"/>
            <a:ext cx="41275" cy="4425950"/>
            <a:chOff x="6078127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6098558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6305" y="2623285"/>
            <a:ext cx="424878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convert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embeddings </a:t>
            </a:r>
            <a:r>
              <a:rPr sz="2000" spc="175" dirty="0">
                <a:solidFill>
                  <a:srgbClr val="1B3138"/>
                </a:solidFill>
                <a:latin typeface="Calibri"/>
                <a:cs typeface="Calibri"/>
              </a:rPr>
              <a:t>back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tokens</a:t>
            </a:r>
            <a:endParaRPr sz="2000">
              <a:latin typeface="Calibri"/>
              <a:cs typeface="Calibri"/>
            </a:endParaRPr>
          </a:p>
          <a:p>
            <a:pPr marL="332105" marR="257175" indent="-320040">
              <a:lnSpc>
                <a:spcPct val="114999"/>
              </a:lnSpc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cosine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distance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ﬁnd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the </a:t>
            </a:r>
            <a:r>
              <a:rPr sz="2000" spc="185" dirty="0">
                <a:solidFill>
                  <a:srgbClr val="1B3138"/>
                </a:solidFill>
                <a:latin typeface="Calibri"/>
                <a:cs typeface="Calibri"/>
              </a:rPr>
              <a:t>top-</a:t>
            </a:r>
            <a:r>
              <a:rPr sz="2000" spc="254" dirty="0">
                <a:solidFill>
                  <a:srgbClr val="1B3138"/>
                </a:solidFill>
                <a:latin typeface="Calibri"/>
                <a:cs typeface="Calibri"/>
              </a:rPr>
              <a:t>K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nearest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neighbors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Disadvantages</a:t>
            </a:r>
            <a:r>
              <a:rPr spc="125" dirty="0"/>
              <a:t> </a:t>
            </a:r>
            <a:r>
              <a:rPr spc="215" dirty="0"/>
              <a:t>of</a:t>
            </a:r>
            <a:r>
              <a:rPr spc="130" dirty="0"/>
              <a:t> </a:t>
            </a:r>
            <a:r>
              <a:rPr spc="300" dirty="0"/>
              <a:t>prompt</a:t>
            </a:r>
            <a:r>
              <a:rPr spc="125" dirty="0"/>
              <a:t> </a:t>
            </a:r>
            <a:r>
              <a:rPr spc="229" dirty="0"/>
              <a:t>tuning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072422" y="2565087"/>
            <a:ext cx="3778250" cy="3329304"/>
            <a:chOff x="7072422" y="2565087"/>
            <a:chExt cx="3778250" cy="3329304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2422" y="2565087"/>
              <a:ext cx="3777954" cy="33292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9804" y="3822502"/>
              <a:ext cx="6350" cy="273685"/>
            </a:xfrm>
            <a:custGeom>
              <a:avLst/>
              <a:gdLst/>
              <a:ahLst/>
              <a:cxnLst/>
              <a:rect l="l" t="t" r="r" b="b"/>
              <a:pathLst>
                <a:path w="6350" h="273685">
                  <a:moveTo>
                    <a:pt x="6289" y="0"/>
                  </a:moveTo>
                  <a:lnTo>
                    <a:pt x="0" y="273093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941" y="3752075"/>
              <a:ext cx="92827" cy="1175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4131" y="4048442"/>
              <a:ext cx="92827" cy="1175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95963" y="6054237"/>
            <a:ext cx="1591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Lester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82974" y="3828250"/>
            <a:ext cx="1367790" cy="261620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5"/>
              </a:spcBef>
            </a:pPr>
            <a:r>
              <a:rPr sz="1600" spc="60" dirty="0">
                <a:solidFill>
                  <a:srgbClr val="1B3138"/>
                </a:solidFill>
                <a:latin typeface="Calibri"/>
                <a:cs typeface="Calibri"/>
              </a:rPr>
              <a:t>Instability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4024" y="4089850"/>
            <a:ext cx="3120322" cy="237224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3113" y="1923089"/>
            <a:ext cx="2299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25" dirty="0">
                <a:solidFill>
                  <a:srgbClr val="1B3138"/>
                </a:solidFill>
                <a:latin typeface="Calibri"/>
                <a:cs typeface="Calibri"/>
              </a:rPr>
              <a:t>Less</a:t>
            </a:r>
            <a:r>
              <a:rPr sz="2000" b="1" spc="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35" dirty="0">
                <a:solidFill>
                  <a:srgbClr val="1B3138"/>
                </a:solidFill>
                <a:latin typeface="Calibri"/>
                <a:cs typeface="Calibri"/>
              </a:rPr>
              <a:t>interpretable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20865" y="1923089"/>
            <a:ext cx="2816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5" dirty="0">
                <a:solidFill>
                  <a:srgbClr val="1B3138"/>
                </a:solidFill>
                <a:latin typeface="Calibri"/>
                <a:cs typeface="Calibri"/>
              </a:rPr>
              <a:t>Unstable</a:t>
            </a:r>
            <a:r>
              <a:rPr sz="20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65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05055"/>
            <a:ext cx="10601960" cy="14363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229" dirty="0"/>
              <a:t>Preﬁx</a:t>
            </a:r>
            <a:r>
              <a:rPr spc="125" dirty="0"/>
              <a:t> </a:t>
            </a:r>
            <a:r>
              <a:rPr spc="240" dirty="0"/>
              <a:t>tuning</a:t>
            </a:r>
            <a:r>
              <a:rPr spc="125" dirty="0"/>
              <a:t> </a:t>
            </a:r>
            <a:r>
              <a:rPr spc="270" dirty="0"/>
              <a:t>is</a:t>
            </a:r>
            <a:r>
              <a:rPr spc="125" dirty="0"/>
              <a:t> </a:t>
            </a:r>
            <a:r>
              <a:rPr spc="275" dirty="0"/>
              <a:t>very</a:t>
            </a:r>
            <a:r>
              <a:rPr spc="125" dirty="0"/>
              <a:t> </a:t>
            </a:r>
            <a:r>
              <a:rPr spc="215" dirty="0"/>
              <a:t>similar</a:t>
            </a:r>
            <a:r>
              <a:rPr spc="125" dirty="0"/>
              <a:t> </a:t>
            </a:r>
            <a:r>
              <a:rPr spc="250" dirty="0"/>
              <a:t>to</a:t>
            </a:r>
            <a:r>
              <a:rPr spc="125" dirty="0"/>
              <a:t> </a:t>
            </a:r>
            <a:r>
              <a:rPr spc="300" dirty="0"/>
              <a:t>prompt</a:t>
            </a:r>
            <a:r>
              <a:rPr spc="130" dirty="0"/>
              <a:t> </a:t>
            </a:r>
            <a:r>
              <a:rPr spc="229" dirty="0"/>
              <a:t>tuning</a:t>
            </a:r>
          </a:p>
          <a:p>
            <a:pPr marL="27940" marR="52705">
              <a:lnSpc>
                <a:spcPts val="2590"/>
              </a:lnSpc>
              <a:spcBef>
                <a:spcPts val="640"/>
              </a:spcBef>
            </a:pPr>
            <a:r>
              <a:rPr sz="2400" spc="180" dirty="0">
                <a:solidFill>
                  <a:srgbClr val="1B5162"/>
                </a:solidFill>
              </a:rPr>
              <a:t>Adding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tunable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layer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each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transformer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block,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rather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55" dirty="0">
                <a:solidFill>
                  <a:srgbClr val="1B5162"/>
                </a:solidFill>
              </a:rPr>
              <a:t>than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just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input </a:t>
            </a:r>
            <a:r>
              <a:rPr sz="2400" spc="105" dirty="0">
                <a:solidFill>
                  <a:srgbClr val="1B5162"/>
                </a:solidFill>
              </a:rPr>
              <a:t>layer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350438" y="4760299"/>
            <a:ext cx="164401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Li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and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Liang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187" y="2728224"/>
            <a:ext cx="5166995" cy="1828164"/>
            <a:chOff x="246187" y="2728224"/>
            <a:chExt cx="5166995" cy="182816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187" y="2742511"/>
              <a:ext cx="5166499" cy="1813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3712" y="2742512"/>
              <a:ext cx="3703954" cy="273685"/>
            </a:xfrm>
            <a:custGeom>
              <a:avLst/>
              <a:gdLst/>
              <a:ahLst/>
              <a:cxnLst/>
              <a:rect l="l" t="t" r="r" b="b"/>
              <a:pathLst>
                <a:path w="3703954" h="273685">
                  <a:moveTo>
                    <a:pt x="3703799" y="273599"/>
                  </a:moveTo>
                  <a:lnTo>
                    <a:pt x="0" y="273599"/>
                  </a:lnTo>
                  <a:lnTo>
                    <a:pt x="0" y="0"/>
                  </a:lnTo>
                  <a:lnTo>
                    <a:pt x="3703799" y="0"/>
                  </a:lnTo>
                  <a:lnTo>
                    <a:pt x="3703799" y="273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362" y="2742512"/>
              <a:ext cx="1370330" cy="1513205"/>
            </a:xfrm>
            <a:custGeom>
              <a:avLst/>
              <a:gdLst/>
              <a:ahLst/>
              <a:cxnLst/>
              <a:rect l="l" t="t" r="r" b="b"/>
              <a:pathLst>
                <a:path w="1370330" h="1513204">
                  <a:moveTo>
                    <a:pt x="0" y="0"/>
                  </a:moveTo>
                  <a:lnTo>
                    <a:pt x="1370099" y="0"/>
                  </a:lnTo>
                  <a:lnTo>
                    <a:pt x="1370099" y="1513199"/>
                  </a:lnTo>
                  <a:lnTo>
                    <a:pt x="0" y="1513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6650" y="1977800"/>
            <a:ext cx="6376300" cy="37651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53137" y="5865899"/>
            <a:ext cx="1297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Lightning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100" u="sng" spc="-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AI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371511"/>
            <a:ext cx="814260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400" spc="405" dirty="0">
                <a:solidFill>
                  <a:srgbClr val="EEEDE9"/>
                </a:solidFill>
              </a:rPr>
              <a:t>Re-</a:t>
            </a:r>
            <a:r>
              <a:rPr sz="6400" spc="400" dirty="0">
                <a:solidFill>
                  <a:srgbClr val="EEEDE9"/>
                </a:solidFill>
              </a:rPr>
              <a:t>parameterization: </a:t>
            </a:r>
            <a:r>
              <a:rPr sz="6400" spc="490" dirty="0">
                <a:solidFill>
                  <a:srgbClr val="EEEDE9"/>
                </a:solidFill>
              </a:rPr>
              <a:t>LoRA</a:t>
            </a:r>
            <a:endParaRPr sz="6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75" dirty="0"/>
              <a:t>Low-</a:t>
            </a:r>
            <a:r>
              <a:rPr spc="310" dirty="0"/>
              <a:t>Rank</a:t>
            </a:r>
            <a:r>
              <a:rPr spc="125" dirty="0"/>
              <a:t> </a:t>
            </a:r>
            <a:r>
              <a:rPr spc="275" dirty="0"/>
              <a:t>Adaptation</a:t>
            </a:r>
            <a:r>
              <a:rPr spc="125" dirty="0"/>
              <a:t> </a:t>
            </a:r>
            <a:r>
              <a:rPr spc="285" dirty="0"/>
              <a:t>(LoRA)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Decomposes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weight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change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matrix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into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lower-</a:t>
            </a:r>
            <a:r>
              <a:rPr sz="2400" spc="215" dirty="0">
                <a:solidFill>
                  <a:srgbClr val="1B5162"/>
                </a:solidFill>
              </a:rPr>
              <a:t>rank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matrices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725" y="1685362"/>
            <a:ext cx="3567624" cy="47568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5" dirty="0"/>
              <a:t>Let’s</a:t>
            </a:r>
            <a:r>
              <a:rPr spc="114" dirty="0"/>
              <a:t> </a:t>
            </a:r>
            <a:r>
              <a:rPr spc="360" dirty="0"/>
              <a:t>Chat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A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new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175" dirty="0">
                <a:solidFill>
                  <a:srgbClr val="1B5162"/>
                </a:solidFill>
              </a:rPr>
              <a:t>technology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paradigm</a:t>
            </a:r>
            <a:r>
              <a:rPr sz="2400" spc="70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has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arrived.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5173600" y="1775700"/>
            <a:ext cx="6864984" cy="4613910"/>
            <a:chOff x="5173600" y="1775700"/>
            <a:chExt cx="6864984" cy="4613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3600" y="1775700"/>
              <a:ext cx="6864948" cy="4613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750" y="1813800"/>
              <a:ext cx="6750648" cy="449935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9962" y="2425762"/>
            <a:ext cx="4772025" cy="3268345"/>
            <a:chOff x="349962" y="2425762"/>
            <a:chExt cx="4772025" cy="3268345"/>
          </a:xfrm>
        </p:grpSpPr>
        <p:sp>
          <p:nvSpPr>
            <p:cNvPr id="7" name="object 7"/>
            <p:cNvSpPr/>
            <p:nvPr/>
          </p:nvSpPr>
          <p:spPr>
            <a:xfrm>
              <a:off x="354725" y="2430524"/>
              <a:ext cx="4762500" cy="3258820"/>
            </a:xfrm>
            <a:custGeom>
              <a:avLst/>
              <a:gdLst/>
              <a:ahLst/>
              <a:cxnLst/>
              <a:rect l="l" t="t" r="r" b="b"/>
              <a:pathLst>
                <a:path w="4762500" h="3258820">
                  <a:moveTo>
                    <a:pt x="4440599" y="3258299"/>
                  </a:moveTo>
                  <a:lnTo>
                    <a:pt x="321300" y="3258299"/>
                  </a:lnTo>
                  <a:lnTo>
                    <a:pt x="273821" y="3254816"/>
                  </a:lnTo>
                  <a:lnTo>
                    <a:pt x="228505" y="3244696"/>
                  </a:lnTo>
                  <a:lnTo>
                    <a:pt x="185848" y="3228437"/>
                  </a:lnTo>
                  <a:lnTo>
                    <a:pt x="146349" y="3206536"/>
                  </a:lnTo>
                  <a:lnTo>
                    <a:pt x="110503" y="3179490"/>
                  </a:lnTo>
                  <a:lnTo>
                    <a:pt x="78809" y="3147796"/>
                  </a:lnTo>
                  <a:lnTo>
                    <a:pt x="51763" y="3111950"/>
                  </a:lnTo>
                  <a:lnTo>
                    <a:pt x="29862" y="3072451"/>
                  </a:lnTo>
                  <a:lnTo>
                    <a:pt x="13603" y="3029795"/>
                  </a:lnTo>
                  <a:lnTo>
                    <a:pt x="3483" y="2984478"/>
                  </a:lnTo>
                  <a:lnTo>
                    <a:pt x="0" y="2936999"/>
                  </a:lnTo>
                  <a:lnTo>
                    <a:pt x="0" y="321300"/>
                  </a:lnTo>
                  <a:lnTo>
                    <a:pt x="3483" y="273821"/>
                  </a:lnTo>
                  <a:lnTo>
                    <a:pt x="13603" y="228505"/>
                  </a:lnTo>
                  <a:lnTo>
                    <a:pt x="29862" y="185848"/>
                  </a:lnTo>
                  <a:lnTo>
                    <a:pt x="51763" y="146349"/>
                  </a:lnTo>
                  <a:lnTo>
                    <a:pt x="78809" y="110503"/>
                  </a:lnTo>
                  <a:lnTo>
                    <a:pt x="110503" y="78809"/>
                  </a:lnTo>
                  <a:lnTo>
                    <a:pt x="146349" y="51763"/>
                  </a:lnTo>
                  <a:lnTo>
                    <a:pt x="185848" y="29862"/>
                  </a:lnTo>
                  <a:lnTo>
                    <a:pt x="228505" y="13603"/>
                  </a:lnTo>
                  <a:lnTo>
                    <a:pt x="273821" y="3483"/>
                  </a:lnTo>
                  <a:lnTo>
                    <a:pt x="321300" y="0"/>
                  </a:lnTo>
                  <a:lnTo>
                    <a:pt x="4440599" y="0"/>
                  </a:lnTo>
                  <a:lnTo>
                    <a:pt x="4491165" y="4002"/>
                  </a:lnTo>
                  <a:lnTo>
                    <a:pt x="4540030" y="15771"/>
                  </a:lnTo>
                  <a:lnTo>
                    <a:pt x="4586332" y="34950"/>
                  </a:lnTo>
                  <a:lnTo>
                    <a:pt x="4629207" y="61181"/>
                  </a:lnTo>
                  <a:lnTo>
                    <a:pt x="4667792" y="94106"/>
                  </a:lnTo>
                  <a:lnTo>
                    <a:pt x="4700718" y="132692"/>
                  </a:lnTo>
                  <a:lnTo>
                    <a:pt x="4726949" y="175567"/>
                  </a:lnTo>
                  <a:lnTo>
                    <a:pt x="4746127" y="221869"/>
                  </a:lnTo>
                  <a:lnTo>
                    <a:pt x="4757897" y="270735"/>
                  </a:lnTo>
                  <a:lnTo>
                    <a:pt x="4761899" y="321300"/>
                  </a:lnTo>
                  <a:lnTo>
                    <a:pt x="4761899" y="2936999"/>
                  </a:lnTo>
                  <a:lnTo>
                    <a:pt x="4758416" y="2984478"/>
                  </a:lnTo>
                  <a:lnTo>
                    <a:pt x="4748296" y="3029795"/>
                  </a:lnTo>
                  <a:lnTo>
                    <a:pt x="4732037" y="3072451"/>
                  </a:lnTo>
                  <a:lnTo>
                    <a:pt x="4710136" y="3111950"/>
                  </a:lnTo>
                  <a:lnTo>
                    <a:pt x="4683090" y="3147796"/>
                  </a:lnTo>
                  <a:lnTo>
                    <a:pt x="4651396" y="3179490"/>
                  </a:lnTo>
                  <a:lnTo>
                    <a:pt x="4615550" y="3206536"/>
                  </a:lnTo>
                  <a:lnTo>
                    <a:pt x="4576051" y="3228437"/>
                  </a:lnTo>
                  <a:lnTo>
                    <a:pt x="4533395" y="3244696"/>
                  </a:lnTo>
                  <a:lnTo>
                    <a:pt x="4488078" y="3254816"/>
                  </a:lnTo>
                  <a:lnTo>
                    <a:pt x="4440599" y="32582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4725" y="2430524"/>
              <a:ext cx="4762500" cy="3258820"/>
            </a:xfrm>
            <a:custGeom>
              <a:avLst/>
              <a:gdLst/>
              <a:ahLst/>
              <a:cxnLst/>
              <a:rect l="l" t="t" r="r" b="b"/>
              <a:pathLst>
                <a:path w="4762500" h="3258820">
                  <a:moveTo>
                    <a:pt x="0" y="321300"/>
                  </a:moveTo>
                  <a:lnTo>
                    <a:pt x="3483" y="273821"/>
                  </a:lnTo>
                  <a:lnTo>
                    <a:pt x="13603" y="228505"/>
                  </a:lnTo>
                  <a:lnTo>
                    <a:pt x="29862" y="185848"/>
                  </a:lnTo>
                  <a:lnTo>
                    <a:pt x="51763" y="146349"/>
                  </a:lnTo>
                  <a:lnTo>
                    <a:pt x="78809" y="110503"/>
                  </a:lnTo>
                  <a:lnTo>
                    <a:pt x="110503" y="78809"/>
                  </a:lnTo>
                  <a:lnTo>
                    <a:pt x="146349" y="51763"/>
                  </a:lnTo>
                  <a:lnTo>
                    <a:pt x="185848" y="29862"/>
                  </a:lnTo>
                  <a:lnTo>
                    <a:pt x="228505" y="13603"/>
                  </a:lnTo>
                  <a:lnTo>
                    <a:pt x="273821" y="3483"/>
                  </a:lnTo>
                  <a:lnTo>
                    <a:pt x="321300" y="0"/>
                  </a:lnTo>
                  <a:lnTo>
                    <a:pt x="4440599" y="0"/>
                  </a:lnTo>
                  <a:lnTo>
                    <a:pt x="4491165" y="4002"/>
                  </a:lnTo>
                  <a:lnTo>
                    <a:pt x="4540030" y="15771"/>
                  </a:lnTo>
                  <a:lnTo>
                    <a:pt x="4586332" y="34950"/>
                  </a:lnTo>
                  <a:lnTo>
                    <a:pt x="4629207" y="61181"/>
                  </a:lnTo>
                  <a:lnTo>
                    <a:pt x="4667792" y="94106"/>
                  </a:lnTo>
                  <a:lnTo>
                    <a:pt x="4700718" y="132692"/>
                  </a:lnTo>
                  <a:lnTo>
                    <a:pt x="4726949" y="175567"/>
                  </a:lnTo>
                  <a:lnTo>
                    <a:pt x="4746127" y="221869"/>
                  </a:lnTo>
                  <a:lnTo>
                    <a:pt x="4757897" y="270735"/>
                  </a:lnTo>
                  <a:lnTo>
                    <a:pt x="4761899" y="321300"/>
                  </a:lnTo>
                  <a:lnTo>
                    <a:pt x="4761899" y="2936999"/>
                  </a:lnTo>
                  <a:lnTo>
                    <a:pt x="4758416" y="2984478"/>
                  </a:lnTo>
                  <a:lnTo>
                    <a:pt x="4748296" y="3029795"/>
                  </a:lnTo>
                  <a:lnTo>
                    <a:pt x="4732037" y="3072451"/>
                  </a:lnTo>
                  <a:lnTo>
                    <a:pt x="4710136" y="3111950"/>
                  </a:lnTo>
                  <a:lnTo>
                    <a:pt x="4683090" y="3147796"/>
                  </a:lnTo>
                  <a:lnTo>
                    <a:pt x="4651396" y="3179490"/>
                  </a:lnTo>
                  <a:lnTo>
                    <a:pt x="4615550" y="3206536"/>
                  </a:lnTo>
                  <a:lnTo>
                    <a:pt x="4576051" y="3228437"/>
                  </a:lnTo>
                  <a:lnTo>
                    <a:pt x="4533395" y="3244696"/>
                  </a:lnTo>
                  <a:lnTo>
                    <a:pt x="4488078" y="3254816"/>
                  </a:lnTo>
                  <a:lnTo>
                    <a:pt x="4440599" y="3258299"/>
                  </a:lnTo>
                  <a:lnTo>
                    <a:pt x="321300" y="3258299"/>
                  </a:lnTo>
                  <a:lnTo>
                    <a:pt x="273821" y="3254816"/>
                  </a:lnTo>
                  <a:lnTo>
                    <a:pt x="228505" y="3244696"/>
                  </a:lnTo>
                  <a:lnTo>
                    <a:pt x="185848" y="3228437"/>
                  </a:lnTo>
                  <a:lnTo>
                    <a:pt x="146349" y="3206536"/>
                  </a:lnTo>
                  <a:lnTo>
                    <a:pt x="110503" y="3179490"/>
                  </a:lnTo>
                  <a:lnTo>
                    <a:pt x="78809" y="3147796"/>
                  </a:lnTo>
                  <a:lnTo>
                    <a:pt x="51763" y="3111950"/>
                  </a:lnTo>
                  <a:lnTo>
                    <a:pt x="29862" y="3072451"/>
                  </a:lnTo>
                  <a:lnTo>
                    <a:pt x="13603" y="3029795"/>
                  </a:lnTo>
                  <a:lnTo>
                    <a:pt x="3483" y="2984478"/>
                  </a:lnTo>
                  <a:lnTo>
                    <a:pt x="0" y="2936999"/>
                  </a:lnTo>
                  <a:lnTo>
                    <a:pt x="0" y="32130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1855" y="2681602"/>
            <a:ext cx="4316095" cy="250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05410">
              <a:lnSpc>
                <a:spcPct val="115100"/>
              </a:lnSpc>
              <a:spcBef>
                <a:spcPts val="75"/>
              </a:spcBef>
            </a:pPr>
            <a:r>
              <a:rPr sz="2100" spc="190" dirty="0">
                <a:solidFill>
                  <a:srgbClr val="1B3138"/>
                </a:solidFill>
                <a:latin typeface="Calibri"/>
                <a:cs typeface="Calibri"/>
              </a:rPr>
              <a:t>Less</a:t>
            </a:r>
            <a:r>
              <a:rPr sz="21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than </a:t>
            </a:r>
            <a:r>
              <a:rPr sz="2100" spc="14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year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old,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75" dirty="0">
                <a:solidFill>
                  <a:srgbClr val="1B3138"/>
                </a:solidFill>
                <a:latin typeface="Calibri"/>
                <a:cs typeface="Calibri"/>
              </a:rPr>
              <a:t>ChatGPT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is 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u="heavy" spc="13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fastest</a:t>
            </a:r>
            <a:r>
              <a:rPr sz="2100" u="heavy" spc="9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100" u="heavy" spc="15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adopted</a:t>
            </a:r>
            <a:r>
              <a:rPr sz="2100" u="heavy" spc="95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 </a:t>
            </a:r>
            <a:r>
              <a:rPr sz="2100" u="heavy" spc="130" dirty="0">
                <a:solidFill>
                  <a:srgbClr val="1B3138"/>
                </a:solidFill>
                <a:uFill>
                  <a:solidFill>
                    <a:srgbClr val="1B3138"/>
                  </a:solidFill>
                </a:uFill>
                <a:latin typeface="Calibri"/>
                <a:cs typeface="Calibri"/>
              </a:rPr>
              <a:t>technology</a:t>
            </a:r>
            <a:r>
              <a:rPr sz="21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30" dirty="0">
                <a:solidFill>
                  <a:srgbClr val="1B3138"/>
                </a:solidFill>
                <a:latin typeface="Calibri"/>
                <a:cs typeface="Calibri"/>
              </a:rPr>
              <a:t>in 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human</a:t>
            </a:r>
            <a:r>
              <a:rPr sz="21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1B3138"/>
                </a:solidFill>
                <a:latin typeface="Calibri"/>
                <a:cs typeface="Calibri"/>
              </a:rPr>
              <a:t>history.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60"/>
              </a:spcBef>
            </a:pP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14100"/>
              </a:lnSpc>
            </a:pPr>
            <a:r>
              <a:rPr sz="2100" spc="150" dirty="0">
                <a:solidFill>
                  <a:srgbClr val="1B3138"/>
                </a:solidFill>
                <a:latin typeface="Calibri"/>
                <a:cs typeface="Calibri"/>
              </a:rPr>
              <a:t>LLMs</a:t>
            </a:r>
            <a:r>
              <a:rPr sz="21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B3138"/>
                </a:solidFill>
                <a:latin typeface="Calibri"/>
                <a:cs typeface="Calibri"/>
              </a:rPr>
              <a:t>like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75" dirty="0">
                <a:solidFill>
                  <a:srgbClr val="1B3138"/>
                </a:solidFill>
                <a:latin typeface="Calibri"/>
                <a:cs typeface="Calibri"/>
              </a:rPr>
              <a:t>ChatGPT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1B3138"/>
                </a:solidFill>
                <a:latin typeface="Calibri"/>
                <a:cs typeface="Calibri"/>
              </a:rPr>
              <a:t>have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1B3138"/>
                </a:solidFill>
                <a:latin typeface="Calibri"/>
                <a:cs typeface="Calibri"/>
              </a:rPr>
              <a:t>ushered</a:t>
            </a:r>
            <a:r>
              <a:rPr sz="21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30" dirty="0">
                <a:solidFill>
                  <a:srgbClr val="1B3138"/>
                </a:solidFill>
                <a:latin typeface="Calibri"/>
                <a:cs typeface="Calibri"/>
              </a:rPr>
              <a:t>in </a:t>
            </a:r>
            <a:r>
              <a:rPr sz="2100" spc="14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spc="90" dirty="0">
                <a:solidFill>
                  <a:srgbClr val="1B3138"/>
                </a:solidFill>
                <a:latin typeface="Calibri"/>
                <a:cs typeface="Calibri"/>
              </a:rPr>
              <a:t>new</a:t>
            </a:r>
            <a:r>
              <a:rPr sz="21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b="1" spc="165" dirty="0">
                <a:solidFill>
                  <a:srgbClr val="1B3138"/>
                </a:solidFill>
                <a:latin typeface="Calibri"/>
                <a:cs typeface="Calibri"/>
              </a:rPr>
              <a:t>golden</a:t>
            </a:r>
            <a:r>
              <a:rPr sz="21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b="1" spc="160" dirty="0">
                <a:solidFill>
                  <a:srgbClr val="1B3138"/>
                </a:solidFill>
                <a:latin typeface="Calibri"/>
                <a:cs typeface="Calibri"/>
              </a:rPr>
              <a:t>era</a:t>
            </a:r>
            <a:r>
              <a:rPr sz="21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b="1" spc="13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100" b="1" spc="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100" b="1" spc="-25" dirty="0">
                <a:solidFill>
                  <a:srgbClr val="1B3138"/>
                </a:solidFill>
                <a:latin typeface="Calibri"/>
                <a:cs typeface="Calibri"/>
              </a:rPr>
              <a:t>AI</a:t>
            </a:r>
            <a:r>
              <a:rPr sz="2100" spc="-25" dirty="0">
                <a:solidFill>
                  <a:srgbClr val="1B3138"/>
                </a:solidFill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70586" y="6493130"/>
            <a:ext cx="117411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4"/>
              </a:rPr>
              <a:t>Brookings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375" dirty="0"/>
              <a:t>Low-</a:t>
            </a:r>
            <a:r>
              <a:rPr spc="310" dirty="0"/>
              <a:t>Rank</a:t>
            </a:r>
            <a:r>
              <a:rPr spc="125" dirty="0"/>
              <a:t> </a:t>
            </a:r>
            <a:r>
              <a:rPr spc="275" dirty="0"/>
              <a:t>Adaptation</a:t>
            </a:r>
            <a:r>
              <a:rPr spc="125" dirty="0"/>
              <a:t> </a:t>
            </a:r>
            <a:r>
              <a:rPr spc="285" dirty="0"/>
              <a:t>(LoRA)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235" dirty="0">
                <a:solidFill>
                  <a:srgbClr val="1B5162"/>
                </a:solidFill>
              </a:rPr>
              <a:t>Decomposes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weight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change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matrix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into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lower-</a:t>
            </a:r>
            <a:r>
              <a:rPr sz="2400" spc="215" dirty="0">
                <a:solidFill>
                  <a:srgbClr val="1B5162"/>
                </a:solidFill>
              </a:rPr>
              <a:t>rank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80" dirty="0">
                <a:solidFill>
                  <a:srgbClr val="1B5162"/>
                </a:solidFill>
              </a:rPr>
              <a:t>matrices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625" y="1758200"/>
            <a:ext cx="8187576" cy="4613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5" dirty="0"/>
              <a:t>Rank?</a:t>
            </a:r>
            <a:r>
              <a:rPr spc="130" dirty="0"/>
              <a:t> </a:t>
            </a:r>
            <a:r>
              <a:rPr spc="180" dirty="0"/>
              <a:t>Brief</a:t>
            </a:r>
            <a:r>
              <a:rPr spc="135" dirty="0"/>
              <a:t> </a:t>
            </a:r>
            <a:r>
              <a:rPr spc="245" dirty="0"/>
              <a:t>visit</a:t>
            </a:r>
            <a:r>
              <a:rPr spc="135" dirty="0"/>
              <a:t> </a:t>
            </a:r>
            <a:r>
              <a:rPr spc="250" dirty="0"/>
              <a:t>to</a:t>
            </a:r>
            <a:r>
              <a:rPr spc="130" dirty="0"/>
              <a:t> </a:t>
            </a:r>
            <a:r>
              <a:rPr spc="180" dirty="0"/>
              <a:t>linear</a:t>
            </a:r>
            <a:r>
              <a:rPr spc="135" dirty="0"/>
              <a:t> </a:t>
            </a:r>
            <a:r>
              <a:rPr spc="245" dirty="0"/>
              <a:t>algebra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10" dirty="0"/>
              <a:t>Maximum </a:t>
            </a:r>
            <a:r>
              <a:rPr sz="2400" spc="730" dirty="0"/>
              <a:t>#</a:t>
            </a:r>
            <a:r>
              <a:rPr sz="2400" spc="110" dirty="0"/>
              <a:t> of</a:t>
            </a:r>
            <a:r>
              <a:rPr sz="2400" spc="114" dirty="0"/>
              <a:t> </a:t>
            </a:r>
            <a:r>
              <a:rPr sz="2400" spc="85" dirty="0"/>
              <a:t>linearly</a:t>
            </a:r>
            <a:r>
              <a:rPr sz="2400" spc="110" dirty="0"/>
              <a:t> </a:t>
            </a:r>
            <a:r>
              <a:rPr sz="2400" spc="145" dirty="0"/>
              <a:t>independent</a:t>
            </a:r>
            <a:r>
              <a:rPr sz="2400" spc="114" dirty="0"/>
              <a:t> </a:t>
            </a:r>
            <a:r>
              <a:rPr sz="2400" spc="160" dirty="0"/>
              <a:t>columns</a:t>
            </a:r>
            <a:r>
              <a:rPr sz="2400" spc="110" dirty="0"/>
              <a:t> </a:t>
            </a:r>
            <a:r>
              <a:rPr sz="2400" spc="105" dirty="0"/>
              <a:t>or</a:t>
            </a:r>
            <a:r>
              <a:rPr sz="2400" spc="114" dirty="0"/>
              <a:t> </a:t>
            </a:r>
            <a:r>
              <a:rPr sz="2400" spc="95" dirty="0"/>
              <a:t>rows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1" y="1909069"/>
            <a:ext cx="7709534" cy="17081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How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many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unique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rows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or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columns?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rank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redundant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row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or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multiply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by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constant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Independence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3138"/>
                </a:solidFill>
                <a:latin typeface="Calibri"/>
                <a:cs typeface="Calibri"/>
              </a:rPr>
              <a:t>dependence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each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150" y="4572675"/>
            <a:ext cx="1856999" cy="10988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14715" y="4392571"/>
            <a:ext cx="3456940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4325" algn="l"/>
              </a:tabLst>
            </a:pP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Row</a:t>
            </a:r>
            <a:r>
              <a:rPr sz="1600" spc="2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rank:</a:t>
            </a:r>
            <a:r>
              <a:rPr sz="1600" spc="21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37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771525" lvl="1" indent="-301625">
              <a:lnSpc>
                <a:spcPct val="100000"/>
              </a:lnSpc>
              <a:spcBef>
                <a:spcPts val="290"/>
              </a:spcBef>
              <a:buClr>
                <a:srgbClr val="FFAB00"/>
              </a:buClr>
              <a:buChar char="•"/>
              <a:tabLst>
                <a:tab pos="771525" algn="l"/>
              </a:tabLst>
            </a:pP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2nd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row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3x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1st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B3138"/>
                </a:solidFill>
                <a:latin typeface="Calibri"/>
                <a:cs typeface="Calibri"/>
              </a:rPr>
              <a:t>row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</a:tabLst>
            </a:pPr>
            <a:r>
              <a:rPr sz="1600" spc="105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r>
              <a:rPr sz="1600" spc="1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rank:</a:t>
            </a:r>
            <a:r>
              <a:rPr sz="1600" spc="15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-370" dirty="0">
                <a:solidFill>
                  <a:srgbClr val="1B3138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771525" lvl="1" indent="-301625">
              <a:lnSpc>
                <a:spcPct val="100000"/>
              </a:lnSpc>
              <a:spcBef>
                <a:spcPts val="285"/>
              </a:spcBef>
              <a:buClr>
                <a:srgbClr val="FFAB00"/>
              </a:buClr>
              <a:buChar char="•"/>
              <a:tabLst>
                <a:tab pos="771525" algn="l"/>
              </a:tabLst>
            </a:pP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2nd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2x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B3138"/>
                </a:solidFill>
                <a:latin typeface="Calibri"/>
                <a:cs typeface="Calibri"/>
              </a:rPr>
              <a:t>1st</a:t>
            </a:r>
            <a:r>
              <a:rPr sz="1600" spc="5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endParaRPr sz="1600">
              <a:latin typeface="Calibri"/>
              <a:cs typeface="Calibri"/>
            </a:endParaRPr>
          </a:p>
          <a:p>
            <a:pPr marL="771525" lvl="1" indent="-301625">
              <a:lnSpc>
                <a:spcPct val="100000"/>
              </a:lnSpc>
              <a:spcBef>
                <a:spcPts val="290"/>
              </a:spcBef>
              <a:buClr>
                <a:srgbClr val="FFAB00"/>
              </a:buClr>
              <a:buChar char="•"/>
              <a:tabLst>
                <a:tab pos="771525" algn="l"/>
              </a:tabLst>
            </a:pP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3rd</a:t>
            </a:r>
            <a:r>
              <a:rPr sz="16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2x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114" dirty="0">
                <a:solidFill>
                  <a:srgbClr val="1B3138"/>
                </a:solidFill>
                <a:latin typeface="Calibri"/>
                <a:cs typeface="Calibri"/>
              </a:rPr>
              <a:t>2nd</a:t>
            </a: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column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How</a:t>
            </a:r>
            <a:r>
              <a:rPr spc="125" dirty="0"/>
              <a:t> </a:t>
            </a:r>
            <a:r>
              <a:rPr spc="365" dirty="0"/>
              <a:t>does</a:t>
            </a:r>
            <a:r>
              <a:rPr spc="130" dirty="0"/>
              <a:t> </a:t>
            </a:r>
            <a:r>
              <a:rPr spc="250" dirty="0"/>
              <a:t>weight</a:t>
            </a:r>
            <a:r>
              <a:rPr spc="130" dirty="0"/>
              <a:t> </a:t>
            </a:r>
            <a:r>
              <a:rPr spc="245" dirty="0"/>
              <a:t>matrix</a:t>
            </a:r>
            <a:r>
              <a:rPr spc="125" dirty="0"/>
              <a:t> </a:t>
            </a:r>
            <a:r>
              <a:rPr spc="315" dirty="0"/>
              <a:t>decomposition</a:t>
            </a:r>
            <a:r>
              <a:rPr spc="130" dirty="0"/>
              <a:t> </a:t>
            </a:r>
            <a:r>
              <a:rPr spc="210" dirty="0"/>
              <a:t>work?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0" dirty="0">
                <a:solidFill>
                  <a:srgbClr val="1B5162"/>
                </a:solidFill>
              </a:rPr>
              <a:t>Observation: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5" dirty="0">
                <a:solidFill>
                  <a:srgbClr val="1B5162"/>
                </a:solidFill>
              </a:rPr>
              <a:t>Actual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rank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30" dirty="0">
                <a:solidFill>
                  <a:srgbClr val="1B5162"/>
                </a:solidFill>
              </a:rPr>
              <a:t>of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attention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weight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matrices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is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70" dirty="0">
                <a:solidFill>
                  <a:srgbClr val="1B5162"/>
                </a:solidFill>
              </a:rPr>
              <a:t>low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600" y="1925832"/>
            <a:ext cx="2127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30" baseline="20833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1600" spc="-20" dirty="0">
                <a:solidFill>
                  <a:srgbClr val="188037"/>
                </a:solidFill>
                <a:latin typeface="Courier New"/>
                <a:cs typeface="Courier New"/>
              </a:rPr>
              <a:t>delta</a:t>
            </a:r>
            <a:r>
              <a:rPr sz="1600" spc="-31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3600" baseline="20833" dirty="0">
                <a:solidFill>
                  <a:srgbClr val="188037"/>
                </a:solidFill>
                <a:latin typeface="Courier New"/>
                <a:cs typeface="Courier New"/>
              </a:rPr>
              <a:t>=</a:t>
            </a:r>
            <a:r>
              <a:rPr sz="3600" spc="-1185" baseline="20833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3600" spc="-15" baseline="20833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1600" spc="-10" dirty="0">
                <a:solidFill>
                  <a:srgbClr val="188037"/>
                </a:solidFill>
                <a:latin typeface="Courier New"/>
                <a:cs typeface="Courier New"/>
              </a:rPr>
              <a:t>a</a:t>
            </a:r>
            <a:r>
              <a:rPr sz="1600" spc="-31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3600" spc="179" baseline="20833" dirty="0">
                <a:solidFill>
                  <a:srgbClr val="1B3138"/>
                </a:solidFill>
                <a:latin typeface="Calibri"/>
                <a:cs typeface="Calibri"/>
              </a:rPr>
              <a:t>+</a:t>
            </a:r>
            <a:r>
              <a:rPr sz="3600" spc="165" baseline="20833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3600" spc="-37" baseline="20833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1600" spc="-25" dirty="0">
                <a:solidFill>
                  <a:srgbClr val="188037"/>
                </a:solidFill>
                <a:latin typeface="Courier New"/>
                <a:cs typeface="Courier New"/>
              </a:rPr>
              <a:t>b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9171" y="5118613"/>
            <a:ext cx="804672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Total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(100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x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2)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+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(2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x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100)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1B3138"/>
                </a:solidFill>
                <a:latin typeface="Calibri"/>
                <a:cs typeface="Calibri"/>
              </a:rPr>
              <a:t>400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Original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(100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x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100)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10,000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Reduction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10,000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6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360" dirty="0">
                <a:solidFill>
                  <a:srgbClr val="1B3138"/>
                </a:solidFill>
                <a:latin typeface="Calibri"/>
                <a:cs typeface="Calibri"/>
              </a:rPr>
              <a:t>400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96%!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3675" y="2174725"/>
            <a:ext cx="3004820" cy="3373754"/>
            <a:chOff x="463675" y="2174725"/>
            <a:chExt cx="3004820" cy="337375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75" y="2174725"/>
              <a:ext cx="3004348" cy="3373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525" y="3190750"/>
              <a:ext cx="583499" cy="583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6375" y="3190750"/>
              <a:ext cx="583499" cy="583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5500" y="3879025"/>
              <a:ext cx="583499" cy="58349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1237" y="2439674"/>
            <a:ext cx="6546723" cy="25381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LoRA</a:t>
            </a:r>
            <a:r>
              <a:rPr spc="140" dirty="0"/>
              <a:t> </a:t>
            </a:r>
            <a:r>
              <a:rPr spc="285" dirty="0"/>
              <a:t>matches/~outperforms</a:t>
            </a:r>
            <a:r>
              <a:rPr spc="145" dirty="0"/>
              <a:t> </a:t>
            </a:r>
            <a:r>
              <a:rPr spc="114" dirty="0"/>
              <a:t>full</a:t>
            </a:r>
            <a:r>
              <a:rPr spc="140" dirty="0"/>
              <a:t> </a:t>
            </a:r>
            <a:r>
              <a:rPr spc="330" dirty="0"/>
              <a:t>ﬁne-</a:t>
            </a:r>
            <a:r>
              <a:rPr spc="300" dirty="0"/>
              <a:t>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77" y="1909068"/>
            <a:ext cx="362966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37.7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/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45" dirty="0">
                <a:solidFill>
                  <a:srgbClr val="1B3138"/>
                </a:solidFill>
                <a:latin typeface="Calibri"/>
                <a:cs typeface="Calibri"/>
              </a:rPr>
              <a:t>175255.8</a:t>
            </a:r>
            <a:endParaRPr sz="2400">
              <a:latin typeface="Calibri"/>
              <a:cs typeface="Calibri"/>
            </a:endParaRPr>
          </a:p>
          <a:p>
            <a:pPr marL="350520">
              <a:lnSpc>
                <a:spcPct val="100000"/>
              </a:lnSpc>
              <a:spcBef>
                <a:spcPts val="434"/>
              </a:spcBef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1B3138"/>
                </a:solidFill>
                <a:latin typeface="Calibri"/>
                <a:cs typeface="Calibri"/>
              </a:rPr>
              <a:t>0.0002</a:t>
            </a:r>
            <a:endParaRPr sz="2400">
              <a:latin typeface="Calibri"/>
              <a:cs typeface="Calibri"/>
            </a:endParaRPr>
          </a:p>
          <a:p>
            <a:pPr marL="350520">
              <a:lnSpc>
                <a:spcPct val="100000"/>
              </a:lnSpc>
              <a:spcBef>
                <a:spcPts val="430"/>
              </a:spcBef>
            </a:pP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0.02%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parameters!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8241" y="2203609"/>
            <a:ext cx="6670675" cy="2889250"/>
            <a:chOff x="4738241" y="2203609"/>
            <a:chExt cx="6670675" cy="2889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41" y="2203609"/>
              <a:ext cx="6670279" cy="28892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96171" y="2943529"/>
              <a:ext cx="6148070" cy="2009775"/>
            </a:xfrm>
            <a:custGeom>
              <a:avLst/>
              <a:gdLst/>
              <a:ahLst/>
              <a:cxnLst/>
              <a:rect l="l" t="t" r="r" b="b"/>
              <a:pathLst>
                <a:path w="6148070" h="2009775">
                  <a:moveTo>
                    <a:pt x="0" y="0"/>
                  </a:moveTo>
                  <a:lnTo>
                    <a:pt x="6141397" y="0"/>
                  </a:lnTo>
                  <a:lnTo>
                    <a:pt x="6141397" y="270974"/>
                  </a:lnTo>
                  <a:lnTo>
                    <a:pt x="0" y="270974"/>
                  </a:lnTo>
                  <a:lnTo>
                    <a:pt x="0" y="0"/>
                  </a:lnTo>
                  <a:close/>
                </a:path>
                <a:path w="6148070" h="2009775">
                  <a:moveTo>
                    <a:pt x="6511" y="1738428"/>
                  </a:moveTo>
                  <a:lnTo>
                    <a:pt x="6147908" y="1738428"/>
                  </a:lnTo>
                  <a:lnTo>
                    <a:pt x="6147908" y="2009402"/>
                  </a:lnTo>
                  <a:lnTo>
                    <a:pt x="6511" y="2009402"/>
                  </a:lnTo>
                  <a:lnTo>
                    <a:pt x="6511" y="1738428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35766" y="2626024"/>
            <a:ext cx="894080" cy="317500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35"/>
              </a:spcBef>
            </a:pPr>
            <a:r>
              <a:rPr sz="1600" spc="70" dirty="0">
                <a:solidFill>
                  <a:srgbClr val="1B3138"/>
                </a:solidFill>
                <a:latin typeface="Calibri"/>
                <a:cs typeface="Calibri"/>
              </a:rPr>
              <a:t>Rouge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45000" y="2760274"/>
            <a:ext cx="184785" cy="13335"/>
          </a:xfrm>
          <a:custGeom>
            <a:avLst/>
            <a:gdLst/>
            <a:ahLst/>
            <a:cxnLst/>
            <a:rect l="l" t="t" r="r" b="b"/>
            <a:pathLst>
              <a:path w="184784" h="13335">
                <a:moveTo>
                  <a:pt x="184199" y="13199"/>
                </a:moveTo>
                <a:lnTo>
                  <a:pt x="0" y="0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4541" y="5227761"/>
            <a:ext cx="1365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Hu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9745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LoRA</a:t>
            </a:r>
            <a:r>
              <a:rPr spc="120" dirty="0"/>
              <a:t> </a:t>
            </a:r>
            <a:r>
              <a:rPr spc="270" dirty="0"/>
              <a:t>performs</a:t>
            </a:r>
            <a:r>
              <a:rPr spc="125" dirty="0"/>
              <a:t> </a:t>
            </a:r>
            <a:r>
              <a:rPr spc="140" dirty="0"/>
              <a:t>well</a:t>
            </a:r>
            <a:r>
              <a:rPr spc="120" dirty="0"/>
              <a:t> </a:t>
            </a:r>
            <a:r>
              <a:rPr spc="215" dirty="0"/>
              <a:t>with</a:t>
            </a:r>
            <a:r>
              <a:rPr spc="125" dirty="0"/>
              <a:t> </a:t>
            </a:r>
            <a:r>
              <a:rPr spc="275" dirty="0"/>
              <a:t>very</a:t>
            </a:r>
            <a:r>
              <a:rPr spc="120" dirty="0"/>
              <a:t> </a:t>
            </a:r>
            <a:r>
              <a:rPr spc="254" dirty="0"/>
              <a:t>small</a:t>
            </a:r>
            <a:r>
              <a:rPr spc="125" dirty="0"/>
              <a:t> </a:t>
            </a:r>
            <a:r>
              <a:rPr spc="235" dirty="0"/>
              <a:t>ranks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009" y="1120549"/>
            <a:ext cx="8416290" cy="291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GPT-</a:t>
            </a:r>
            <a:r>
              <a:rPr sz="2400" spc="195" dirty="0">
                <a:solidFill>
                  <a:srgbClr val="1B5162"/>
                </a:solidFill>
                <a:latin typeface="Calibri"/>
                <a:cs typeface="Calibri"/>
              </a:rPr>
              <a:t>3’s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validation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1B5162"/>
                </a:solidFill>
                <a:latin typeface="Calibri"/>
                <a:cs typeface="Calibri"/>
              </a:rPr>
              <a:t>accuracies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are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5162"/>
                </a:solidFill>
                <a:latin typeface="Calibri"/>
                <a:cs typeface="Calibri"/>
              </a:rPr>
              <a:t>similar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1B5162"/>
                </a:solidFill>
                <a:latin typeface="Calibri"/>
                <a:cs typeface="Calibri"/>
              </a:rPr>
              <a:t>across</a:t>
            </a:r>
            <a:r>
              <a:rPr sz="2400" spc="9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5162"/>
                </a:solidFill>
                <a:latin typeface="Calibri"/>
                <a:cs typeface="Calibri"/>
              </a:rPr>
              <a:t>rank</a:t>
            </a:r>
            <a:r>
              <a:rPr sz="2400" spc="9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5162"/>
                </a:solidFill>
                <a:latin typeface="Calibri"/>
                <a:cs typeface="Calibri"/>
              </a:rPr>
              <a:t>sizes</a:t>
            </a:r>
            <a:endParaRPr sz="2400">
              <a:latin typeface="Calibri"/>
              <a:cs typeface="Calibri"/>
            </a:endParaRPr>
          </a:p>
          <a:p>
            <a:pPr marL="50800" marR="6901815">
              <a:lnSpc>
                <a:spcPct val="153200"/>
              </a:lnSpc>
              <a:spcBef>
                <a:spcPts val="2225"/>
              </a:spcBef>
            </a:pPr>
            <a:r>
              <a:rPr sz="2400" spc="-1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2400" spc="-15" baseline="-31250" dirty="0">
                <a:solidFill>
                  <a:srgbClr val="188037"/>
                </a:solidFill>
                <a:latin typeface="Courier New"/>
                <a:cs typeface="Courier New"/>
              </a:rPr>
              <a:t>q</a:t>
            </a:r>
            <a:r>
              <a:rPr sz="2400" spc="-480" baseline="-3125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query </a:t>
            </a:r>
            <a:r>
              <a:rPr sz="2400" spc="-1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2400" spc="-15" baseline="-31250" dirty="0">
                <a:solidFill>
                  <a:srgbClr val="188037"/>
                </a:solidFill>
                <a:latin typeface="Courier New"/>
                <a:cs typeface="Courier New"/>
              </a:rPr>
              <a:t>k</a:t>
            </a:r>
            <a:r>
              <a:rPr sz="2400" spc="-480" baseline="-3125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key</a:t>
            </a:r>
            <a:r>
              <a:rPr sz="2400" spc="6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2400" spc="-15" baseline="-31250" dirty="0">
                <a:solidFill>
                  <a:srgbClr val="188037"/>
                </a:solidFill>
                <a:latin typeface="Courier New"/>
                <a:cs typeface="Courier New"/>
              </a:rPr>
              <a:t>v</a:t>
            </a:r>
            <a:r>
              <a:rPr sz="2400" spc="-480" baseline="-3125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535"/>
              </a:spcBef>
            </a:pPr>
            <a:r>
              <a:rPr sz="2400" spc="-1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2400" spc="-15" baseline="-31250" dirty="0">
                <a:solidFill>
                  <a:srgbClr val="188037"/>
                </a:solidFill>
                <a:latin typeface="Courier New"/>
                <a:cs typeface="Courier New"/>
              </a:rPr>
              <a:t>o</a:t>
            </a:r>
            <a:r>
              <a:rPr sz="2400" spc="-480" baseline="-3125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=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109" y="4570997"/>
            <a:ext cx="7093584" cy="114617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But,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small </a:t>
            </a:r>
            <a:r>
              <a:rPr sz="2400" dirty="0">
                <a:solidFill>
                  <a:srgbClr val="188037"/>
                </a:solidFill>
                <a:latin typeface="Courier New"/>
                <a:cs typeface="Courier New"/>
              </a:rPr>
              <a:t>r</a:t>
            </a:r>
            <a:r>
              <a:rPr sz="2400" spc="-785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likely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1B3138"/>
                </a:solidFill>
                <a:latin typeface="Calibri"/>
                <a:cs typeface="Calibri"/>
              </a:rPr>
              <a:t>won’t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work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all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tasks/datasets.</a:t>
            </a:r>
            <a:endParaRPr sz="2400">
              <a:latin typeface="Calibri"/>
              <a:cs typeface="Calibri"/>
            </a:endParaRPr>
          </a:p>
          <a:p>
            <a:pPr marL="469265" indent="-337820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Char char="•"/>
              <a:tabLst>
                <a:tab pos="469265" algn="l"/>
              </a:tabLst>
            </a:pP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E.g.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downstream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different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language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0848" y="1988813"/>
            <a:ext cx="7867524" cy="23188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44541" y="4407136"/>
            <a:ext cx="1365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Hu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4803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Advantages</a:t>
            </a:r>
            <a:r>
              <a:rPr spc="120" dirty="0"/>
              <a:t> </a:t>
            </a:r>
            <a:r>
              <a:rPr spc="215" dirty="0"/>
              <a:t>of</a:t>
            </a:r>
            <a:r>
              <a:rPr spc="120" dirty="0"/>
              <a:t> </a:t>
            </a:r>
            <a:r>
              <a:rPr spc="300" dirty="0"/>
              <a:t>LoRA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108" y="1120549"/>
            <a:ext cx="10429875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Similar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to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prompt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5162"/>
                </a:solidFill>
                <a:latin typeface="Calibri"/>
                <a:cs typeface="Calibri"/>
              </a:rPr>
              <a:t>tuning,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majority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of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the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5162"/>
                </a:solidFill>
                <a:latin typeface="Calibri"/>
                <a:cs typeface="Calibri"/>
              </a:rPr>
              <a:t>model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5162"/>
                </a:solidFill>
                <a:latin typeface="Calibri"/>
                <a:cs typeface="Calibri"/>
              </a:rPr>
              <a:t>weights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5162"/>
                </a:solidFill>
                <a:latin typeface="Calibri"/>
                <a:cs typeface="Calibri"/>
              </a:rPr>
              <a:t>are</a:t>
            </a:r>
            <a:r>
              <a:rPr sz="2400" spc="8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5162"/>
                </a:solidFill>
                <a:latin typeface="Calibri"/>
                <a:cs typeface="Calibri"/>
              </a:rPr>
              <a:t>frozen</a:t>
            </a:r>
            <a:endParaRPr sz="2400">
              <a:latin typeface="Calibri"/>
              <a:cs typeface="Calibri"/>
            </a:endParaRPr>
          </a:p>
          <a:p>
            <a:pPr marL="466725" indent="-338455">
              <a:lnSpc>
                <a:spcPct val="100000"/>
              </a:lnSpc>
              <a:spcBef>
                <a:spcPts val="1960"/>
              </a:spcBef>
              <a:buClr>
                <a:srgbClr val="1B5162"/>
              </a:buClr>
              <a:buChar char="•"/>
              <a:tabLst>
                <a:tab pos="466725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Able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share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re-</a:t>
            </a:r>
            <a:r>
              <a:rPr sz="2400" spc="26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foundation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923925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923925" algn="l"/>
              </a:tabLst>
            </a:pP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Swap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different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weights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for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different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5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466725" indent="-338455">
              <a:lnSpc>
                <a:spcPct val="100000"/>
              </a:lnSpc>
              <a:buClr>
                <a:srgbClr val="1B5162"/>
              </a:buClr>
              <a:buChar char="•"/>
              <a:tabLst>
                <a:tab pos="466725" algn="l"/>
              </a:tabLst>
            </a:pP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Improves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efﬁciency</a:t>
            </a:r>
            <a:endParaRPr sz="2400">
              <a:latin typeface="Calibri"/>
              <a:cs typeface="Calibri"/>
            </a:endParaRPr>
          </a:p>
          <a:p>
            <a:pPr marL="923925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923925" algn="l"/>
              </a:tabLst>
            </a:pP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Lower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hardware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barrier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(no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calculate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most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gradients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or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optimizer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states)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466725" indent="-338455">
              <a:lnSpc>
                <a:spcPct val="100000"/>
              </a:lnSpc>
              <a:buClr>
                <a:srgbClr val="1B5162"/>
              </a:buClr>
              <a:buChar char="•"/>
              <a:tabLst>
                <a:tab pos="466725" algn="l"/>
              </a:tabLst>
            </a:pPr>
            <a:r>
              <a:rPr sz="2400" spc="210" dirty="0">
                <a:solidFill>
                  <a:srgbClr val="1B3138"/>
                </a:solidFill>
                <a:latin typeface="Calibri"/>
                <a:cs typeface="Calibri"/>
              </a:rPr>
              <a:t>Adds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no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additional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latency</a:t>
            </a:r>
            <a:endParaRPr sz="2400">
              <a:latin typeface="Calibri"/>
              <a:cs typeface="Calibri"/>
            </a:endParaRPr>
          </a:p>
          <a:p>
            <a:pPr marL="923925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Font typeface="Calibri"/>
              <a:buChar char="•"/>
              <a:tabLst>
                <a:tab pos="923925" algn="l"/>
              </a:tabLst>
            </a:pPr>
            <a:r>
              <a:rPr sz="2000" spc="-10" dirty="0">
                <a:solidFill>
                  <a:srgbClr val="188037"/>
                </a:solidFill>
                <a:latin typeface="Courier New"/>
                <a:cs typeface="Courier New"/>
              </a:rPr>
              <a:t>W_a</a:t>
            </a:r>
            <a:r>
              <a:rPr sz="2000" spc="-66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188037"/>
                </a:solidFill>
                <a:latin typeface="Courier New"/>
                <a:cs typeface="Courier New"/>
              </a:rPr>
              <a:t>*</a:t>
            </a:r>
            <a:r>
              <a:rPr sz="2000" spc="-66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188037"/>
                </a:solidFill>
                <a:latin typeface="Courier New"/>
                <a:cs typeface="Courier New"/>
              </a:rPr>
              <a:t>W_b</a:t>
            </a:r>
            <a:r>
              <a:rPr sz="2000" spc="-660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merged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971" y="5801364"/>
            <a:ext cx="650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229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combined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other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PEFT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825" y="3645050"/>
            <a:ext cx="4730198" cy="22011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Limitations</a:t>
            </a:r>
            <a:r>
              <a:rPr spc="140" dirty="0"/>
              <a:t> </a:t>
            </a:r>
            <a:r>
              <a:rPr spc="215" dirty="0"/>
              <a:t>of</a:t>
            </a:r>
            <a:r>
              <a:rPr spc="145" dirty="0"/>
              <a:t> </a:t>
            </a:r>
            <a:r>
              <a:rPr spc="300" dirty="0"/>
              <a:t>LoRA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181" y="1819466"/>
            <a:ext cx="10326370" cy="293560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013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4013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Not straightforward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do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multi-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task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endParaRPr sz="2400">
              <a:latin typeface="Calibri"/>
              <a:cs typeface="Calibri"/>
            </a:endParaRPr>
          </a:p>
          <a:p>
            <a:pPr marL="858519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58519" algn="l"/>
              </a:tabLst>
            </a:pP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swap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different </a:t>
            </a:r>
            <a:r>
              <a:rPr sz="2000" spc="190" dirty="0">
                <a:solidFill>
                  <a:srgbClr val="1B3138"/>
                </a:solidFill>
                <a:latin typeface="Calibri"/>
                <a:cs typeface="Calibri"/>
              </a:rPr>
              <a:t>combos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B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60" dirty="0">
                <a:solidFill>
                  <a:srgbClr val="1B3138"/>
                </a:solidFill>
                <a:latin typeface="Calibri"/>
                <a:cs typeface="Calibri"/>
              </a:rPr>
              <a:t>single</a:t>
            </a:r>
            <a:r>
              <a:rPr sz="2000" b="1" spc="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forward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1B3138"/>
                </a:solidFill>
                <a:latin typeface="Calibri"/>
                <a:cs typeface="Calibri"/>
              </a:rPr>
              <a:t>pass?</a:t>
            </a:r>
            <a:endParaRPr sz="2000">
              <a:latin typeface="Calibri"/>
              <a:cs typeface="Calibri"/>
            </a:endParaRPr>
          </a:p>
          <a:p>
            <a:pPr marL="858519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58519" algn="l"/>
              </a:tabLst>
            </a:pP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dynamically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choose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B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1B3138"/>
                </a:solidFill>
                <a:latin typeface="Calibri"/>
                <a:cs typeface="Calibri"/>
              </a:rPr>
              <a:t>based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tasks, there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additional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serving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latency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4013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4013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Future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research</a:t>
            </a:r>
            <a:endParaRPr sz="2400">
              <a:latin typeface="Calibri"/>
              <a:cs typeface="Calibri"/>
            </a:endParaRPr>
          </a:p>
          <a:p>
            <a:pPr marL="858519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58519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From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authors: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If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1950" baseline="-32051" dirty="0">
                <a:solidFill>
                  <a:srgbClr val="188037"/>
                </a:solidFill>
                <a:latin typeface="Courier New"/>
                <a:cs typeface="Courier New"/>
              </a:rPr>
              <a:t>delta</a:t>
            </a:r>
            <a:r>
              <a:rPr sz="1950" spc="-359" baseline="-32051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rank-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deﬁcient,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88037"/>
                </a:solidFill>
                <a:latin typeface="Courier New"/>
                <a:cs typeface="Courier New"/>
              </a:rPr>
              <a:t>W</a:t>
            </a:r>
            <a:r>
              <a:rPr sz="2000" spc="-645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too?</a:t>
            </a:r>
            <a:endParaRPr sz="2000">
              <a:latin typeface="Calibri"/>
              <a:cs typeface="Calibri"/>
            </a:endParaRPr>
          </a:p>
          <a:p>
            <a:pPr marL="858519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58519" algn="l"/>
              </a:tabLst>
            </a:pP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Newer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PEFT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technique: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IA3 </a:t>
            </a:r>
            <a:r>
              <a:rPr sz="2000" u="heavy" spc="1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(2022)</a:t>
            </a:r>
            <a:endParaRPr sz="2000">
              <a:latin typeface="Calibri"/>
              <a:cs typeface="Calibri"/>
            </a:endParaRPr>
          </a:p>
          <a:p>
            <a:pPr marL="1315720" lvl="2" indent="-301625">
              <a:lnSpc>
                <a:spcPct val="100000"/>
              </a:lnSpc>
              <a:spcBef>
                <a:spcPts val="375"/>
              </a:spcBef>
              <a:buChar char="•"/>
              <a:tabLst>
                <a:tab pos="1315720" algn="l"/>
              </a:tabLst>
            </a:pP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Reduces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even more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trainable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r>
              <a:rPr sz="16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85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16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1B3138"/>
                </a:solidFill>
                <a:latin typeface="Calibri"/>
                <a:cs typeface="Calibri"/>
              </a:rPr>
              <a:t>LoRA!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63487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00" dirty="0">
                <a:solidFill>
                  <a:srgbClr val="EEEDE9"/>
                </a:solidFill>
              </a:rPr>
              <a:t>PEFT</a:t>
            </a:r>
            <a:r>
              <a:rPr sz="6400" spc="190" dirty="0">
                <a:solidFill>
                  <a:srgbClr val="EEEDE9"/>
                </a:solidFill>
              </a:rPr>
              <a:t> </a:t>
            </a:r>
            <a:r>
              <a:rPr sz="6400" spc="409" dirty="0">
                <a:solidFill>
                  <a:srgbClr val="EEEDE9"/>
                </a:solidFill>
              </a:rPr>
              <a:t>Limitations</a:t>
            </a:r>
            <a:endParaRPr sz="6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Model</a:t>
            </a:r>
            <a:r>
              <a:rPr spc="135" dirty="0"/>
              <a:t> </a:t>
            </a:r>
            <a:r>
              <a:rPr spc="290" dirty="0"/>
              <a:t>performance</a:t>
            </a:r>
            <a:r>
              <a:rPr spc="135" dirty="0"/>
              <a:t> </a:t>
            </a:r>
            <a:r>
              <a:rPr spc="215" dirty="0"/>
              <a:t>limitations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81" y="1895666"/>
            <a:ext cx="9869805" cy="41160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Difﬁcult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match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the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Sensitive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hyperparameters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Unstable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Current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research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5" dirty="0">
                <a:solidFill>
                  <a:srgbClr val="1B3138"/>
                </a:solidFill>
                <a:latin typeface="Calibri"/>
                <a:cs typeface="Calibri"/>
              </a:rPr>
              <a:t>area: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where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best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apply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PEFT?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E.g.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why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apply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PEFT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attention weight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matrices?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Soft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prompts?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Vu</a:t>
            </a:r>
            <a:r>
              <a:rPr sz="20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2022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: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Soft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transfer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We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may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65" dirty="0">
                <a:solidFill>
                  <a:srgbClr val="1B3138"/>
                </a:solidFill>
                <a:latin typeface="Calibri"/>
                <a:cs typeface="Calibri"/>
              </a:rPr>
              <a:t>still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full-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parameter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spcBef>
                <a:spcPts val="9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Lv</a:t>
            </a:r>
            <a:r>
              <a:rPr sz="2000"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1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r>
              <a:rPr sz="2000" spc="8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(released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June):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use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new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optimizer,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LOMO,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reduce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memory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usage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B3138"/>
                </a:solidFill>
                <a:latin typeface="Calibri"/>
                <a:cs typeface="Calibri"/>
              </a:rPr>
              <a:t>~11%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3465" y="1892033"/>
            <a:ext cx="41275" cy="4425950"/>
            <a:chOff x="7913465" y="1892033"/>
            <a:chExt cx="41275" cy="4425950"/>
          </a:xfrm>
        </p:grpSpPr>
        <p:sp>
          <p:nvSpPr>
            <p:cNvPr id="3" name="object 3"/>
            <p:cNvSpPr/>
            <p:nvPr/>
          </p:nvSpPr>
          <p:spPr>
            <a:xfrm>
              <a:off x="7933896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216126" y="1892033"/>
            <a:ext cx="41275" cy="4425950"/>
            <a:chOff x="4216126" y="1892033"/>
            <a:chExt cx="41275" cy="4425950"/>
          </a:xfrm>
        </p:grpSpPr>
        <p:sp>
          <p:nvSpPr>
            <p:cNvPr id="9" name="object 9"/>
            <p:cNvSpPr/>
            <p:nvPr/>
          </p:nvSpPr>
          <p:spPr>
            <a:xfrm>
              <a:off x="4236557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370" dirty="0"/>
              <a:t>Compute</a:t>
            </a:r>
            <a:r>
              <a:rPr spc="120" dirty="0"/>
              <a:t> </a:t>
            </a:r>
            <a:r>
              <a:rPr spc="215" dirty="0"/>
              <a:t>limitations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55285" y="4759863"/>
            <a:ext cx="2637155" cy="6565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Doesn’t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always 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800" b="1" spc="150" dirty="0">
                <a:solidFill>
                  <a:srgbClr val="1B3138"/>
                </a:solidFill>
                <a:latin typeface="Calibri"/>
                <a:cs typeface="Calibri"/>
              </a:rPr>
              <a:t>inference</a:t>
            </a:r>
            <a:r>
              <a:rPr sz="1800" b="1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5650" y="4602130"/>
            <a:ext cx="2938145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Doesn’t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reduce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1B3138"/>
                </a:solidFill>
                <a:latin typeface="Calibri"/>
                <a:cs typeface="Calibri"/>
              </a:rPr>
              <a:t>cost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55" dirty="0">
                <a:solidFill>
                  <a:srgbClr val="1B3138"/>
                </a:solidFill>
                <a:latin typeface="Calibri"/>
                <a:cs typeface="Calibri"/>
              </a:rPr>
              <a:t>of </a:t>
            </a:r>
            <a:r>
              <a:rPr sz="1800" b="1" spc="140" dirty="0">
                <a:solidFill>
                  <a:srgbClr val="1B3138"/>
                </a:solidFill>
                <a:latin typeface="Calibri"/>
                <a:cs typeface="Calibri"/>
              </a:rPr>
              <a:t>storing</a:t>
            </a:r>
            <a:r>
              <a:rPr sz="1800" b="1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massive</a:t>
            </a: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B3138"/>
                </a:solidFill>
                <a:latin typeface="Calibri"/>
                <a:cs typeface="Calibri"/>
              </a:rPr>
              <a:t>foundation </a:t>
            </a:r>
            <a:r>
              <a:rPr sz="1800" spc="110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58946" y="4146961"/>
            <a:ext cx="264223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123825" algn="ctr">
              <a:lnSpc>
                <a:spcPct val="114999"/>
              </a:lnSpc>
              <a:spcBef>
                <a:spcPts val="100"/>
              </a:spcBef>
            </a:pPr>
            <a:r>
              <a:rPr sz="1800" spc="95" dirty="0">
                <a:solidFill>
                  <a:srgbClr val="1B3138"/>
                </a:solidFill>
                <a:latin typeface="Calibri"/>
                <a:cs typeface="Calibri"/>
              </a:rPr>
              <a:t>Doesn’t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1B3138"/>
                </a:solidFill>
                <a:latin typeface="Calibri"/>
                <a:cs typeface="Calibri"/>
              </a:rPr>
              <a:t>reduce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time 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complexity</a:t>
            </a:r>
            <a:r>
              <a:rPr sz="18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1B3138"/>
                </a:solidFill>
                <a:latin typeface="Calibri"/>
                <a:cs typeface="Calibri"/>
              </a:rPr>
              <a:t>of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b="1" spc="120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ct val="114999"/>
              </a:lnSpc>
              <a:spcBef>
                <a:spcPts val="1100"/>
              </a:spcBef>
            </a:pP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Requires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B3138"/>
                </a:solidFill>
                <a:latin typeface="Calibri"/>
                <a:cs typeface="Calibri"/>
              </a:rPr>
              <a:t>full</a:t>
            </a:r>
            <a:r>
              <a:rPr sz="18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70" dirty="0">
                <a:solidFill>
                  <a:srgbClr val="1B3138"/>
                </a:solidFill>
                <a:latin typeface="Calibri"/>
                <a:cs typeface="Calibri"/>
              </a:rPr>
              <a:t>forward</a:t>
            </a:r>
            <a:r>
              <a:rPr sz="18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1B3138"/>
                </a:solidFill>
                <a:latin typeface="Calibri"/>
                <a:cs typeface="Calibri"/>
              </a:rPr>
              <a:t>and </a:t>
            </a:r>
            <a:r>
              <a:rPr sz="1800" spc="114" dirty="0">
                <a:solidFill>
                  <a:srgbClr val="1B3138"/>
                </a:solidFill>
                <a:latin typeface="Calibri"/>
                <a:cs typeface="Calibri"/>
              </a:rPr>
              <a:t>backward</a:t>
            </a:r>
            <a:r>
              <a:rPr sz="18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1800" spc="155" dirty="0">
                <a:solidFill>
                  <a:srgbClr val="1B3138"/>
                </a:solidFill>
                <a:latin typeface="Calibri"/>
                <a:cs typeface="Calibri"/>
              </a:rPr>
              <a:t>passes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975" y="2212224"/>
            <a:ext cx="1216774" cy="12167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9300" y="2211015"/>
            <a:ext cx="1219199" cy="12191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5049" y="2287477"/>
            <a:ext cx="1070599" cy="107059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6545" y="471239"/>
            <a:ext cx="54521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75" dirty="0">
                <a:solidFill>
                  <a:srgbClr val="1B3138"/>
                </a:solidFill>
                <a:latin typeface="Calibri"/>
                <a:cs typeface="Calibri"/>
              </a:rPr>
              <a:t>We’ve</a:t>
            </a:r>
            <a:r>
              <a:rPr sz="4000" spc="12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4000" i="1" spc="365" dirty="0">
                <a:solidFill>
                  <a:srgbClr val="1B3138"/>
                </a:solidFill>
                <a:latin typeface="Calibri"/>
                <a:cs typeface="Calibri"/>
              </a:rPr>
              <a:t>seen</a:t>
            </a:r>
            <a:r>
              <a:rPr sz="4000" i="1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4000" spc="265" dirty="0">
                <a:solidFill>
                  <a:srgbClr val="1B3138"/>
                </a:solidFill>
                <a:latin typeface="Calibri"/>
                <a:cs typeface="Calibri"/>
              </a:rPr>
              <a:t>this</a:t>
            </a:r>
            <a:r>
              <a:rPr sz="40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4000" spc="229" dirty="0">
                <a:solidFill>
                  <a:srgbClr val="1B3138"/>
                </a:solidFill>
                <a:latin typeface="Calibri"/>
                <a:cs typeface="Calibri"/>
              </a:rPr>
              <a:t>before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108" y="1120549"/>
            <a:ext cx="974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1B5162"/>
                </a:solidFill>
                <a:latin typeface="Calibri"/>
                <a:cs typeface="Calibri"/>
              </a:rPr>
              <a:t>The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Convolution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5162"/>
                </a:solidFill>
                <a:latin typeface="Calibri"/>
                <a:cs typeface="Calibri"/>
              </a:rPr>
              <a:t>Layer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led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5162"/>
                </a:solidFill>
                <a:latin typeface="Calibri"/>
                <a:cs typeface="Calibri"/>
              </a:rPr>
              <a:t>to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1B5162"/>
                </a:solidFill>
                <a:latin typeface="Calibri"/>
                <a:cs typeface="Calibri"/>
              </a:rPr>
              <a:t>models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5162"/>
                </a:solidFill>
                <a:latin typeface="Calibri"/>
                <a:cs typeface="Calibri"/>
              </a:rPr>
              <a:t>that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5162"/>
                </a:solidFill>
                <a:latin typeface="Calibri"/>
                <a:cs typeface="Calibri"/>
              </a:rPr>
              <a:t>dominated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5162"/>
                </a:solidFill>
                <a:latin typeface="Calibri"/>
                <a:cs typeface="Calibri"/>
              </a:rPr>
              <a:t>the</a:t>
            </a:r>
            <a:r>
              <a:rPr sz="2400" spc="75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5162"/>
                </a:solidFill>
                <a:latin typeface="Calibri"/>
                <a:cs typeface="Calibri"/>
              </a:rPr>
              <a:t>vision</a:t>
            </a:r>
            <a:r>
              <a:rPr sz="2400" spc="80" dirty="0">
                <a:solidFill>
                  <a:srgbClr val="1B5162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5162"/>
                </a:solidFill>
                <a:latin typeface="Calibri"/>
                <a:cs typeface="Calibri"/>
              </a:rPr>
              <a:t>ﬁeld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1654" y="1758200"/>
            <a:ext cx="12068175" cy="4616450"/>
            <a:chOff x="111654" y="1758200"/>
            <a:chExt cx="12068175" cy="46164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0277" y="4652827"/>
              <a:ext cx="3058200" cy="1721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54" y="2395678"/>
              <a:ext cx="5867525" cy="2347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50" y="1860450"/>
              <a:ext cx="6898649" cy="29607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78349" y="1758200"/>
              <a:ext cx="827405" cy="217804"/>
            </a:xfrm>
            <a:custGeom>
              <a:avLst/>
              <a:gdLst/>
              <a:ahLst/>
              <a:cxnLst/>
              <a:rect l="l" t="t" r="r" b="b"/>
              <a:pathLst>
                <a:path w="827404" h="217805">
                  <a:moveTo>
                    <a:pt x="827099" y="217199"/>
                  </a:moveTo>
                  <a:lnTo>
                    <a:pt x="0" y="217199"/>
                  </a:lnTo>
                  <a:lnTo>
                    <a:pt x="0" y="0"/>
                  </a:lnTo>
                  <a:lnTo>
                    <a:pt x="827099" y="0"/>
                  </a:lnTo>
                  <a:lnTo>
                    <a:pt x="827099" y="217199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51375" y="1826145"/>
            <a:ext cx="632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5" dirty="0">
                <a:latin typeface="Calibri"/>
                <a:cs typeface="Calibri"/>
              </a:rPr>
              <a:t>NEC-</a:t>
            </a:r>
            <a:r>
              <a:rPr sz="1000" spc="70" dirty="0">
                <a:latin typeface="Calibri"/>
                <a:cs typeface="Calibri"/>
              </a:rPr>
              <a:t>UIUC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72775" y="1747899"/>
            <a:ext cx="44450" cy="4587240"/>
          </a:xfrm>
          <a:custGeom>
            <a:avLst/>
            <a:gdLst/>
            <a:ahLst/>
            <a:cxnLst/>
            <a:rect l="l" t="t" r="r" b="b"/>
            <a:pathLst>
              <a:path w="44450" h="4587240">
                <a:moveTo>
                  <a:pt x="44399" y="0"/>
                </a:moveTo>
                <a:lnTo>
                  <a:pt x="0" y="4586999"/>
                </a:lnTo>
              </a:path>
            </a:pathLst>
          </a:custGeom>
          <a:ln w="19049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11424" y="6442681"/>
            <a:ext cx="144780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</a:rPr>
              <a:t>ResearchGate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5212" y="0"/>
            <a:ext cx="1974214" cy="1990089"/>
          </a:xfrm>
          <a:custGeom>
            <a:avLst/>
            <a:gdLst/>
            <a:ahLst/>
            <a:cxnLst/>
            <a:rect l="l" t="t" r="r" b="b"/>
            <a:pathLst>
              <a:path w="1974215" h="1990089">
                <a:moveTo>
                  <a:pt x="1974088" y="0"/>
                </a:moveTo>
                <a:lnTo>
                  <a:pt x="1020241" y="0"/>
                </a:lnTo>
                <a:lnTo>
                  <a:pt x="1020241" y="647"/>
                </a:lnTo>
                <a:lnTo>
                  <a:pt x="994498" y="0"/>
                </a:lnTo>
                <a:lnTo>
                  <a:pt x="946315" y="1155"/>
                </a:lnTo>
                <a:lnTo>
                  <a:pt x="898715" y="4559"/>
                </a:lnTo>
                <a:lnTo>
                  <a:pt x="851763" y="10172"/>
                </a:lnTo>
                <a:lnTo>
                  <a:pt x="805522" y="17945"/>
                </a:lnTo>
                <a:lnTo>
                  <a:pt x="760006" y="27813"/>
                </a:lnTo>
                <a:lnTo>
                  <a:pt x="715302" y="39738"/>
                </a:lnTo>
                <a:lnTo>
                  <a:pt x="671461" y="53670"/>
                </a:lnTo>
                <a:lnTo>
                  <a:pt x="628510" y="69532"/>
                </a:lnTo>
                <a:lnTo>
                  <a:pt x="586524" y="87299"/>
                </a:lnTo>
                <a:lnTo>
                  <a:pt x="545541" y="106908"/>
                </a:lnTo>
                <a:lnTo>
                  <a:pt x="505612" y="128308"/>
                </a:lnTo>
                <a:lnTo>
                  <a:pt x="466801" y="151434"/>
                </a:lnTo>
                <a:lnTo>
                  <a:pt x="429158" y="176263"/>
                </a:lnTo>
                <a:lnTo>
                  <a:pt x="392734" y="202717"/>
                </a:lnTo>
                <a:lnTo>
                  <a:pt x="357581" y="230759"/>
                </a:lnTo>
                <a:lnTo>
                  <a:pt x="323735" y="260324"/>
                </a:lnTo>
                <a:lnTo>
                  <a:pt x="291274" y="291376"/>
                </a:lnTo>
                <a:lnTo>
                  <a:pt x="260235" y="323850"/>
                </a:lnTo>
                <a:lnTo>
                  <a:pt x="230682" y="357695"/>
                </a:lnTo>
                <a:lnTo>
                  <a:pt x="202653" y="392861"/>
                </a:lnTo>
                <a:lnTo>
                  <a:pt x="176199" y="429298"/>
                </a:lnTo>
                <a:lnTo>
                  <a:pt x="151384" y="466953"/>
                </a:lnTo>
                <a:lnTo>
                  <a:pt x="128257" y="505777"/>
                </a:lnTo>
                <a:lnTo>
                  <a:pt x="106857" y="545706"/>
                </a:lnTo>
                <a:lnTo>
                  <a:pt x="87261" y="586701"/>
                </a:lnTo>
                <a:lnTo>
                  <a:pt x="69507" y="628713"/>
                </a:lnTo>
                <a:lnTo>
                  <a:pt x="53632" y="671664"/>
                </a:lnTo>
                <a:lnTo>
                  <a:pt x="39712" y="715530"/>
                </a:lnTo>
                <a:lnTo>
                  <a:pt x="27800" y="760247"/>
                </a:lnTo>
                <a:lnTo>
                  <a:pt x="17932" y="805776"/>
                </a:lnTo>
                <a:lnTo>
                  <a:pt x="10160" y="852043"/>
                </a:lnTo>
                <a:lnTo>
                  <a:pt x="4546" y="898994"/>
                </a:lnTo>
                <a:lnTo>
                  <a:pt x="1143" y="946607"/>
                </a:lnTo>
                <a:lnTo>
                  <a:pt x="0" y="994803"/>
                </a:lnTo>
                <a:lnTo>
                  <a:pt x="1143" y="1043000"/>
                </a:lnTo>
                <a:lnTo>
                  <a:pt x="4546" y="1090612"/>
                </a:lnTo>
                <a:lnTo>
                  <a:pt x="10160" y="1137577"/>
                </a:lnTo>
                <a:lnTo>
                  <a:pt x="17932" y="1183843"/>
                </a:lnTo>
                <a:lnTo>
                  <a:pt x="27800" y="1229360"/>
                </a:lnTo>
                <a:lnTo>
                  <a:pt x="39712" y="1274076"/>
                </a:lnTo>
                <a:lnTo>
                  <a:pt x="53632" y="1317942"/>
                </a:lnTo>
                <a:lnTo>
                  <a:pt x="69507" y="1360906"/>
                </a:lnTo>
                <a:lnTo>
                  <a:pt x="87261" y="1402905"/>
                </a:lnTo>
                <a:lnTo>
                  <a:pt x="106857" y="1443901"/>
                </a:lnTo>
                <a:lnTo>
                  <a:pt x="128257" y="1483829"/>
                </a:lnTo>
                <a:lnTo>
                  <a:pt x="151384" y="1522653"/>
                </a:lnTo>
                <a:lnTo>
                  <a:pt x="176199" y="1560309"/>
                </a:lnTo>
                <a:lnTo>
                  <a:pt x="202653" y="1596745"/>
                </a:lnTo>
                <a:lnTo>
                  <a:pt x="230682" y="1631911"/>
                </a:lnTo>
                <a:lnTo>
                  <a:pt x="260235" y="1665757"/>
                </a:lnTo>
                <a:lnTo>
                  <a:pt x="291274" y="1698231"/>
                </a:lnTo>
                <a:lnTo>
                  <a:pt x="323735" y="1729282"/>
                </a:lnTo>
                <a:lnTo>
                  <a:pt x="357581" y="1758848"/>
                </a:lnTo>
                <a:lnTo>
                  <a:pt x="392734" y="1786890"/>
                </a:lnTo>
                <a:lnTo>
                  <a:pt x="429158" y="1813344"/>
                </a:lnTo>
                <a:lnTo>
                  <a:pt x="466801" y="1838172"/>
                </a:lnTo>
                <a:lnTo>
                  <a:pt x="505612" y="1861312"/>
                </a:lnTo>
                <a:lnTo>
                  <a:pt x="545541" y="1882711"/>
                </a:lnTo>
                <a:lnTo>
                  <a:pt x="586524" y="1902320"/>
                </a:lnTo>
                <a:lnTo>
                  <a:pt x="628510" y="1920074"/>
                </a:lnTo>
                <a:lnTo>
                  <a:pt x="671461" y="1935949"/>
                </a:lnTo>
                <a:lnTo>
                  <a:pt x="715302" y="1949869"/>
                </a:lnTo>
                <a:lnTo>
                  <a:pt x="760006" y="1961794"/>
                </a:lnTo>
                <a:lnTo>
                  <a:pt x="805522" y="1971662"/>
                </a:lnTo>
                <a:lnTo>
                  <a:pt x="851763" y="1979434"/>
                </a:lnTo>
                <a:lnTo>
                  <a:pt x="898715" y="1985048"/>
                </a:lnTo>
                <a:lnTo>
                  <a:pt x="946315" y="1988464"/>
                </a:lnTo>
                <a:lnTo>
                  <a:pt x="994498" y="1989607"/>
                </a:lnTo>
                <a:lnTo>
                  <a:pt x="1042682" y="1988464"/>
                </a:lnTo>
                <a:lnTo>
                  <a:pt x="1090269" y="1985048"/>
                </a:lnTo>
                <a:lnTo>
                  <a:pt x="1137221" y="1979434"/>
                </a:lnTo>
                <a:lnTo>
                  <a:pt x="1183474" y="1971662"/>
                </a:lnTo>
                <a:lnTo>
                  <a:pt x="1228979" y="1961794"/>
                </a:lnTo>
                <a:lnTo>
                  <a:pt x="1273683" y="1949869"/>
                </a:lnTo>
                <a:lnTo>
                  <a:pt x="1317536" y="1935949"/>
                </a:lnTo>
                <a:lnTo>
                  <a:pt x="1360474" y="1920074"/>
                </a:lnTo>
                <a:lnTo>
                  <a:pt x="1402473" y="1902320"/>
                </a:lnTo>
                <a:lnTo>
                  <a:pt x="1443456" y="1882711"/>
                </a:lnTo>
                <a:lnTo>
                  <a:pt x="1483372" y="1861312"/>
                </a:lnTo>
                <a:lnTo>
                  <a:pt x="1522183" y="1838172"/>
                </a:lnTo>
                <a:lnTo>
                  <a:pt x="1559826" y="1813344"/>
                </a:lnTo>
                <a:lnTo>
                  <a:pt x="1596250" y="1786890"/>
                </a:lnTo>
                <a:lnTo>
                  <a:pt x="1631416" y="1758848"/>
                </a:lnTo>
                <a:lnTo>
                  <a:pt x="1665249" y="1729282"/>
                </a:lnTo>
                <a:lnTo>
                  <a:pt x="1697710" y="1698231"/>
                </a:lnTo>
                <a:lnTo>
                  <a:pt x="1728749" y="1665757"/>
                </a:lnTo>
                <a:lnTo>
                  <a:pt x="1758315" y="1631911"/>
                </a:lnTo>
                <a:lnTo>
                  <a:pt x="1786343" y="1596745"/>
                </a:lnTo>
                <a:lnTo>
                  <a:pt x="1812785" y="1560309"/>
                </a:lnTo>
                <a:lnTo>
                  <a:pt x="1837601" y="1522653"/>
                </a:lnTo>
                <a:lnTo>
                  <a:pt x="1860740" y="1483829"/>
                </a:lnTo>
                <a:lnTo>
                  <a:pt x="1882127" y="1443901"/>
                </a:lnTo>
                <a:lnTo>
                  <a:pt x="1901723" y="1402905"/>
                </a:lnTo>
                <a:lnTo>
                  <a:pt x="1919490" y="1360906"/>
                </a:lnTo>
                <a:lnTo>
                  <a:pt x="1935353" y="1317942"/>
                </a:lnTo>
                <a:lnTo>
                  <a:pt x="1949272" y="1274076"/>
                </a:lnTo>
                <a:lnTo>
                  <a:pt x="1961197" y="1229360"/>
                </a:lnTo>
                <a:lnTo>
                  <a:pt x="1971065" y="1183843"/>
                </a:lnTo>
                <a:lnTo>
                  <a:pt x="1974088" y="1165860"/>
                </a:lnTo>
                <a:lnTo>
                  <a:pt x="1974088" y="975601"/>
                </a:lnTo>
                <a:lnTo>
                  <a:pt x="1974088" y="824890"/>
                </a:lnTo>
                <a:lnTo>
                  <a:pt x="1974088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68738" y="3046666"/>
            <a:ext cx="2211070" cy="3187065"/>
            <a:chOff x="9968738" y="3046666"/>
            <a:chExt cx="2211070" cy="3187065"/>
          </a:xfrm>
        </p:grpSpPr>
        <p:sp>
          <p:nvSpPr>
            <p:cNvPr id="4" name="object 4"/>
            <p:cNvSpPr/>
            <p:nvPr/>
          </p:nvSpPr>
          <p:spPr>
            <a:xfrm>
              <a:off x="10205315" y="4258799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4" y="1974579"/>
                  </a:moveTo>
                  <a:lnTo>
                    <a:pt x="0" y="0"/>
                  </a:lnTo>
                  <a:lnTo>
                    <a:pt x="1973984" y="0"/>
                  </a:lnTo>
                  <a:lnTo>
                    <a:pt x="1973984" y="197457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57" y="3283199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68738" y="3046678"/>
              <a:ext cx="2211070" cy="1214120"/>
            </a:xfrm>
            <a:custGeom>
              <a:avLst/>
              <a:gdLst/>
              <a:ahLst/>
              <a:cxnLst/>
              <a:rect l="l" t="t" r="r" b="b"/>
              <a:pathLst>
                <a:path w="2211070" h="1214120">
                  <a:moveTo>
                    <a:pt x="236397" y="236397"/>
                  </a:moveTo>
                  <a:lnTo>
                    <a:pt x="0" y="0"/>
                  </a:lnTo>
                  <a:lnTo>
                    <a:pt x="0" y="236397"/>
                  </a:lnTo>
                  <a:lnTo>
                    <a:pt x="236397" y="236397"/>
                  </a:lnTo>
                  <a:close/>
                </a:path>
                <a:path w="2211070" h="1214120">
                  <a:moveTo>
                    <a:pt x="2210562" y="251358"/>
                  </a:moveTo>
                  <a:lnTo>
                    <a:pt x="1248219" y="1213993"/>
                  </a:lnTo>
                  <a:lnTo>
                    <a:pt x="2210562" y="1213993"/>
                  </a:lnTo>
                  <a:lnTo>
                    <a:pt x="2210562" y="251358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39838" y="9756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199" y="481199"/>
                </a:moveTo>
                <a:lnTo>
                  <a:pt x="0" y="481199"/>
                </a:lnTo>
                <a:lnTo>
                  <a:pt x="0" y="0"/>
                </a:lnTo>
                <a:lnTo>
                  <a:pt x="481199" y="0"/>
                </a:lnTo>
                <a:lnTo>
                  <a:pt x="4811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8880" y="5767199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69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2371511"/>
            <a:ext cx="649224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400" spc="459" dirty="0">
                <a:solidFill>
                  <a:srgbClr val="EEEDE9"/>
                </a:solidFill>
              </a:rPr>
              <a:t>Data</a:t>
            </a:r>
            <a:r>
              <a:rPr sz="6400" spc="190" dirty="0">
                <a:solidFill>
                  <a:srgbClr val="EEEDE9"/>
                </a:solidFill>
              </a:rPr>
              <a:t> </a:t>
            </a:r>
            <a:r>
              <a:rPr sz="6400" spc="370" dirty="0">
                <a:solidFill>
                  <a:srgbClr val="EEEDE9"/>
                </a:solidFill>
              </a:rPr>
              <a:t>Preparation </a:t>
            </a:r>
            <a:r>
              <a:rPr sz="6400" spc="495" dirty="0">
                <a:solidFill>
                  <a:srgbClr val="EEEDE9"/>
                </a:solidFill>
              </a:rPr>
              <a:t>Best</a:t>
            </a:r>
            <a:r>
              <a:rPr sz="6400" spc="190" dirty="0">
                <a:solidFill>
                  <a:srgbClr val="EEEDE9"/>
                </a:solidFill>
              </a:rPr>
              <a:t> </a:t>
            </a:r>
            <a:r>
              <a:rPr sz="6400" spc="525" dirty="0">
                <a:solidFill>
                  <a:srgbClr val="EEEDE9"/>
                </a:solidFill>
              </a:rPr>
              <a:t>Practices</a:t>
            </a:r>
            <a:endParaRPr sz="6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2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618794"/>
                </a:solidFill>
                <a:latin typeface="Calibri"/>
                <a:cs typeface="Calibri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618794"/>
                </a:solidFill>
                <a:latin typeface="Calibri"/>
                <a:cs typeface="Calibri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18794"/>
                </a:solidFill>
                <a:latin typeface="Calibri"/>
                <a:cs typeface="Calibri"/>
              </a:rPr>
              <a:t>All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618794"/>
                </a:solidFill>
                <a:latin typeface="Calibri"/>
                <a:cs typeface="Calibri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618794"/>
                </a:solidFill>
                <a:latin typeface="Calibri"/>
                <a:cs typeface="Calibri"/>
              </a:rPr>
              <a:t>reserved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78127" y="1892033"/>
            <a:ext cx="41275" cy="4425950"/>
            <a:chOff x="6078127" y="1892033"/>
            <a:chExt cx="41275" cy="4425950"/>
          </a:xfrm>
        </p:grpSpPr>
        <p:sp>
          <p:nvSpPr>
            <p:cNvPr id="6" name="object 6"/>
            <p:cNvSpPr/>
            <p:nvPr/>
          </p:nvSpPr>
          <p:spPr>
            <a:xfrm>
              <a:off x="6098558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82889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2889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4374" y="4438724"/>
            <a:ext cx="1098550" cy="1106805"/>
          </a:xfrm>
          <a:prstGeom prst="rect">
            <a:avLst/>
          </a:prstGeom>
          <a:ln w="19049">
            <a:solidFill>
              <a:srgbClr val="FF3621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20"/>
              </a:spcBef>
            </a:pPr>
            <a:r>
              <a:rPr sz="1600" spc="100" dirty="0">
                <a:solidFill>
                  <a:srgbClr val="1B3138"/>
                </a:solidFill>
                <a:latin typeface="Calibri"/>
                <a:cs typeface="Calibri"/>
              </a:rPr>
              <a:t>Colossal</a:t>
            </a:r>
            <a:endParaRPr sz="1600">
              <a:latin typeface="Calibri"/>
              <a:cs typeface="Calibri"/>
            </a:endParaRPr>
          </a:p>
          <a:p>
            <a:pPr marL="162560" marR="153035" indent="-2540" algn="just">
              <a:lnSpc>
                <a:spcPct val="114999"/>
              </a:lnSpc>
            </a:pPr>
            <a:r>
              <a:rPr sz="1600" spc="110" dirty="0">
                <a:solidFill>
                  <a:srgbClr val="1B3138"/>
                </a:solidFill>
                <a:latin typeface="Calibri"/>
                <a:cs typeface="Calibri"/>
              </a:rPr>
              <a:t>Cleaned </a:t>
            </a:r>
            <a:r>
              <a:rPr sz="1600" spc="90" dirty="0">
                <a:solidFill>
                  <a:srgbClr val="1B3138"/>
                </a:solidFill>
                <a:latin typeface="Calibri"/>
                <a:cs typeface="Calibri"/>
              </a:rPr>
              <a:t>Crawled </a:t>
            </a:r>
            <a:r>
              <a:rPr sz="1600" spc="125" dirty="0">
                <a:solidFill>
                  <a:srgbClr val="1B3138"/>
                </a:solidFill>
                <a:latin typeface="Calibri"/>
                <a:cs typeface="Calibri"/>
              </a:rPr>
              <a:t>Corpus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0971" y="2411970"/>
            <a:ext cx="385635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10795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Pile: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22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diverse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datasets</a:t>
            </a:r>
            <a:endParaRPr sz="2000">
              <a:latin typeface="Calibri"/>
              <a:cs typeface="Calibri"/>
            </a:endParaRPr>
          </a:p>
          <a:p>
            <a:pPr marL="332105" marR="5080" indent="-320040">
              <a:lnSpc>
                <a:spcPct val="114999"/>
              </a:lnSpc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Outperformed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GPT-</a:t>
            </a:r>
            <a:r>
              <a:rPr sz="2000" spc="390" dirty="0">
                <a:solidFill>
                  <a:srgbClr val="1B3138"/>
                </a:solidFill>
                <a:latin typeface="Calibri"/>
                <a:cs typeface="Calibri"/>
              </a:rPr>
              <a:t>3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some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instances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(</a:t>
            </a:r>
            <a:r>
              <a:rPr sz="2000"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Read</a:t>
            </a:r>
            <a:r>
              <a:rPr sz="20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more</a:t>
            </a:r>
            <a:r>
              <a:rPr sz="20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here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40" dirty="0"/>
              <a:t>Better</a:t>
            </a:r>
            <a:r>
              <a:rPr spc="130" dirty="0"/>
              <a:t> </a:t>
            </a:r>
            <a:r>
              <a:rPr spc="315" dirty="0"/>
              <a:t>models</a:t>
            </a:r>
            <a:r>
              <a:rPr spc="135" dirty="0"/>
              <a:t> </a:t>
            </a:r>
            <a:r>
              <a:rPr spc="225" dirty="0"/>
              <a:t>from</a:t>
            </a:r>
            <a:r>
              <a:rPr spc="130" dirty="0"/>
              <a:t> </a:t>
            </a:r>
            <a:r>
              <a:rPr spc="270" dirty="0"/>
              <a:t>better</a:t>
            </a:r>
            <a:r>
              <a:rPr spc="135" dirty="0"/>
              <a:t> </a:t>
            </a:r>
            <a:r>
              <a:rPr spc="215" dirty="0"/>
              <a:t>training</a:t>
            </a:r>
            <a:r>
              <a:rPr spc="135" dirty="0"/>
              <a:t> </a:t>
            </a:r>
            <a:r>
              <a:rPr spc="295" dirty="0"/>
              <a:t>data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35" dirty="0">
                <a:solidFill>
                  <a:srgbClr val="1B5162"/>
                </a:solidFill>
              </a:rPr>
              <a:t>Many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25" dirty="0">
                <a:solidFill>
                  <a:srgbClr val="1B5162"/>
                </a:solidFill>
              </a:rPr>
              <a:t>newer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good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90" dirty="0">
                <a:solidFill>
                  <a:srgbClr val="1B5162"/>
                </a:solidFill>
              </a:rPr>
              <a:t>models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200" dirty="0">
                <a:solidFill>
                  <a:srgbClr val="1B5162"/>
                </a:solidFill>
              </a:rPr>
              <a:t>use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u="heavy" spc="3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4"/>
              </a:rPr>
              <a:t>C4</a:t>
            </a:r>
            <a:r>
              <a:rPr sz="2400" spc="80" dirty="0">
                <a:solidFill>
                  <a:srgbClr val="FF3621"/>
                </a:solidFill>
              </a:rPr>
              <a:t> </a:t>
            </a:r>
            <a:r>
              <a:rPr sz="2400" spc="65" dirty="0">
                <a:solidFill>
                  <a:srgbClr val="1B5162"/>
                </a:solidFill>
              </a:rPr>
              <a:t>(e.g.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u="heavy" spc="1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5"/>
              </a:rPr>
              <a:t>MPT-</a:t>
            </a:r>
            <a:r>
              <a:rPr sz="24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hlinkClick r:id="rId5"/>
              </a:rPr>
              <a:t>7B</a:t>
            </a:r>
            <a:r>
              <a:rPr sz="2400" spc="110" dirty="0">
                <a:solidFill>
                  <a:srgbClr val="1B5162"/>
                </a:solidFill>
              </a:rPr>
              <a:t>)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886305" y="2623285"/>
            <a:ext cx="430022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5080" indent="-320040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Trained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229" dirty="0">
                <a:solidFill>
                  <a:srgbClr val="1B3138"/>
                </a:solidFill>
                <a:latin typeface="Calibri"/>
                <a:cs typeface="Calibri"/>
              </a:rPr>
              <a:t>20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most-</a:t>
            </a:r>
            <a:r>
              <a:rPr sz="2000" spc="165" dirty="0">
                <a:solidFill>
                  <a:srgbClr val="1B3138"/>
                </a:solidFill>
                <a:latin typeface="Calibri"/>
                <a:cs typeface="Calibri"/>
              </a:rPr>
              <a:t>spoken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languages,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focusing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those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with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Latin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Cyrillic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alphabets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5975" y="3941274"/>
            <a:ext cx="3369599" cy="19423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075450" y="5864912"/>
            <a:ext cx="1743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u="sng" spc="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Touvron</a:t>
            </a:r>
            <a:r>
              <a:rPr sz="1100" u="sng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100" u="sng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al</a:t>
            </a:r>
            <a:r>
              <a:rPr sz="1100" u="sng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7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113" y="1923089"/>
            <a:ext cx="8662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9975" algn="l"/>
              </a:tabLst>
            </a:pPr>
            <a:r>
              <a:rPr sz="2000" b="1" u="heavy" spc="1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8"/>
              </a:rPr>
              <a:t>Llama</a:t>
            </a:r>
            <a:r>
              <a:rPr sz="2000" b="1" dirty="0">
                <a:solidFill>
                  <a:srgbClr val="FF3621"/>
                </a:solidFill>
                <a:latin typeface="Calibri"/>
                <a:cs typeface="Calibri"/>
              </a:rPr>
              <a:t>	</a:t>
            </a:r>
            <a:r>
              <a:rPr sz="2000" b="1" u="heavy" spc="1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GPT-</a:t>
            </a:r>
            <a:r>
              <a:rPr sz="2000" b="1" u="heavy" spc="2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9"/>
              </a:rPr>
              <a:t>Neo</a:t>
            </a:r>
            <a:r>
              <a:rPr sz="2000" b="1" spc="25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000" b="1" spc="18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b="1" spc="3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u="heavy" spc="2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0"/>
              </a:rPr>
              <a:t>GPT-</a:t>
            </a:r>
            <a:r>
              <a:rPr sz="2000" b="1" u="heavy" spc="4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0"/>
              </a:rPr>
              <a:t>J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12050" y="3941274"/>
            <a:ext cx="3962601" cy="243447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471900" y="6443186"/>
            <a:ext cx="15055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Gao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al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100" u="sng" spc="9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12"/>
              </a:rPr>
              <a:t>2020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9149" y="4559849"/>
            <a:ext cx="827405" cy="280035"/>
          </a:xfrm>
          <a:custGeom>
            <a:avLst/>
            <a:gdLst/>
            <a:ahLst/>
            <a:cxnLst/>
            <a:rect l="l" t="t" r="r" b="b"/>
            <a:pathLst>
              <a:path w="827405" h="280035">
                <a:moveTo>
                  <a:pt x="303999" y="0"/>
                </a:moveTo>
                <a:lnTo>
                  <a:pt x="826899" y="0"/>
                </a:lnTo>
                <a:lnTo>
                  <a:pt x="826899" y="230999"/>
                </a:lnTo>
                <a:lnTo>
                  <a:pt x="303999" y="230999"/>
                </a:lnTo>
                <a:lnTo>
                  <a:pt x="303999" y="0"/>
                </a:lnTo>
                <a:close/>
              </a:path>
              <a:path w="827405" h="280035">
                <a:moveTo>
                  <a:pt x="0" y="279649"/>
                </a:moveTo>
                <a:lnTo>
                  <a:pt x="303899" y="145849"/>
                </a:lnTo>
              </a:path>
            </a:pathLst>
          </a:custGeom>
          <a:ln w="2857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195" dirty="0"/>
              <a:t>Training</a:t>
            </a:r>
            <a:r>
              <a:rPr spc="120" dirty="0"/>
              <a:t> </a:t>
            </a:r>
            <a:r>
              <a:rPr spc="315" dirty="0"/>
              <a:t>data</a:t>
            </a:r>
            <a:r>
              <a:rPr spc="125" dirty="0"/>
              <a:t> </a:t>
            </a:r>
            <a:r>
              <a:rPr spc="325" dirty="0"/>
              <a:t>makes</a:t>
            </a:r>
            <a:r>
              <a:rPr spc="125" dirty="0"/>
              <a:t> </a:t>
            </a:r>
            <a:r>
              <a:rPr spc="270" dirty="0"/>
              <a:t>the</a:t>
            </a:r>
            <a:r>
              <a:rPr spc="125" dirty="0"/>
              <a:t> </a:t>
            </a:r>
            <a:r>
              <a:rPr spc="310" dirty="0"/>
              <a:t>biggest</a:t>
            </a:r>
            <a:r>
              <a:rPr spc="125" dirty="0"/>
              <a:t> </a:t>
            </a:r>
            <a:r>
              <a:rPr spc="250" dirty="0"/>
              <a:t>difference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40" dirty="0">
                <a:solidFill>
                  <a:srgbClr val="1B5162"/>
                </a:solidFill>
              </a:rPr>
              <a:t>Not</a:t>
            </a:r>
            <a:r>
              <a:rPr sz="2400" spc="75" dirty="0">
                <a:solidFill>
                  <a:srgbClr val="1B5162"/>
                </a:solidFill>
              </a:rPr>
              <a:t> </a:t>
            </a:r>
            <a:r>
              <a:rPr sz="2400" spc="185" dirty="0">
                <a:solidFill>
                  <a:srgbClr val="1B5162"/>
                </a:solidFill>
              </a:rPr>
              <a:t>necessarily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60" dirty="0">
                <a:solidFill>
                  <a:srgbClr val="1B5162"/>
                </a:solidFill>
              </a:rPr>
              <a:t>the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model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50" dirty="0">
                <a:solidFill>
                  <a:srgbClr val="1B5162"/>
                </a:solidFill>
              </a:rPr>
              <a:t>architecture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81" y="1909077"/>
            <a:ext cx="10373995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Bloomberg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created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1B3138"/>
                </a:solidFill>
                <a:latin typeface="Calibri"/>
                <a:cs typeface="Calibri"/>
              </a:rPr>
              <a:t>363B-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token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English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ﬁnancial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documents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spanning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325" dirty="0">
                <a:solidFill>
                  <a:srgbClr val="1B3138"/>
                </a:solidFill>
                <a:latin typeface="Calibri"/>
                <a:cs typeface="Calibri"/>
              </a:rPr>
              <a:t>40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years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Augmented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1B3138"/>
                </a:solidFill>
                <a:latin typeface="Calibri"/>
                <a:cs typeface="Calibri"/>
              </a:rPr>
              <a:t>345B-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token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public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5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Outperforms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existing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open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on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 ﬁnancial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975" y="3940650"/>
            <a:ext cx="8157349" cy="23077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00175" y="5897112"/>
            <a:ext cx="1442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Wu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How</a:t>
            </a:r>
            <a:r>
              <a:rPr spc="120" dirty="0"/>
              <a:t> </a:t>
            </a:r>
            <a:r>
              <a:rPr spc="385" dirty="0"/>
              <a:t>much</a:t>
            </a:r>
            <a:r>
              <a:rPr spc="120" dirty="0"/>
              <a:t> </a:t>
            </a:r>
            <a:r>
              <a:rPr spc="330" dirty="0"/>
              <a:t>ﬁne-</a:t>
            </a:r>
            <a:r>
              <a:rPr spc="310" dirty="0"/>
              <a:t>tuning</a:t>
            </a:r>
            <a:r>
              <a:rPr spc="120" dirty="0"/>
              <a:t> </a:t>
            </a:r>
            <a:r>
              <a:rPr spc="315" dirty="0"/>
              <a:t>data</a:t>
            </a:r>
            <a:r>
              <a:rPr spc="120" dirty="0"/>
              <a:t> </a:t>
            </a:r>
            <a:r>
              <a:rPr spc="355" dirty="0"/>
              <a:t>do</a:t>
            </a:r>
            <a:r>
              <a:rPr spc="120" dirty="0"/>
              <a:t> </a:t>
            </a:r>
            <a:r>
              <a:rPr dirty="0"/>
              <a:t>I</a:t>
            </a:r>
            <a:r>
              <a:rPr spc="120" dirty="0"/>
              <a:t> </a:t>
            </a:r>
            <a:r>
              <a:rPr spc="310" dirty="0"/>
              <a:t>need?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71" y="1909068"/>
            <a:ext cx="10198100" cy="45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u="heavy" spc="13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Zhou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24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2400" u="heavy" spc="10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2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2023</a:t>
            </a:r>
            <a:r>
              <a:rPr sz="2400" spc="110" dirty="0">
                <a:solidFill>
                  <a:srgbClr val="FF3621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1B3138"/>
                </a:solidFill>
                <a:latin typeface="Calibri"/>
                <a:cs typeface="Calibri"/>
              </a:rPr>
              <a:t>(May):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tune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1,000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high-</a:t>
            </a:r>
            <a:r>
              <a:rPr sz="2400" b="1" spc="185" dirty="0">
                <a:solidFill>
                  <a:srgbClr val="1B3138"/>
                </a:solidFill>
                <a:latin typeface="Calibri"/>
                <a:cs typeface="Calibri"/>
              </a:rPr>
              <a:t>quality</a:t>
            </a:r>
            <a:r>
              <a:rPr sz="2400" b="1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labeled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examples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from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LLaMa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65B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When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scaling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up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1B3138"/>
                </a:solidFill>
                <a:latin typeface="Calibri"/>
                <a:cs typeface="Calibri"/>
              </a:rPr>
              <a:t>quantity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need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scale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1B3138"/>
                </a:solidFill>
                <a:latin typeface="Calibri"/>
                <a:cs typeface="Calibri"/>
              </a:rPr>
              <a:t>up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b="1" spc="145" dirty="0">
                <a:solidFill>
                  <a:srgbClr val="1B3138"/>
                </a:solidFill>
                <a:latin typeface="Calibri"/>
                <a:cs typeface="Calibri"/>
              </a:rPr>
              <a:t>diversity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5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OpenAI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: At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least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couple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hundred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Doubling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dataset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size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leads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linear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increase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in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model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5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How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get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more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data?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Synthetic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Synonym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replacement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/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rewrite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Word</a:t>
            </a:r>
            <a:r>
              <a:rPr sz="2000" spc="17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deletion: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B3138"/>
                </a:solidFill>
                <a:latin typeface="Calibri"/>
                <a:cs typeface="Calibri"/>
              </a:rPr>
              <a:t>“brilliantly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expressed”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=&gt;</a:t>
            </a:r>
            <a:r>
              <a:rPr sz="2000" spc="18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“expressed”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Word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position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swapping: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“It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B3138"/>
                </a:solidFill>
                <a:latin typeface="Calibri"/>
                <a:cs typeface="Calibri"/>
              </a:rPr>
              <a:t>lovely”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210" dirty="0">
                <a:solidFill>
                  <a:srgbClr val="1B3138"/>
                </a:solidFill>
                <a:latin typeface="Calibri"/>
                <a:cs typeface="Calibri"/>
              </a:rPr>
              <a:t>-</a:t>
            </a:r>
            <a:r>
              <a:rPr sz="2000" spc="350" dirty="0">
                <a:solidFill>
                  <a:srgbClr val="1B3138"/>
                </a:solidFill>
                <a:latin typeface="Calibri"/>
                <a:cs typeface="Calibri"/>
              </a:rPr>
              <a:t>&gt;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B3138"/>
                </a:solidFill>
                <a:latin typeface="Calibri"/>
                <a:cs typeface="Calibri"/>
              </a:rPr>
              <a:t>“Lovely,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1B3138"/>
                </a:solidFill>
                <a:latin typeface="Calibri"/>
                <a:cs typeface="Calibri"/>
              </a:rPr>
              <a:t>it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B3138"/>
                </a:solidFill>
                <a:latin typeface="Calibri"/>
                <a:cs typeface="Calibri"/>
              </a:rPr>
              <a:t>is”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59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Noise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injection: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introduce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typos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85" dirty="0"/>
              <a:t>Data</a:t>
            </a:r>
            <a:r>
              <a:rPr spc="130" dirty="0"/>
              <a:t> </a:t>
            </a:r>
            <a:r>
              <a:rPr spc="250" dirty="0"/>
              <a:t>preparation</a:t>
            </a:r>
            <a:r>
              <a:rPr spc="130" dirty="0"/>
              <a:t> </a:t>
            </a:r>
            <a:r>
              <a:rPr spc="360" dirty="0"/>
              <a:t>best</a:t>
            </a:r>
            <a:r>
              <a:rPr spc="130" dirty="0"/>
              <a:t> </a:t>
            </a:r>
            <a:r>
              <a:rPr spc="350" dirty="0"/>
              <a:t>practices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20" dirty="0">
                <a:solidFill>
                  <a:srgbClr val="1B5162"/>
                </a:solidFill>
              </a:rPr>
              <a:t>Quantity,</a:t>
            </a:r>
            <a:r>
              <a:rPr sz="2400" spc="90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diversity,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95" dirty="0">
                <a:solidFill>
                  <a:srgbClr val="1B5162"/>
                </a:solidFill>
              </a:rPr>
              <a:t>and</a:t>
            </a:r>
            <a:r>
              <a:rPr sz="2400" spc="95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quality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67975" y="1909068"/>
            <a:ext cx="5718810" cy="263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41529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5" dirty="0">
                <a:solidFill>
                  <a:srgbClr val="1B3138"/>
                </a:solidFill>
                <a:latin typeface="Calibri"/>
                <a:cs typeface="Calibri"/>
              </a:rPr>
              <a:t>Don’t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provide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detailed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instructions.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Only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completion.</a:t>
            </a:r>
            <a:endParaRPr sz="2400">
              <a:latin typeface="Calibri"/>
              <a:cs typeface="Calibri"/>
            </a:endParaRPr>
          </a:p>
          <a:p>
            <a:pPr marL="807720" marR="191770" lvl="1" indent="-320040">
              <a:lnSpc>
                <a:spcPct val="114999"/>
              </a:lnSpc>
              <a:spcBef>
                <a:spcPts val="85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Fixed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separator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88037"/>
                </a:solidFill>
                <a:latin typeface="Courier New"/>
                <a:cs typeface="Courier New"/>
              </a:rPr>
              <a:t>\n\n###\n\n</a:t>
            </a:r>
            <a:r>
              <a:rPr sz="2000" spc="-655" dirty="0">
                <a:solidFill>
                  <a:srgbClr val="188037"/>
                </a:solidFill>
                <a:latin typeface="Courier New"/>
                <a:cs typeface="Courier New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1B3138"/>
                </a:solidFill>
                <a:latin typeface="Calibri"/>
                <a:cs typeface="Calibri"/>
              </a:rPr>
              <a:t>inform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when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55" dirty="0">
                <a:solidFill>
                  <a:srgbClr val="1B3138"/>
                </a:solidFill>
                <a:latin typeface="Calibri"/>
                <a:cs typeface="Calibri"/>
              </a:rPr>
              <a:t>ends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completion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begins</a:t>
            </a:r>
            <a:endParaRPr sz="2000">
              <a:latin typeface="Calibri"/>
              <a:cs typeface="Calibri"/>
            </a:endParaRPr>
          </a:p>
          <a:p>
            <a:pPr marL="807720" marR="5080" lvl="1" indent="-320040">
              <a:lnSpc>
                <a:spcPct val="114999"/>
              </a:lnSpc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separator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shouldn’t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appear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anywhere 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else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4604" y="1343727"/>
            <a:ext cx="2902657" cy="4794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52850" y="6315837"/>
            <a:ext cx="15481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Zhou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1100" u="sng" spc="6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1100" u="sng" spc="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800" y="4939025"/>
            <a:ext cx="6094473" cy="1130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34750" y="6136511"/>
            <a:ext cx="10236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latin typeface="Calibri"/>
                <a:cs typeface="Calibri"/>
              </a:rPr>
              <a:t>Source: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u="sng" spc="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5"/>
              </a:rPr>
              <a:t>OpenAI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Data</a:t>
            </a:r>
            <a:r>
              <a:rPr spc="130" dirty="0"/>
              <a:t> </a:t>
            </a:r>
            <a:r>
              <a:rPr spc="250" dirty="0"/>
              <a:t>preparation</a:t>
            </a:r>
            <a:r>
              <a:rPr spc="130" dirty="0"/>
              <a:t> </a:t>
            </a:r>
            <a:r>
              <a:rPr spc="360" dirty="0"/>
              <a:t>best</a:t>
            </a:r>
            <a:r>
              <a:rPr spc="130" dirty="0"/>
              <a:t> </a:t>
            </a:r>
            <a:r>
              <a:rPr spc="350" dirty="0"/>
              <a:t>practices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981" y="1895666"/>
            <a:ext cx="9751695" cy="375475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635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Remove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undesired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Offensive, 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toxic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content</a:t>
            </a:r>
            <a:endParaRPr sz="2000">
              <a:latin typeface="Calibri"/>
              <a:cs typeface="Calibri"/>
            </a:endParaRPr>
          </a:p>
          <a:p>
            <a:pPr marL="807720" lvl="1" indent="-320040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</a:tabLst>
            </a:pP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Private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or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conﬁdential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1B3138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Using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LLM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output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as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not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always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answer</a:t>
            </a:r>
            <a:endParaRPr sz="2400">
              <a:latin typeface="Calibri"/>
              <a:cs typeface="Calibri"/>
            </a:endParaRPr>
          </a:p>
          <a:p>
            <a:pPr marL="1264920" lvl="1" indent="-320040">
              <a:lnSpc>
                <a:spcPct val="100000"/>
              </a:lnSpc>
              <a:spcBef>
                <a:spcPts val="450"/>
              </a:spcBef>
              <a:buClr>
                <a:srgbClr val="FFAB00"/>
              </a:buClr>
              <a:buChar char="•"/>
              <a:tabLst>
                <a:tab pos="1264920" algn="l"/>
              </a:tabLst>
            </a:pP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Imitation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1B3138"/>
                </a:solidFill>
                <a:latin typeface="Calibri"/>
                <a:cs typeface="Calibri"/>
              </a:rPr>
              <a:t>models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learn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1B3138"/>
                </a:solidFill>
                <a:latin typeface="Calibri"/>
                <a:cs typeface="Calibri"/>
              </a:rPr>
              <a:t>style,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rather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than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1B3138"/>
                </a:solidFill>
                <a:latin typeface="Calibri"/>
                <a:cs typeface="Calibri"/>
              </a:rPr>
              <a:t>content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(</a:t>
            </a:r>
            <a:r>
              <a:rPr sz="2000"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Gudibande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et</a:t>
            </a:r>
            <a:r>
              <a:rPr sz="20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2"/>
              </a:rPr>
              <a:t>2023</a:t>
            </a:r>
            <a:r>
              <a:rPr sz="2000" spc="160" dirty="0">
                <a:solidFill>
                  <a:srgbClr val="1B313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64920" marR="514984" lvl="1" indent="-320040">
              <a:lnSpc>
                <a:spcPct val="114999"/>
              </a:lnSpc>
              <a:buClr>
                <a:srgbClr val="FFAB00"/>
              </a:buClr>
              <a:buChar char="•"/>
              <a:tabLst>
                <a:tab pos="1264920" algn="l"/>
              </a:tabLst>
            </a:pPr>
            <a:r>
              <a:rPr sz="2000" spc="140" dirty="0">
                <a:solidFill>
                  <a:srgbClr val="1B3138"/>
                </a:solidFill>
                <a:latin typeface="Calibri"/>
                <a:cs typeface="Calibri"/>
              </a:rPr>
              <a:t>Consistent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with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Zhou</a:t>
            </a:r>
            <a:r>
              <a:rPr sz="20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et</a:t>
            </a:r>
            <a:r>
              <a:rPr sz="20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al</a:t>
            </a:r>
            <a:r>
              <a:rPr sz="2000" u="heavy" spc="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heavy" spc="1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Calibri"/>
                <a:cs typeface="Calibri"/>
                <a:hlinkClick r:id="rId3"/>
              </a:rPr>
              <a:t>2023</a:t>
            </a:r>
            <a:r>
              <a:rPr sz="2000" spc="120" dirty="0">
                <a:solidFill>
                  <a:srgbClr val="1B3138"/>
                </a:solidFill>
                <a:latin typeface="Calibri"/>
                <a:cs typeface="Calibri"/>
              </a:rPr>
              <a:t>: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1B3138"/>
                </a:solidFill>
                <a:latin typeface="Calibri"/>
                <a:cs typeface="Calibri"/>
              </a:rPr>
              <a:t>knowledge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is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1B3138"/>
                </a:solidFill>
                <a:latin typeface="Calibri"/>
                <a:cs typeface="Calibri"/>
              </a:rPr>
              <a:t>largely</a:t>
            </a:r>
            <a:r>
              <a:rPr sz="2000" spc="8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learned</a:t>
            </a:r>
            <a:r>
              <a:rPr sz="2000" spc="9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1B3138"/>
                </a:solidFill>
                <a:latin typeface="Calibri"/>
                <a:cs typeface="Calibri"/>
              </a:rPr>
              <a:t>during </a:t>
            </a:r>
            <a:r>
              <a:rPr sz="2000" spc="110" dirty="0">
                <a:solidFill>
                  <a:srgbClr val="1B3138"/>
                </a:solidFill>
                <a:latin typeface="Calibri"/>
                <a:cs typeface="Calibri"/>
              </a:rPr>
              <a:t>pre-</a:t>
            </a:r>
            <a:r>
              <a:rPr sz="2000" spc="114" dirty="0">
                <a:solidFill>
                  <a:srgbClr val="1B3138"/>
                </a:solidFill>
                <a:latin typeface="Calibri"/>
                <a:cs typeface="Calibri"/>
              </a:rPr>
              <a:t>training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60"/>
              </a:spcBef>
              <a:buClr>
                <a:srgbClr val="FFAB00"/>
              </a:buClr>
              <a:buFont typeface="Calibri"/>
              <a:buChar char="•"/>
            </a:pPr>
            <a:endParaRPr sz="20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Manually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verify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quality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822" y="1492258"/>
            <a:ext cx="11827510" cy="5280660"/>
            <a:chOff x="180822" y="1492258"/>
            <a:chExt cx="11827510" cy="528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22" y="1492258"/>
              <a:ext cx="11827050" cy="5280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447" y="1825633"/>
              <a:ext cx="10970260" cy="4423410"/>
            </a:xfrm>
            <a:custGeom>
              <a:avLst/>
              <a:gdLst/>
              <a:ahLst/>
              <a:cxnLst/>
              <a:rect l="l" t="t" r="r" b="b"/>
              <a:pathLst>
                <a:path w="10970260" h="4423410">
                  <a:moveTo>
                    <a:pt x="10969799" y="4422899"/>
                  </a:moveTo>
                  <a:lnTo>
                    <a:pt x="0" y="4422899"/>
                  </a:lnTo>
                  <a:lnTo>
                    <a:pt x="0" y="0"/>
                  </a:lnTo>
                  <a:lnTo>
                    <a:pt x="10969799" y="0"/>
                  </a:lnTo>
                  <a:lnTo>
                    <a:pt x="10969799" y="442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7981" y="1963941"/>
            <a:ext cx="1020762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1081405" indent="-33845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Fine-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gives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best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results,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but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1B3138"/>
                </a:solidFill>
                <a:latin typeface="Calibri"/>
                <a:cs typeface="Calibri"/>
              </a:rPr>
              <a:t>can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computationally expensive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Parameter-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efﬁcient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ﬁne-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1B3138"/>
                </a:solidFill>
                <a:latin typeface="Calibri"/>
                <a:cs typeface="Calibri"/>
              </a:rPr>
              <a:t>reduces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730" dirty="0">
                <a:solidFill>
                  <a:srgbClr val="1B3138"/>
                </a:solidFill>
                <a:latin typeface="Calibri"/>
                <a:cs typeface="Calibri"/>
              </a:rPr>
              <a:t>#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of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trainable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0" dirty="0">
                <a:solidFill>
                  <a:srgbClr val="1B3138"/>
                </a:solidFill>
                <a:latin typeface="Calibri"/>
                <a:cs typeface="Calibri"/>
              </a:rPr>
              <a:t>Prompt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allows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1B3138"/>
                </a:solidFill>
                <a:latin typeface="Calibri"/>
                <a:cs typeface="Calibri"/>
              </a:rPr>
              <a:t>virtual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prompts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1B3138"/>
                </a:solidFill>
                <a:latin typeface="Calibri"/>
                <a:cs typeface="Calibri"/>
              </a:rPr>
              <a:t>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1B3138"/>
                </a:solidFill>
                <a:latin typeface="Calibri"/>
                <a:cs typeface="Calibri"/>
              </a:rPr>
              <a:t>be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learned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automatically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65" dirty="0">
                <a:solidFill>
                  <a:srgbClr val="1B3138"/>
                </a:solidFill>
                <a:latin typeface="Calibri"/>
                <a:cs typeface="Calibri"/>
              </a:rPr>
              <a:t>LoRA</a:t>
            </a:r>
            <a:r>
              <a:rPr sz="2400" spc="105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1B3138"/>
                </a:solidFill>
                <a:latin typeface="Calibri"/>
                <a:cs typeface="Calibri"/>
              </a:rPr>
              <a:t>decomposes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1B3138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weight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1B3138"/>
                </a:solidFill>
                <a:latin typeface="Calibri"/>
                <a:cs typeface="Calibri"/>
              </a:rPr>
              <a:t>change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matrix </a:t>
            </a:r>
            <a:r>
              <a:rPr sz="2400" spc="90" dirty="0">
                <a:solidFill>
                  <a:srgbClr val="1B3138"/>
                </a:solidFill>
                <a:latin typeface="Calibri"/>
                <a:cs typeface="Calibri"/>
              </a:rPr>
              <a:t>into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1B3138"/>
                </a:solidFill>
                <a:latin typeface="Calibri"/>
                <a:cs typeface="Calibri"/>
              </a:rPr>
              <a:t>lower-</a:t>
            </a:r>
            <a:r>
              <a:rPr sz="2400" spc="180" dirty="0">
                <a:solidFill>
                  <a:srgbClr val="1B3138"/>
                </a:solidFill>
                <a:latin typeface="Calibri"/>
                <a:cs typeface="Calibri"/>
              </a:rPr>
              <a:t>rank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1B3138"/>
                </a:solidFill>
                <a:latin typeface="Calibri"/>
                <a:cs typeface="Calibri"/>
              </a:rPr>
              <a:t>matrices</a:t>
            </a:r>
            <a:endParaRPr sz="2400">
              <a:latin typeface="Calibri"/>
              <a:cs typeface="Calibri"/>
            </a:endParaRPr>
          </a:p>
          <a:p>
            <a:pPr marL="350520" indent="-337820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</a:tabLst>
            </a:pP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Fine-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tuning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1B3138"/>
                </a:solidFill>
                <a:latin typeface="Calibri"/>
                <a:cs typeface="Calibri"/>
              </a:rPr>
              <a:t>data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1B3138"/>
                </a:solidFill>
                <a:latin typeface="Calibri"/>
                <a:cs typeface="Calibri"/>
              </a:rPr>
              <a:t>quality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1B3138"/>
                </a:solidFill>
                <a:latin typeface="Calibri"/>
                <a:cs typeface="Calibri"/>
              </a:rPr>
              <a:t>and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1B3138"/>
                </a:solidFill>
                <a:latin typeface="Calibri"/>
                <a:cs typeface="Calibri"/>
              </a:rPr>
              <a:t>diversity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matters</a:t>
            </a:r>
            <a:r>
              <a:rPr sz="2400" spc="110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1B3138"/>
                </a:solidFill>
                <a:latin typeface="Calibri"/>
                <a:cs typeface="Calibri"/>
              </a:rPr>
              <a:t>a</a:t>
            </a:r>
            <a:r>
              <a:rPr sz="2400" spc="114" dirty="0">
                <a:solidFill>
                  <a:srgbClr val="1B3138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1B3138"/>
                </a:solidFill>
                <a:latin typeface="Calibri"/>
                <a:cs typeface="Calibri"/>
              </a:rPr>
              <a:t>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620"/>
              </a:spcBef>
            </a:pPr>
            <a:r>
              <a:rPr spc="210" dirty="0"/>
              <a:t>Module</a:t>
            </a:r>
            <a:r>
              <a:rPr spc="114" dirty="0"/>
              <a:t> </a:t>
            </a:r>
            <a:r>
              <a:rPr spc="340" dirty="0"/>
              <a:t>Summary</a:t>
            </a:r>
          </a:p>
          <a:p>
            <a:pPr marL="27305">
              <a:lnSpc>
                <a:spcPct val="100000"/>
              </a:lnSpc>
              <a:spcBef>
                <a:spcPts val="310"/>
              </a:spcBef>
            </a:pPr>
            <a:r>
              <a:rPr sz="2400" spc="160" dirty="0">
                <a:solidFill>
                  <a:srgbClr val="1B5162"/>
                </a:solidFill>
              </a:rPr>
              <a:t>Efﬁcient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204" dirty="0">
                <a:solidFill>
                  <a:srgbClr val="1B5162"/>
                </a:solidFill>
              </a:rPr>
              <a:t>Fine-</a:t>
            </a:r>
            <a:r>
              <a:rPr sz="2400" spc="125" dirty="0">
                <a:solidFill>
                  <a:srgbClr val="1B5162"/>
                </a:solidFill>
              </a:rPr>
              <a:t>Tuning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580" dirty="0">
                <a:solidFill>
                  <a:srgbClr val="1B5162"/>
                </a:solidFill>
              </a:rPr>
              <a:t>-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70" dirty="0">
                <a:solidFill>
                  <a:srgbClr val="1B5162"/>
                </a:solidFill>
              </a:rPr>
              <a:t>What</a:t>
            </a:r>
            <a:r>
              <a:rPr sz="2400" spc="85" dirty="0">
                <a:solidFill>
                  <a:srgbClr val="1B5162"/>
                </a:solidFill>
              </a:rPr>
              <a:t> </a:t>
            </a:r>
            <a:r>
              <a:rPr sz="2400" spc="145" dirty="0">
                <a:solidFill>
                  <a:srgbClr val="1B5162"/>
                </a:solidFill>
              </a:rPr>
              <a:t>have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we</a:t>
            </a:r>
            <a:r>
              <a:rPr sz="2400" spc="80" dirty="0">
                <a:solidFill>
                  <a:srgbClr val="1B5162"/>
                </a:solidFill>
              </a:rPr>
              <a:t> </a:t>
            </a:r>
            <a:r>
              <a:rPr sz="2400" spc="140" dirty="0">
                <a:solidFill>
                  <a:srgbClr val="1B5162"/>
                </a:solidFill>
              </a:rPr>
              <a:t>learned?</a:t>
            </a:r>
            <a:endParaRPr sz="24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4133" y="14917"/>
            <a:ext cx="2455545" cy="4940300"/>
            <a:chOff x="9724133" y="14917"/>
            <a:chExt cx="2455545" cy="4940300"/>
          </a:xfrm>
        </p:grpSpPr>
        <p:sp>
          <p:nvSpPr>
            <p:cNvPr id="3" name="object 3"/>
            <p:cNvSpPr/>
            <p:nvPr/>
          </p:nvSpPr>
          <p:spPr>
            <a:xfrm>
              <a:off x="10220275" y="198960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3" y="2965199"/>
              <a:ext cx="965835" cy="1990089"/>
            </a:xfrm>
            <a:custGeom>
              <a:avLst/>
              <a:gdLst/>
              <a:ahLst/>
              <a:cxnLst/>
              <a:rect l="l" t="t" r="r" b="b"/>
              <a:pathLst>
                <a:path w="965834" h="1990089">
                  <a:moveTo>
                    <a:pt x="0" y="0"/>
                  </a:moveTo>
                  <a:lnTo>
                    <a:pt x="965706" y="0"/>
                  </a:lnTo>
                  <a:lnTo>
                    <a:pt x="965706" y="1989599"/>
                  </a:lnTo>
                  <a:lnTo>
                    <a:pt x="0" y="1989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2632" y="2965199"/>
              <a:ext cx="1976755" cy="1990089"/>
            </a:xfrm>
            <a:custGeom>
              <a:avLst/>
              <a:gdLst/>
              <a:ahLst/>
              <a:cxnLst/>
              <a:rect l="l" t="t" r="r" b="b"/>
              <a:pathLst>
                <a:path w="1976754" h="1990089">
                  <a:moveTo>
                    <a:pt x="994499" y="1989599"/>
                  </a:moveTo>
                  <a:lnTo>
                    <a:pt x="945185" y="1988377"/>
                  </a:lnTo>
                  <a:lnTo>
                    <a:pt x="896205" y="1984732"/>
                  </a:lnTo>
                  <a:lnTo>
                    <a:pt x="847642" y="1978697"/>
                  </a:lnTo>
                  <a:lnTo>
                    <a:pt x="799576" y="1970308"/>
                  </a:lnTo>
                  <a:lnTo>
                    <a:pt x="752090" y="1959597"/>
                  </a:lnTo>
                  <a:lnTo>
                    <a:pt x="705264" y="1946599"/>
                  </a:lnTo>
                  <a:lnTo>
                    <a:pt x="659181" y="1931347"/>
                  </a:lnTo>
                  <a:lnTo>
                    <a:pt x="613921" y="1913875"/>
                  </a:lnTo>
                  <a:lnTo>
                    <a:pt x="569566" y="1894216"/>
                  </a:lnTo>
                  <a:lnTo>
                    <a:pt x="526199" y="1872406"/>
                  </a:lnTo>
                  <a:lnTo>
                    <a:pt x="483900" y="1848476"/>
                  </a:lnTo>
                  <a:lnTo>
                    <a:pt x="442750" y="1822461"/>
                  </a:lnTo>
                  <a:lnTo>
                    <a:pt x="402832" y="1794396"/>
                  </a:lnTo>
                  <a:lnTo>
                    <a:pt x="364227" y="1764313"/>
                  </a:lnTo>
                  <a:lnTo>
                    <a:pt x="327017" y="1732246"/>
                  </a:lnTo>
                  <a:lnTo>
                    <a:pt x="291282" y="1698229"/>
                  </a:lnTo>
                  <a:lnTo>
                    <a:pt x="257276" y="1662484"/>
                  </a:lnTo>
                  <a:lnTo>
                    <a:pt x="225219" y="1625262"/>
                  </a:lnTo>
                  <a:lnTo>
                    <a:pt x="195145" y="1586645"/>
                  </a:lnTo>
                  <a:lnTo>
                    <a:pt x="167087" y="1546715"/>
                  </a:lnTo>
                  <a:lnTo>
                    <a:pt x="141081" y="1505553"/>
                  </a:lnTo>
                  <a:lnTo>
                    <a:pt x="117158" y="1463241"/>
                  </a:lnTo>
                  <a:lnTo>
                    <a:pt x="95354" y="1419861"/>
                  </a:lnTo>
                  <a:lnTo>
                    <a:pt x="75701" y="1375493"/>
                  </a:lnTo>
                  <a:lnTo>
                    <a:pt x="58234" y="1330220"/>
                  </a:lnTo>
                  <a:lnTo>
                    <a:pt x="42987" y="1284122"/>
                  </a:lnTo>
                  <a:lnTo>
                    <a:pt x="29993" y="1237283"/>
                  </a:lnTo>
                  <a:lnTo>
                    <a:pt x="19285" y="1189782"/>
                  </a:lnTo>
                  <a:lnTo>
                    <a:pt x="10898" y="1141701"/>
                  </a:lnTo>
                  <a:lnTo>
                    <a:pt x="4866" y="1093123"/>
                  </a:lnTo>
                  <a:lnTo>
                    <a:pt x="1222" y="1044129"/>
                  </a:lnTo>
                  <a:lnTo>
                    <a:pt x="0" y="994799"/>
                  </a:lnTo>
                  <a:lnTo>
                    <a:pt x="1146" y="946601"/>
                  </a:lnTo>
                  <a:lnTo>
                    <a:pt x="4552" y="898994"/>
                  </a:lnTo>
                  <a:lnTo>
                    <a:pt x="10165" y="852031"/>
                  </a:lnTo>
                  <a:lnTo>
                    <a:pt x="17932" y="805764"/>
                  </a:lnTo>
                  <a:lnTo>
                    <a:pt x="27802" y="760246"/>
                  </a:lnTo>
                  <a:lnTo>
                    <a:pt x="39722" y="715528"/>
                  </a:lnTo>
                  <a:lnTo>
                    <a:pt x="53641" y="671663"/>
                  </a:lnTo>
                  <a:lnTo>
                    <a:pt x="69506" y="628703"/>
                  </a:lnTo>
                  <a:lnTo>
                    <a:pt x="87265" y="586699"/>
                  </a:lnTo>
                  <a:lnTo>
                    <a:pt x="106867" y="545705"/>
                  </a:lnTo>
                  <a:lnTo>
                    <a:pt x="128259" y="505771"/>
                  </a:lnTo>
                  <a:lnTo>
                    <a:pt x="151388" y="466951"/>
                  </a:lnTo>
                  <a:lnTo>
                    <a:pt x="176203" y="429296"/>
                  </a:lnTo>
                  <a:lnTo>
                    <a:pt x="202653" y="392858"/>
                  </a:lnTo>
                  <a:lnTo>
                    <a:pt x="230683" y="357689"/>
                  </a:lnTo>
                  <a:lnTo>
                    <a:pt x="260244" y="323843"/>
                  </a:lnTo>
                  <a:lnTo>
                    <a:pt x="291282" y="291370"/>
                  </a:lnTo>
                  <a:lnTo>
                    <a:pt x="323745" y="260322"/>
                  </a:lnTo>
                  <a:lnTo>
                    <a:pt x="357581" y="230753"/>
                  </a:lnTo>
                  <a:lnTo>
                    <a:pt x="392739" y="202714"/>
                  </a:lnTo>
                  <a:lnTo>
                    <a:pt x="429166" y="176257"/>
                  </a:lnTo>
                  <a:lnTo>
                    <a:pt x="466810" y="151434"/>
                  </a:lnTo>
                  <a:lnTo>
                    <a:pt x="505619" y="128297"/>
                  </a:lnTo>
                  <a:lnTo>
                    <a:pt x="545540" y="106899"/>
                  </a:lnTo>
                  <a:lnTo>
                    <a:pt x="586522" y="87292"/>
                  </a:lnTo>
                  <a:lnTo>
                    <a:pt x="628513" y="69527"/>
                  </a:lnTo>
                  <a:lnTo>
                    <a:pt x="671461" y="53657"/>
                  </a:lnTo>
                  <a:lnTo>
                    <a:pt x="715313" y="39734"/>
                  </a:lnTo>
                  <a:lnTo>
                    <a:pt x="760017" y="27810"/>
                  </a:lnTo>
                  <a:lnTo>
                    <a:pt x="805521" y="17937"/>
                  </a:lnTo>
                  <a:lnTo>
                    <a:pt x="851774" y="10168"/>
                  </a:lnTo>
                  <a:lnTo>
                    <a:pt x="898722" y="4553"/>
                  </a:lnTo>
                  <a:lnTo>
                    <a:pt x="946315" y="1147"/>
                  </a:lnTo>
                  <a:lnTo>
                    <a:pt x="994499" y="0"/>
                  </a:lnTo>
                  <a:lnTo>
                    <a:pt x="1042684" y="1147"/>
                  </a:lnTo>
                  <a:lnTo>
                    <a:pt x="1090277" y="4553"/>
                  </a:lnTo>
                  <a:lnTo>
                    <a:pt x="1137225" y="10168"/>
                  </a:lnTo>
                  <a:lnTo>
                    <a:pt x="1183478" y="17937"/>
                  </a:lnTo>
                  <a:lnTo>
                    <a:pt x="1228982" y="27810"/>
                  </a:lnTo>
                  <a:lnTo>
                    <a:pt x="1273686" y="39734"/>
                  </a:lnTo>
                  <a:lnTo>
                    <a:pt x="1317538" y="53657"/>
                  </a:lnTo>
                  <a:lnTo>
                    <a:pt x="1360486" y="69527"/>
                  </a:lnTo>
                  <a:lnTo>
                    <a:pt x="1402477" y="87292"/>
                  </a:lnTo>
                  <a:lnTo>
                    <a:pt x="1443459" y="106899"/>
                  </a:lnTo>
                  <a:lnTo>
                    <a:pt x="1483380" y="128297"/>
                  </a:lnTo>
                  <a:lnTo>
                    <a:pt x="1522189" y="151434"/>
                  </a:lnTo>
                  <a:lnTo>
                    <a:pt x="1559833" y="176257"/>
                  </a:lnTo>
                  <a:lnTo>
                    <a:pt x="1596260" y="202714"/>
                  </a:lnTo>
                  <a:lnTo>
                    <a:pt x="1631417" y="230753"/>
                  </a:lnTo>
                  <a:lnTo>
                    <a:pt x="1665254" y="260322"/>
                  </a:lnTo>
                  <a:lnTo>
                    <a:pt x="1697717" y="291370"/>
                  </a:lnTo>
                  <a:lnTo>
                    <a:pt x="1728755" y="323843"/>
                  </a:lnTo>
                  <a:lnTo>
                    <a:pt x="1758316" y="357689"/>
                  </a:lnTo>
                  <a:lnTo>
                    <a:pt x="1786346" y="392858"/>
                  </a:lnTo>
                  <a:lnTo>
                    <a:pt x="1812796" y="429296"/>
                  </a:lnTo>
                  <a:lnTo>
                    <a:pt x="1837611" y="466951"/>
                  </a:lnTo>
                  <a:lnTo>
                    <a:pt x="1860740" y="505771"/>
                  </a:lnTo>
                  <a:lnTo>
                    <a:pt x="1882132" y="545705"/>
                  </a:lnTo>
                  <a:lnTo>
                    <a:pt x="1901734" y="586699"/>
                  </a:lnTo>
                  <a:lnTo>
                    <a:pt x="1919493" y="628703"/>
                  </a:lnTo>
                  <a:lnTo>
                    <a:pt x="1935358" y="671663"/>
                  </a:lnTo>
                  <a:lnTo>
                    <a:pt x="1949277" y="715528"/>
                  </a:lnTo>
                  <a:lnTo>
                    <a:pt x="1961197" y="760246"/>
                  </a:lnTo>
                  <a:lnTo>
                    <a:pt x="1971067" y="805764"/>
                  </a:lnTo>
                  <a:lnTo>
                    <a:pt x="1976667" y="839121"/>
                  </a:lnTo>
                  <a:lnTo>
                    <a:pt x="1976667" y="1150478"/>
                  </a:lnTo>
                  <a:lnTo>
                    <a:pt x="1961197" y="1229353"/>
                  </a:lnTo>
                  <a:lnTo>
                    <a:pt x="1949277" y="1274071"/>
                  </a:lnTo>
                  <a:lnTo>
                    <a:pt x="1935358" y="1317936"/>
                  </a:lnTo>
                  <a:lnTo>
                    <a:pt x="1919493" y="1360896"/>
                  </a:lnTo>
                  <a:lnTo>
                    <a:pt x="1901734" y="1402900"/>
                  </a:lnTo>
                  <a:lnTo>
                    <a:pt x="1882132" y="1443894"/>
                  </a:lnTo>
                  <a:lnTo>
                    <a:pt x="1860740" y="1483828"/>
                  </a:lnTo>
                  <a:lnTo>
                    <a:pt x="1837611" y="1522648"/>
                  </a:lnTo>
                  <a:lnTo>
                    <a:pt x="1812796" y="1560303"/>
                  </a:lnTo>
                  <a:lnTo>
                    <a:pt x="1786346" y="1596741"/>
                  </a:lnTo>
                  <a:lnTo>
                    <a:pt x="1758316" y="1631910"/>
                  </a:lnTo>
                  <a:lnTo>
                    <a:pt x="1728755" y="1665756"/>
                  </a:lnTo>
                  <a:lnTo>
                    <a:pt x="1697717" y="1698229"/>
                  </a:lnTo>
                  <a:lnTo>
                    <a:pt x="1665254" y="1729277"/>
                  </a:lnTo>
                  <a:lnTo>
                    <a:pt x="1631417" y="1758846"/>
                  </a:lnTo>
                  <a:lnTo>
                    <a:pt x="1596260" y="1786885"/>
                  </a:lnTo>
                  <a:lnTo>
                    <a:pt x="1559833" y="1813342"/>
                  </a:lnTo>
                  <a:lnTo>
                    <a:pt x="1522189" y="1838165"/>
                  </a:lnTo>
                  <a:lnTo>
                    <a:pt x="1483380" y="1861302"/>
                  </a:lnTo>
                  <a:lnTo>
                    <a:pt x="1443459" y="1882700"/>
                  </a:lnTo>
                  <a:lnTo>
                    <a:pt x="1402477" y="1902307"/>
                  </a:lnTo>
                  <a:lnTo>
                    <a:pt x="1360486" y="1920072"/>
                  </a:lnTo>
                  <a:lnTo>
                    <a:pt x="1317538" y="1935942"/>
                  </a:lnTo>
                  <a:lnTo>
                    <a:pt x="1273686" y="1949865"/>
                  </a:lnTo>
                  <a:lnTo>
                    <a:pt x="1228982" y="1961789"/>
                  </a:lnTo>
                  <a:lnTo>
                    <a:pt x="1183478" y="1971662"/>
                  </a:lnTo>
                  <a:lnTo>
                    <a:pt x="1137225" y="1979431"/>
                  </a:lnTo>
                  <a:lnTo>
                    <a:pt x="1090277" y="1985046"/>
                  </a:lnTo>
                  <a:lnTo>
                    <a:pt x="1042684" y="1988452"/>
                  </a:lnTo>
                  <a:lnTo>
                    <a:pt x="994499" y="1989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4133" y="535633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30">
                  <a:moveTo>
                    <a:pt x="240599" y="481199"/>
                  </a:moveTo>
                  <a:lnTo>
                    <a:pt x="192110" y="476311"/>
                  </a:lnTo>
                  <a:lnTo>
                    <a:pt x="146947" y="462292"/>
                  </a:lnTo>
                  <a:lnTo>
                    <a:pt x="106078" y="440109"/>
                  </a:lnTo>
                  <a:lnTo>
                    <a:pt x="70470" y="410729"/>
                  </a:lnTo>
                  <a:lnTo>
                    <a:pt x="41090" y="375121"/>
                  </a:lnTo>
                  <a:lnTo>
                    <a:pt x="18907" y="334252"/>
                  </a:lnTo>
                  <a:lnTo>
                    <a:pt x="4888" y="289089"/>
                  </a:lnTo>
                  <a:lnTo>
                    <a:pt x="0" y="240599"/>
                  </a:lnTo>
                  <a:lnTo>
                    <a:pt x="4888" y="192110"/>
                  </a:lnTo>
                  <a:lnTo>
                    <a:pt x="18907" y="146947"/>
                  </a:lnTo>
                  <a:lnTo>
                    <a:pt x="41090" y="106078"/>
                  </a:lnTo>
                  <a:lnTo>
                    <a:pt x="70470" y="70470"/>
                  </a:lnTo>
                  <a:lnTo>
                    <a:pt x="106078" y="41090"/>
                  </a:lnTo>
                  <a:lnTo>
                    <a:pt x="146947" y="18907"/>
                  </a:lnTo>
                  <a:lnTo>
                    <a:pt x="192110" y="4888"/>
                  </a:lnTo>
                  <a:lnTo>
                    <a:pt x="240599" y="0"/>
                  </a:lnTo>
                  <a:lnTo>
                    <a:pt x="287757" y="4665"/>
                  </a:lnTo>
                  <a:lnTo>
                    <a:pt x="332673" y="18314"/>
                  </a:lnTo>
                  <a:lnTo>
                    <a:pt x="374085" y="40423"/>
                  </a:lnTo>
                  <a:lnTo>
                    <a:pt x="410729" y="70470"/>
                  </a:lnTo>
                  <a:lnTo>
                    <a:pt x="440776" y="107114"/>
                  </a:lnTo>
                  <a:lnTo>
                    <a:pt x="462885" y="148526"/>
                  </a:lnTo>
                  <a:lnTo>
                    <a:pt x="476534" y="193442"/>
                  </a:lnTo>
                  <a:lnTo>
                    <a:pt x="481199" y="240599"/>
                  </a:lnTo>
                  <a:lnTo>
                    <a:pt x="476311" y="289089"/>
                  </a:lnTo>
                  <a:lnTo>
                    <a:pt x="462292" y="334252"/>
                  </a:lnTo>
                  <a:lnTo>
                    <a:pt x="440109" y="375121"/>
                  </a:lnTo>
                  <a:lnTo>
                    <a:pt x="410729" y="410729"/>
                  </a:lnTo>
                  <a:lnTo>
                    <a:pt x="375121" y="440109"/>
                  </a:lnTo>
                  <a:lnTo>
                    <a:pt x="334252" y="462292"/>
                  </a:lnTo>
                  <a:lnTo>
                    <a:pt x="289089" y="476311"/>
                  </a:lnTo>
                  <a:lnTo>
                    <a:pt x="240599" y="481199"/>
                  </a:lnTo>
                  <a:close/>
                </a:path>
              </a:pathLst>
            </a:custGeom>
            <a:solidFill>
              <a:srgbClr val="1B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02520" y="2965208"/>
              <a:ext cx="995044" cy="1990089"/>
            </a:xfrm>
            <a:custGeom>
              <a:avLst/>
              <a:gdLst/>
              <a:ahLst/>
              <a:cxnLst/>
              <a:rect l="l" t="t" r="r" b="b"/>
              <a:pathLst>
                <a:path w="995045" h="1990089">
                  <a:moveTo>
                    <a:pt x="994600" y="994803"/>
                  </a:moveTo>
                  <a:lnTo>
                    <a:pt x="994498" y="0"/>
                  </a:lnTo>
                  <a:lnTo>
                    <a:pt x="945184" y="1219"/>
                  </a:lnTo>
                  <a:lnTo>
                    <a:pt x="896213" y="4864"/>
                  </a:lnTo>
                  <a:lnTo>
                    <a:pt x="847648" y="10896"/>
                  </a:lnTo>
                  <a:lnTo>
                    <a:pt x="799579" y="19291"/>
                  </a:lnTo>
                  <a:lnTo>
                    <a:pt x="752094" y="29997"/>
                  </a:lnTo>
                  <a:lnTo>
                    <a:pt x="705269" y="43002"/>
                  </a:lnTo>
                  <a:lnTo>
                    <a:pt x="659180" y="58254"/>
                  </a:lnTo>
                  <a:lnTo>
                    <a:pt x="613930" y="75717"/>
                  </a:lnTo>
                  <a:lnTo>
                    <a:pt x="569569" y="95377"/>
                  </a:lnTo>
                  <a:lnTo>
                    <a:pt x="526199" y="117195"/>
                  </a:lnTo>
                  <a:lnTo>
                    <a:pt x="483908" y="141122"/>
                  </a:lnTo>
                  <a:lnTo>
                    <a:pt x="442760" y="167132"/>
                  </a:lnTo>
                  <a:lnTo>
                    <a:pt x="402831" y="195199"/>
                  </a:lnTo>
                  <a:lnTo>
                    <a:pt x="364236" y="225285"/>
                  </a:lnTo>
                  <a:lnTo>
                    <a:pt x="327025" y="257352"/>
                  </a:lnTo>
                  <a:lnTo>
                    <a:pt x="291287" y="291363"/>
                  </a:lnTo>
                  <a:lnTo>
                    <a:pt x="257276" y="327113"/>
                  </a:lnTo>
                  <a:lnTo>
                    <a:pt x="225221" y="364337"/>
                  </a:lnTo>
                  <a:lnTo>
                    <a:pt x="195148" y="402958"/>
                  </a:lnTo>
                  <a:lnTo>
                    <a:pt x="167093" y="442887"/>
                  </a:lnTo>
                  <a:lnTo>
                    <a:pt x="141084" y="484047"/>
                  </a:lnTo>
                  <a:lnTo>
                    <a:pt x="117157" y="526351"/>
                  </a:lnTo>
                  <a:lnTo>
                    <a:pt x="95364" y="569734"/>
                  </a:lnTo>
                  <a:lnTo>
                    <a:pt x="75704" y="614108"/>
                  </a:lnTo>
                  <a:lnTo>
                    <a:pt x="58242" y="659371"/>
                  </a:lnTo>
                  <a:lnTo>
                    <a:pt x="42989" y="705472"/>
                  </a:lnTo>
                  <a:lnTo>
                    <a:pt x="29997" y="752309"/>
                  </a:lnTo>
                  <a:lnTo>
                    <a:pt x="19291" y="799820"/>
                  </a:lnTo>
                  <a:lnTo>
                    <a:pt x="10909" y="847890"/>
                  </a:lnTo>
                  <a:lnTo>
                    <a:pt x="4876" y="896467"/>
                  </a:lnTo>
                  <a:lnTo>
                    <a:pt x="1231" y="945464"/>
                  </a:lnTo>
                  <a:lnTo>
                    <a:pt x="0" y="994803"/>
                  </a:lnTo>
                  <a:lnTo>
                    <a:pt x="1333" y="1044130"/>
                  </a:lnTo>
                  <a:lnTo>
                    <a:pt x="4978" y="1093127"/>
                  </a:lnTo>
                  <a:lnTo>
                    <a:pt x="11010" y="1141704"/>
                  </a:lnTo>
                  <a:lnTo>
                    <a:pt x="19392" y="1189774"/>
                  </a:lnTo>
                  <a:lnTo>
                    <a:pt x="30099" y="1237284"/>
                  </a:lnTo>
                  <a:lnTo>
                    <a:pt x="43091" y="1284122"/>
                  </a:lnTo>
                  <a:lnTo>
                    <a:pt x="58343" y="1330223"/>
                  </a:lnTo>
                  <a:lnTo>
                    <a:pt x="75806" y="1375486"/>
                  </a:lnTo>
                  <a:lnTo>
                    <a:pt x="95465" y="1419860"/>
                  </a:lnTo>
                  <a:lnTo>
                    <a:pt x="117259" y="1463243"/>
                  </a:lnTo>
                  <a:lnTo>
                    <a:pt x="141185" y="1505546"/>
                  </a:lnTo>
                  <a:lnTo>
                    <a:pt x="167195" y="1546707"/>
                  </a:lnTo>
                  <a:lnTo>
                    <a:pt x="195249" y="1586649"/>
                  </a:lnTo>
                  <a:lnTo>
                    <a:pt x="225323" y="1625257"/>
                  </a:lnTo>
                  <a:lnTo>
                    <a:pt x="257378" y="1662480"/>
                  </a:lnTo>
                  <a:lnTo>
                    <a:pt x="291388" y="1698231"/>
                  </a:lnTo>
                  <a:lnTo>
                    <a:pt x="327126" y="1732241"/>
                  </a:lnTo>
                  <a:lnTo>
                    <a:pt x="364337" y="1764309"/>
                  </a:lnTo>
                  <a:lnTo>
                    <a:pt x="402945" y="1794395"/>
                  </a:lnTo>
                  <a:lnTo>
                    <a:pt x="442861" y="1822462"/>
                  </a:lnTo>
                  <a:lnTo>
                    <a:pt x="484009" y="1848472"/>
                  </a:lnTo>
                  <a:lnTo>
                    <a:pt x="526300" y="1872399"/>
                  </a:lnTo>
                  <a:lnTo>
                    <a:pt x="569671" y="1894217"/>
                  </a:lnTo>
                  <a:lnTo>
                    <a:pt x="614032" y="1913877"/>
                  </a:lnTo>
                  <a:lnTo>
                    <a:pt x="659282" y="1931339"/>
                  </a:lnTo>
                  <a:lnTo>
                    <a:pt x="705370" y="1946592"/>
                  </a:lnTo>
                  <a:lnTo>
                    <a:pt x="752195" y="1959597"/>
                  </a:lnTo>
                  <a:lnTo>
                    <a:pt x="799680" y="1970303"/>
                  </a:lnTo>
                  <a:lnTo>
                    <a:pt x="847750" y="1978698"/>
                  </a:lnTo>
                  <a:lnTo>
                    <a:pt x="896315" y="1984730"/>
                  </a:lnTo>
                  <a:lnTo>
                    <a:pt x="945286" y="1988375"/>
                  </a:lnTo>
                  <a:lnTo>
                    <a:pt x="994600" y="1989594"/>
                  </a:lnTo>
                  <a:lnTo>
                    <a:pt x="994600" y="994803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72087" y="1986300"/>
              <a:ext cx="663575" cy="975994"/>
            </a:xfrm>
            <a:custGeom>
              <a:avLst/>
              <a:gdLst/>
              <a:ahLst/>
              <a:cxnLst/>
              <a:rect l="l" t="t" r="r" b="b"/>
              <a:pathLst>
                <a:path w="663575" h="975994">
                  <a:moveTo>
                    <a:pt x="0" y="0"/>
                  </a:moveTo>
                  <a:lnTo>
                    <a:pt x="0" y="975599"/>
                  </a:lnTo>
                </a:path>
                <a:path w="663575" h="975994">
                  <a:moveTo>
                    <a:pt x="165892" y="0"/>
                  </a:moveTo>
                  <a:lnTo>
                    <a:pt x="165892" y="975599"/>
                  </a:lnTo>
                </a:path>
                <a:path w="663575" h="975994">
                  <a:moveTo>
                    <a:pt x="331783" y="0"/>
                  </a:moveTo>
                  <a:lnTo>
                    <a:pt x="331783" y="975599"/>
                  </a:lnTo>
                </a:path>
                <a:path w="663575" h="975994">
                  <a:moveTo>
                    <a:pt x="497675" y="0"/>
                  </a:moveTo>
                  <a:lnTo>
                    <a:pt x="497675" y="975599"/>
                  </a:lnTo>
                </a:path>
                <a:path w="663575" h="975994">
                  <a:moveTo>
                    <a:pt x="663567" y="0"/>
                  </a:moveTo>
                  <a:lnTo>
                    <a:pt x="663567" y="975599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87564" y="33"/>
            <a:ext cx="480695" cy="480695"/>
          </a:xfrm>
          <a:custGeom>
            <a:avLst/>
            <a:gdLst/>
            <a:ahLst/>
            <a:cxnLst/>
            <a:rect l="l" t="t" r="r" b="b"/>
            <a:pathLst>
              <a:path w="480695" h="480695">
                <a:moveTo>
                  <a:pt x="480299" y="480300"/>
                </a:moveTo>
                <a:lnTo>
                  <a:pt x="0" y="480300"/>
                </a:lnTo>
                <a:lnTo>
                  <a:pt x="480299" y="0"/>
                </a:lnTo>
                <a:lnTo>
                  <a:pt x="480299" y="48030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7869" y="5767199"/>
            <a:ext cx="471805" cy="481330"/>
          </a:xfrm>
          <a:custGeom>
            <a:avLst/>
            <a:gdLst/>
            <a:ahLst/>
            <a:cxnLst/>
            <a:rect l="l" t="t" r="r" b="b"/>
            <a:pathLst>
              <a:path w="471804" h="481329">
                <a:moveTo>
                  <a:pt x="0" y="0"/>
                </a:moveTo>
                <a:lnTo>
                  <a:pt x="471430" y="0"/>
                </a:lnTo>
                <a:lnTo>
                  <a:pt x="471430" y="481199"/>
                </a:lnTo>
                <a:lnTo>
                  <a:pt x="0" y="481199"/>
                </a:lnTo>
                <a:lnTo>
                  <a:pt x="0" y="0"/>
                </a:lnTo>
                <a:close/>
              </a:path>
            </a:pathLst>
          </a:custGeom>
          <a:solidFill>
            <a:srgbClr val="1B51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545" y="2859191"/>
            <a:ext cx="78676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450" dirty="0">
                <a:solidFill>
                  <a:srgbClr val="F9F6F4"/>
                </a:solidFill>
              </a:rPr>
              <a:t>Time</a:t>
            </a:r>
            <a:r>
              <a:rPr sz="6400" spc="195" dirty="0">
                <a:solidFill>
                  <a:srgbClr val="F9F6F4"/>
                </a:solidFill>
              </a:rPr>
              <a:t> </a:t>
            </a:r>
            <a:r>
              <a:rPr sz="6400" spc="250" dirty="0">
                <a:solidFill>
                  <a:srgbClr val="F9F6F4"/>
                </a:solidFill>
              </a:rPr>
              <a:t>for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600" dirty="0">
                <a:solidFill>
                  <a:srgbClr val="F9F6F4"/>
                </a:solidFill>
              </a:rPr>
              <a:t>some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430" dirty="0">
                <a:solidFill>
                  <a:srgbClr val="F9F6F4"/>
                </a:solidFill>
              </a:rPr>
              <a:t>code!</a:t>
            </a:r>
            <a:endParaRPr sz="6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79299" y="0"/>
                </a:lnTo>
                <a:lnTo>
                  <a:pt x="12179299" y="6857999"/>
                </a:lnTo>
                <a:close/>
              </a:path>
            </a:pathLst>
          </a:custGeom>
          <a:solidFill>
            <a:srgbClr val="1B3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5213" y="0"/>
            <a:ext cx="1974214" cy="2967355"/>
            <a:chOff x="10205213" y="0"/>
            <a:chExt cx="1974214" cy="2967355"/>
          </a:xfrm>
        </p:grpSpPr>
        <p:sp>
          <p:nvSpPr>
            <p:cNvPr id="5" name="object 5"/>
            <p:cNvSpPr/>
            <p:nvPr/>
          </p:nvSpPr>
          <p:spPr>
            <a:xfrm>
              <a:off x="10359957" y="1981383"/>
              <a:ext cx="982980" cy="874394"/>
            </a:xfrm>
            <a:custGeom>
              <a:avLst/>
              <a:gdLst/>
              <a:ahLst/>
              <a:cxnLst/>
              <a:rect l="l" t="t" r="r" b="b"/>
              <a:pathLst>
                <a:path w="982979" h="874394">
                  <a:moveTo>
                    <a:pt x="432749" y="873883"/>
                  </a:moveTo>
                  <a:lnTo>
                    <a:pt x="383920" y="871121"/>
                  </a:lnTo>
                  <a:lnTo>
                    <a:pt x="336089" y="862951"/>
                  </a:lnTo>
                  <a:lnTo>
                    <a:pt x="289681" y="849549"/>
                  </a:lnTo>
                  <a:lnTo>
                    <a:pt x="245120" y="831092"/>
                  </a:lnTo>
                  <a:lnTo>
                    <a:pt x="202828" y="807753"/>
                  </a:lnTo>
                  <a:lnTo>
                    <a:pt x="163230" y="779708"/>
                  </a:lnTo>
                  <a:lnTo>
                    <a:pt x="126749" y="747133"/>
                  </a:lnTo>
                  <a:lnTo>
                    <a:pt x="94174" y="710652"/>
                  </a:lnTo>
                  <a:lnTo>
                    <a:pt x="66130" y="671054"/>
                  </a:lnTo>
                  <a:lnTo>
                    <a:pt x="42791" y="628762"/>
                  </a:lnTo>
                  <a:lnTo>
                    <a:pt x="24333" y="584201"/>
                  </a:lnTo>
                  <a:lnTo>
                    <a:pt x="10931" y="537793"/>
                  </a:lnTo>
                  <a:lnTo>
                    <a:pt x="2762" y="489962"/>
                  </a:lnTo>
                  <a:lnTo>
                    <a:pt x="0" y="441133"/>
                  </a:lnTo>
                </a:path>
                <a:path w="982979" h="874394">
                  <a:moveTo>
                    <a:pt x="507149" y="724916"/>
                  </a:moveTo>
                  <a:lnTo>
                    <a:pt x="460047" y="721808"/>
                  </a:lnTo>
                  <a:lnTo>
                    <a:pt x="414150" y="712639"/>
                  </a:lnTo>
                  <a:lnTo>
                    <a:pt x="370015" y="697638"/>
                  </a:lnTo>
                  <a:lnTo>
                    <a:pt x="328200" y="677037"/>
                  </a:lnTo>
                  <a:lnTo>
                    <a:pt x="289263" y="651067"/>
                  </a:lnTo>
                  <a:lnTo>
                    <a:pt x="253758" y="619958"/>
                  </a:lnTo>
                  <a:lnTo>
                    <a:pt x="222649" y="584453"/>
                  </a:lnTo>
                  <a:lnTo>
                    <a:pt x="196678" y="545515"/>
                  </a:lnTo>
                  <a:lnTo>
                    <a:pt x="176077" y="503701"/>
                  </a:lnTo>
                  <a:lnTo>
                    <a:pt x="161077" y="459566"/>
                  </a:lnTo>
                  <a:lnTo>
                    <a:pt x="151907" y="413669"/>
                  </a:lnTo>
                  <a:lnTo>
                    <a:pt x="148799" y="366566"/>
                  </a:lnTo>
                </a:path>
                <a:path w="982979" h="874394">
                  <a:moveTo>
                    <a:pt x="578966" y="580349"/>
                  </a:moveTo>
                  <a:lnTo>
                    <a:pt x="533972" y="576786"/>
                  </a:lnTo>
                  <a:lnTo>
                    <a:pt x="490491" y="566308"/>
                  </a:lnTo>
                  <a:lnTo>
                    <a:pt x="449291" y="549233"/>
                  </a:lnTo>
                  <a:lnTo>
                    <a:pt x="411139" y="525880"/>
                  </a:lnTo>
                  <a:lnTo>
                    <a:pt x="376804" y="496567"/>
                  </a:lnTo>
                  <a:lnTo>
                    <a:pt x="347507" y="462215"/>
                  </a:lnTo>
                  <a:lnTo>
                    <a:pt x="324166" y="424044"/>
                  </a:lnTo>
                  <a:lnTo>
                    <a:pt x="307101" y="382822"/>
                  </a:lnTo>
                  <a:lnTo>
                    <a:pt x="296628" y="339318"/>
                  </a:lnTo>
                  <a:lnTo>
                    <a:pt x="293066" y="294299"/>
                  </a:lnTo>
                </a:path>
                <a:path w="982979" h="874394">
                  <a:moveTo>
                    <a:pt x="293066" y="294299"/>
                  </a:moveTo>
                  <a:lnTo>
                    <a:pt x="293066" y="0"/>
                  </a:lnTo>
                </a:path>
                <a:path w="982979" h="874394">
                  <a:moveTo>
                    <a:pt x="0" y="441133"/>
                  </a:moveTo>
                  <a:lnTo>
                    <a:pt x="0" y="2233"/>
                  </a:lnTo>
                </a:path>
                <a:path w="982979" h="874394">
                  <a:moveTo>
                    <a:pt x="148799" y="366566"/>
                  </a:moveTo>
                  <a:lnTo>
                    <a:pt x="148799" y="2066"/>
                  </a:lnTo>
                </a:path>
                <a:path w="982979" h="874394">
                  <a:moveTo>
                    <a:pt x="578966" y="580349"/>
                  </a:moveTo>
                  <a:lnTo>
                    <a:pt x="904766" y="580349"/>
                  </a:lnTo>
                </a:path>
                <a:path w="982979" h="874394">
                  <a:moveTo>
                    <a:pt x="507149" y="724916"/>
                  </a:moveTo>
                  <a:lnTo>
                    <a:pt x="982649" y="724916"/>
                  </a:lnTo>
                </a:path>
                <a:path w="982979" h="874394">
                  <a:moveTo>
                    <a:pt x="432749" y="873883"/>
                  </a:moveTo>
                  <a:lnTo>
                    <a:pt x="889349" y="873883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50101" y="0"/>
              <a:ext cx="975360" cy="975994"/>
            </a:xfrm>
            <a:custGeom>
              <a:avLst/>
              <a:gdLst/>
              <a:ahLst/>
              <a:cxnLst/>
              <a:rect l="l" t="t" r="r" b="b"/>
              <a:pathLst>
                <a:path w="975359" h="975994">
                  <a:moveTo>
                    <a:pt x="975299" y="975599"/>
                  </a:moveTo>
                  <a:lnTo>
                    <a:pt x="0" y="975599"/>
                  </a:lnTo>
                  <a:lnTo>
                    <a:pt x="0" y="0"/>
                  </a:lnTo>
                  <a:lnTo>
                    <a:pt x="975299" y="0"/>
                  </a:lnTo>
                  <a:lnTo>
                    <a:pt x="975299" y="975599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5213" y="14917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4086" y="1974682"/>
                  </a:moveTo>
                  <a:lnTo>
                    <a:pt x="0" y="1974682"/>
                  </a:lnTo>
                  <a:lnTo>
                    <a:pt x="1974086" y="0"/>
                  </a:lnTo>
                  <a:lnTo>
                    <a:pt x="1974086" y="1974682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25457" y="1989733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0"/>
                  </a:moveTo>
                  <a:lnTo>
                    <a:pt x="953842" y="0"/>
                  </a:lnTo>
                  <a:lnTo>
                    <a:pt x="953842" y="975599"/>
                  </a:lnTo>
                  <a:lnTo>
                    <a:pt x="0" y="975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16960" y="2004564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0" y="962635"/>
                  </a:moveTo>
                  <a:lnTo>
                    <a:pt x="0" y="962635"/>
                  </a:lnTo>
                  <a:lnTo>
                    <a:pt x="962340" y="0"/>
                  </a:lnTo>
                  <a:lnTo>
                    <a:pt x="962340" y="962635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724133" y="4258799"/>
            <a:ext cx="2455545" cy="1990089"/>
            <a:chOff x="9724133" y="4258799"/>
            <a:chExt cx="2455545" cy="1990089"/>
          </a:xfrm>
        </p:grpSpPr>
        <p:sp>
          <p:nvSpPr>
            <p:cNvPr id="11" name="object 11"/>
            <p:cNvSpPr/>
            <p:nvPr/>
          </p:nvSpPr>
          <p:spPr>
            <a:xfrm>
              <a:off x="9724123" y="4258805"/>
              <a:ext cx="2455545" cy="1990089"/>
            </a:xfrm>
            <a:custGeom>
              <a:avLst/>
              <a:gdLst/>
              <a:ahLst/>
              <a:cxnLst/>
              <a:rect l="l" t="t" r="r" b="b"/>
              <a:pathLst>
                <a:path w="2455545" h="1990089">
                  <a:moveTo>
                    <a:pt x="481203" y="1508404"/>
                  </a:moveTo>
                  <a:lnTo>
                    <a:pt x="0" y="1508404"/>
                  </a:lnTo>
                  <a:lnTo>
                    <a:pt x="0" y="1989607"/>
                  </a:lnTo>
                  <a:lnTo>
                    <a:pt x="481203" y="1989607"/>
                  </a:lnTo>
                  <a:lnTo>
                    <a:pt x="481203" y="1508404"/>
                  </a:lnTo>
                  <a:close/>
                </a:path>
                <a:path w="2455545" h="1990089">
                  <a:moveTo>
                    <a:pt x="2455176" y="824890"/>
                  </a:moveTo>
                  <a:lnTo>
                    <a:pt x="2440089" y="752322"/>
                  </a:lnTo>
                  <a:lnTo>
                    <a:pt x="2427097" y="705472"/>
                  </a:lnTo>
                  <a:lnTo>
                    <a:pt x="2411844" y="659384"/>
                  </a:lnTo>
                  <a:lnTo>
                    <a:pt x="2394381" y="614108"/>
                  </a:lnTo>
                  <a:lnTo>
                    <a:pt x="2374735" y="569734"/>
                  </a:lnTo>
                  <a:lnTo>
                    <a:pt x="2352929" y="526364"/>
                  </a:lnTo>
                  <a:lnTo>
                    <a:pt x="2329002" y="484047"/>
                  </a:lnTo>
                  <a:lnTo>
                    <a:pt x="2302992" y="442887"/>
                  </a:lnTo>
                  <a:lnTo>
                    <a:pt x="2274938" y="402958"/>
                  </a:lnTo>
                  <a:lnTo>
                    <a:pt x="2244864" y="364337"/>
                  </a:lnTo>
                  <a:lnTo>
                    <a:pt x="2212810" y="327113"/>
                  </a:lnTo>
                  <a:lnTo>
                    <a:pt x="2178799" y="291376"/>
                  </a:lnTo>
                  <a:lnTo>
                    <a:pt x="2143061" y="257352"/>
                  </a:lnTo>
                  <a:lnTo>
                    <a:pt x="2105850" y="225285"/>
                  </a:lnTo>
                  <a:lnTo>
                    <a:pt x="2067255" y="195199"/>
                  </a:lnTo>
                  <a:lnTo>
                    <a:pt x="2027326" y="167144"/>
                  </a:lnTo>
                  <a:lnTo>
                    <a:pt x="1986178" y="141122"/>
                  </a:lnTo>
                  <a:lnTo>
                    <a:pt x="1943887" y="117195"/>
                  </a:lnTo>
                  <a:lnTo>
                    <a:pt x="1900516" y="95389"/>
                  </a:lnTo>
                  <a:lnTo>
                    <a:pt x="1856155" y="75730"/>
                  </a:lnTo>
                  <a:lnTo>
                    <a:pt x="1810905" y="58254"/>
                  </a:lnTo>
                  <a:lnTo>
                    <a:pt x="1764817" y="43002"/>
                  </a:lnTo>
                  <a:lnTo>
                    <a:pt x="1717992" y="29997"/>
                  </a:lnTo>
                  <a:lnTo>
                    <a:pt x="1670507" y="19291"/>
                  </a:lnTo>
                  <a:lnTo>
                    <a:pt x="1622437" y="10909"/>
                  </a:lnTo>
                  <a:lnTo>
                    <a:pt x="1573872" y="4864"/>
                  </a:lnTo>
                  <a:lnTo>
                    <a:pt x="1524901" y="1219"/>
                  </a:lnTo>
                  <a:lnTo>
                    <a:pt x="1475587" y="0"/>
                  </a:lnTo>
                  <a:lnTo>
                    <a:pt x="1427403" y="1143"/>
                  </a:lnTo>
                  <a:lnTo>
                    <a:pt x="1379804" y="4559"/>
                  </a:lnTo>
                  <a:lnTo>
                    <a:pt x="1332852" y="10172"/>
                  </a:lnTo>
                  <a:lnTo>
                    <a:pt x="1286611" y="17932"/>
                  </a:lnTo>
                  <a:lnTo>
                    <a:pt x="1241094" y="27813"/>
                  </a:lnTo>
                  <a:lnTo>
                    <a:pt x="1196390" y="39738"/>
                  </a:lnTo>
                  <a:lnTo>
                    <a:pt x="1152550" y="53657"/>
                  </a:lnTo>
                  <a:lnTo>
                    <a:pt x="1109599" y="69532"/>
                  </a:lnTo>
                  <a:lnTo>
                    <a:pt x="1067612" y="87287"/>
                  </a:lnTo>
                  <a:lnTo>
                    <a:pt x="1026629" y="106895"/>
                  </a:lnTo>
                  <a:lnTo>
                    <a:pt x="986701" y="128295"/>
                  </a:lnTo>
                  <a:lnTo>
                    <a:pt x="947889" y="151434"/>
                  </a:lnTo>
                  <a:lnTo>
                    <a:pt x="910247" y="176263"/>
                  </a:lnTo>
                  <a:lnTo>
                    <a:pt x="873823" y="202717"/>
                  </a:lnTo>
                  <a:lnTo>
                    <a:pt x="838669" y="230759"/>
                  </a:lnTo>
                  <a:lnTo>
                    <a:pt x="804824" y="260324"/>
                  </a:lnTo>
                  <a:lnTo>
                    <a:pt x="772363" y="291376"/>
                  </a:lnTo>
                  <a:lnTo>
                    <a:pt x="741324" y="323850"/>
                  </a:lnTo>
                  <a:lnTo>
                    <a:pt x="711771" y="357695"/>
                  </a:lnTo>
                  <a:lnTo>
                    <a:pt x="683742" y="392861"/>
                  </a:lnTo>
                  <a:lnTo>
                    <a:pt x="657288" y="429298"/>
                  </a:lnTo>
                  <a:lnTo>
                    <a:pt x="632472" y="466953"/>
                  </a:lnTo>
                  <a:lnTo>
                    <a:pt x="609346" y="505777"/>
                  </a:lnTo>
                  <a:lnTo>
                    <a:pt x="587946" y="545706"/>
                  </a:lnTo>
                  <a:lnTo>
                    <a:pt x="568350" y="586701"/>
                  </a:lnTo>
                  <a:lnTo>
                    <a:pt x="550595" y="628700"/>
                  </a:lnTo>
                  <a:lnTo>
                    <a:pt x="534720" y="671664"/>
                  </a:lnTo>
                  <a:lnTo>
                    <a:pt x="520801" y="715530"/>
                  </a:lnTo>
                  <a:lnTo>
                    <a:pt x="508889" y="760247"/>
                  </a:lnTo>
                  <a:lnTo>
                    <a:pt x="499021" y="805764"/>
                  </a:lnTo>
                  <a:lnTo>
                    <a:pt x="491248" y="852030"/>
                  </a:lnTo>
                  <a:lnTo>
                    <a:pt x="485635" y="898994"/>
                  </a:lnTo>
                  <a:lnTo>
                    <a:pt x="482231" y="946607"/>
                  </a:lnTo>
                  <a:lnTo>
                    <a:pt x="481088" y="994803"/>
                  </a:lnTo>
                  <a:lnTo>
                    <a:pt x="482231" y="1043000"/>
                  </a:lnTo>
                  <a:lnTo>
                    <a:pt x="485635" y="1090612"/>
                  </a:lnTo>
                  <a:lnTo>
                    <a:pt x="491248" y="1137564"/>
                  </a:lnTo>
                  <a:lnTo>
                    <a:pt x="499021" y="1183830"/>
                  </a:lnTo>
                  <a:lnTo>
                    <a:pt x="508889" y="1229360"/>
                  </a:lnTo>
                  <a:lnTo>
                    <a:pt x="520801" y="1274076"/>
                  </a:lnTo>
                  <a:lnTo>
                    <a:pt x="534720" y="1317942"/>
                  </a:lnTo>
                  <a:lnTo>
                    <a:pt x="550595" y="1360893"/>
                  </a:lnTo>
                  <a:lnTo>
                    <a:pt x="568350" y="1402905"/>
                  </a:lnTo>
                  <a:lnTo>
                    <a:pt x="587946" y="1443901"/>
                  </a:lnTo>
                  <a:lnTo>
                    <a:pt x="609346" y="1483829"/>
                  </a:lnTo>
                  <a:lnTo>
                    <a:pt x="632472" y="1522653"/>
                  </a:lnTo>
                  <a:lnTo>
                    <a:pt x="657288" y="1560309"/>
                  </a:lnTo>
                  <a:lnTo>
                    <a:pt x="683742" y="1596745"/>
                  </a:lnTo>
                  <a:lnTo>
                    <a:pt x="711771" y="1631911"/>
                  </a:lnTo>
                  <a:lnTo>
                    <a:pt x="741324" y="1665757"/>
                  </a:lnTo>
                  <a:lnTo>
                    <a:pt x="772363" y="1698231"/>
                  </a:lnTo>
                  <a:lnTo>
                    <a:pt x="804824" y="1729282"/>
                  </a:lnTo>
                  <a:lnTo>
                    <a:pt x="838669" y="1758848"/>
                  </a:lnTo>
                  <a:lnTo>
                    <a:pt x="873823" y="1786890"/>
                  </a:lnTo>
                  <a:lnTo>
                    <a:pt x="910247" y="1813344"/>
                  </a:lnTo>
                  <a:lnTo>
                    <a:pt x="947889" y="1838172"/>
                  </a:lnTo>
                  <a:lnTo>
                    <a:pt x="986701" y="1861299"/>
                  </a:lnTo>
                  <a:lnTo>
                    <a:pt x="1026629" y="1882698"/>
                  </a:lnTo>
                  <a:lnTo>
                    <a:pt x="1067612" y="1902307"/>
                  </a:lnTo>
                  <a:lnTo>
                    <a:pt x="1109599" y="1920074"/>
                  </a:lnTo>
                  <a:lnTo>
                    <a:pt x="1152550" y="1935937"/>
                  </a:lnTo>
                  <a:lnTo>
                    <a:pt x="1196390" y="1949869"/>
                  </a:lnTo>
                  <a:lnTo>
                    <a:pt x="1241094" y="1961794"/>
                  </a:lnTo>
                  <a:lnTo>
                    <a:pt x="1286611" y="1971662"/>
                  </a:lnTo>
                  <a:lnTo>
                    <a:pt x="1332852" y="1979434"/>
                  </a:lnTo>
                  <a:lnTo>
                    <a:pt x="1379804" y="1985048"/>
                  </a:lnTo>
                  <a:lnTo>
                    <a:pt x="1427403" y="1988451"/>
                  </a:lnTo>
                  <a:lnTo>
                    <a:pt x="1475587" y="1989594"/>
                  </a:lnTo>
                  <a:lnTo>
                    <a:pt x="1523771" y="1988451"/>
                  </a:lnTo>
                  <a:lnTo>
                    <a:pt x="1571358" y="1985048"/>
                  </a:lnTo>
                  <a:lnTo>
                    <a:pt x="1618310" y="1979434"/>
                  </a:lnTo>
                  <a:lnTo>
                    <a:pt x="1664563" y="1971662"/>
                  </a:lnTo>
                  <a:lnTo>
                    <a:pt x="1710067" y="1961794"/>
                  </a:lnTo>
                  <a:lnTo>
                    <a:pt x="1754771" y="1949869"/>
                  </a:lnTo>
                  <a:lnTo>
                    <a:pt x="1798624" y="1935937"/>
                  </a:lnTo>
                  <a:lnTo>
                    <a:pt x="1841563" y="1920074"/>
                  </a:lnTo>
                  <a:lnTo>
                    <a:pt x="1883562" y="1902307"/>
                  </a:lnTo>
                  <a:lnTo>
                    <a:pt x="1924545" y="1882698"/>
                  </a:lnTo>
                  <a:lnTo>
                    <a:pt x="1964461" y="1861299"/>
                  </a:lnTo>
                  <a:lnTo>
                    <a:pt x="2003272" y="1838172"/>
                  </a:lnTo>
                  <a:lnTo>
                    <a:pt x="2040915" y="1813344"/>
                  </a:lnTo>
                  <a:lnTo>
                    <a:pt x="2077339" y="1786890"/>
                  </a:lnTo>
                  <a:lnTo>
                    <a:pt x="2112505" y="1758848"/>
                  </a:lnTo>
                  <a:lnTo>
                    <a:pt x="2146338" y="1729282"/>
                  </a:lnTo>
                  <a:lnTo>
                    <a:pt x="2178799" y="1698231"/>
                  </a:lnTo>
                  <a:lnTo>
                    <a:pt x="2209838" y="1665757"/>
                  </a:lnTo>
                  <a:lnTo>
                    <a:pt x="2239403" y="1631911"/>
                  </a:lnTo>
                  <a:lnTo>
                    <a:pt x="2267432" y="1596745"/>
                  </a:lnTo>
                  <a:lnTo>
                    <a:pt x="2293874" y="1560309"/>
                  </a:lnTo>
                  <a:lnTo>
                    <a:pt x="2318689" y="1522653"/>
                  </a:lnTo>
                  <a:lnTo>
                    <a:pt x="2341829" y="1483829"/>
                  </a:lnTo>
                  <a:lnTo>
                    <a:pt x="2363216" y="1443901"/>
                  </a:lnTo>
                  <a:lnTo>
                    <a:pt x="2382812" y="1402905"/>
                  </a:lnTo>
                  <a:lnTo>
                    <a:pt x="2400579" y="1360893"/>
                  </a:lnTo>
                  <a:lnTo>
                    <a:pt x="2416441" y="1317942"/>
                  </a:lnTo>
                  <a:lnTo>
                    <a:pt x="2430361" y="1274076"/>
                  </a:lnTo>
                  <a:lnTo>
                    <a:pt x="2442286" y="1229360"/>
                  </a:lnTo>
                  <a:lnTo>
                    <a:pt x="2452154" y="1183830"/>
                  </a:lnTo>
                  <a:lnTo>
                    <a:pt x="2455176" y="1165847"/>
                  </a:lnTo>
                  <a:lnTo>
                    <a:pt x="2455176" y="82489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94347" y="4258799"/>
              <a:ext cx="985519" cy="995044"/>
            </a:xfrm>
            <a:custGeom>
              <a:avLst/>
              <a:gdLst/>
              <a:ahLst/>
              <a:cxnLst/>
              <a:rect l="l" t="t" r="r" b="b"/>
              <a:pathLst>
                <a:path w="985520" h="995045">
                  <a:moveTo>
                    <a:pt x="984952" y="994799"/>
                  </a:moveTo>
                  <a:lnTo>
                    <a:pt x="0" y="994799"/>
                  </a:lnTo>
                  <a:lnTo>
                    <a:pt x="0" y="0"/>
                  </a:lnTo>
                  <a:lnTo>
                    <a:pt x="49314" y="1222"/>
                  </a:lnTo>
                  <a:lnTo>
                    <a:pt x="98294" y="4867"/>
                  </a:lnTo>
                  <a:lnTo>
                    <a:pt x="146857" y="10902"/>
                  </a:lnTo>
                  <a:lnTo>
                    <a:pt x="194923" y="19291"/>
                  </a:lnTo>
                  <a:lnTo>
                    <a:pt x="242409" y="30002"/>
                  </a:lnTo>
                  <a:lnTo>
                    <a:pt x="289235" y="43000"/>
                  </a:lnTo>
                  <a:lnTo>
                    <a:pt x="335319" y="58252"/>
                  </a:lnTo>
                  <a:lnTo>
                    <a:pt x="380578" y="75724"/>
                  </a:lnTo>
                  <a:lnTo>
                    <a:pt x="424933" y="95383"/>
                  </a:lnTo>
                  <a:lnTo>
                    <a:pt x="468300" y="117193"/>
                  </a:lnTo>
                  <a:lnTo>
                    <a:pt x="510599" y="141123"/>
                  </a:lnTo>
                  <a:lnTo>
                    <a:pt x="551749" y="167138"/>
                  </a:lnTo>
                  <a:lnTo>
                    <a:pt x="591667" y="195203"/>
                  </a:lnTo>
                  <a:lnTo>
                    <a:pt x="630272" y="225286"/>
                  </a:lnTo>
                  <a:lnTo>
                    <a:pt x="667483" y="257353"/>
                  </a:lnTo>
                  <a:lnTo>
                    <a:pt x="703217" y="291370"/>
                  </a:lnTo>
                  <a:lnTo>
                    <a:pt x="737224" y="327115"/>
                  </a:lnTo>
                  <a:lnTo>
                    <a:pt x="769281" y="364337"/>
                  </a:lnTo>
                  <a:lnTo>
                    <a:pt x="799355" y="402954"/>
                  </a:lnTo>
                  <a:lnTo>
                    <a:pt x="827412" y="442884"/>
                  </a:lnTo>
                  <a:lnTo>
                    <a:pt x="853419" y="484046"/>
                  </a:lnTo>
                  <a:lnTo>
                    <a:pt x="877341" y="526358"/>
                  </a:lnTo>
                  <a:lnTo>
                    <a:pt x="899145" y="569738"/>
                  </a:lnTo>
                  <a:lnTo>
                    <a:pt x="918798" y="614106"/>
                  </a:lnTo>
                  <a:lnTo>
                    <a:pt x="936265" y="659379"/>
                  </a:lnTo>
                  <a:lnTo>
                    <a:pt x="951512" y="705477"/>
                  </a:lnTo>
                  <a:lnTo>
                    <a:pt x="964506" y="752316"/>
                  </a:lnTo>
                  <a:lnTo>
                    <a:pt x="975214" y="799817"/>
                  </a:lnTo>
                  <a:lnTo>
                    <a:pt x="983601" y="847898"/>
                  </a:lnTo>
                  <a:lnTo>
                    <a:pt x="984952" y="858780"/>
                  </a:lnTo>
                  <a:lnTo>
                    <a:pt x="984952" y="994799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868880" y="4944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240599" y="481199"/>
                </a:moveTo>
                <a:lnTo>
                  <a:pt x="192110" y="476311"/>
                </a:lnTo>
                <a:lnTo>
                  <a:pt x="146947" y="462292"/>
                </a:lnTo>
                <a:lnTo>
                  <a:pt x="106078" y="440109"/>
                </a:lnTo>
                <a:lnTo>
                  <a:pt x="70470" y="410729"/>
                </a:lnTo>
                <a:lnTo>
                  <a:pt x="41090" y="375121"/>
                </a:lnTo>
                <a:lnTo>
                  <a:pt x="18907" y="334252"/>
                </a:lnTo>
                <a:lnTo>
                  <a:pt x="4888" y="289089"/>
                </a:lnTo>
                <a:lnTo>
                  <a:pt x="0" y="240599"/>
                </a:lnTo>
                <a:lnTo>
                  <a:pt x="4888" y="192110"/>
                </a:lnTo>
                <a:lnTo>
                  <a:pt x="18907" y="146947"/>
                </a:lnTo>
                <a:lnTo>
                  <a:pt x="41090" y="106078"/>
                </a:lnTo>
                <a:lnTo>
                  <a:pt x="70470" y="70470"/>
                </a:lnTo>
                <a:lnTo>
                  <a:pt x="106078" y="41090"/>
                </a:lnTo>
                <a:lnTo>
                  <a:pt x="146947" y="18907"/>
                </a:lnTo>
                <a:lnTo>
                  <a:pt x="192110" y="4888"/>
                </a:lnTo>
                <a:lnTo>
                  <a:pt x="240599" y="0"/>
                </a:lnTo>
                <a:lnTo>
                  <a:pt x="287758" y="4665"/>
                </a:lnTo>
                <a:lnTo>
                  <a:pt x="332673" y="18314"/>
                </a:lnTo>
                <a:lnTo>
                  <a:pt x="374085" y="40423"/>
                </a:lnTo>
                <a:lnTo>
                  <a:pt x="410730" y="70470"/>
                </a:lnTo>
                <a:lnTo>
                  <a:pt x="440776" y="107115"/>
                </a:lnTo>
                <a:lnTo>
                  <a:pt x="462885" y="148526"/>
                </a:lnTo>
                <a:lnTo>
                  <a:pt x="476534" y="193442"/>
                </a:lnTo>
                <a:lnTo>
                  <a:pt x="481199" y="240599"/>
                </a:lnTo>
                <a:lnTo>
                  <a:pt x="476311" y="289089"/>
                </a:lnTo>
                <a:lnTo>
                  <a:pt x="462292" y="334252"/>
                </a:lnTo>
                <a:lnTo>
                  <a:pt x="440109" y="375121"/>
                </a:lnTo>
                <a:lnTo>
                  <a:pt x="410729" y="410729"/>
                </a:lnTo>
                <a:lnTo>
                  <a:pt x="375121" y="440109"/>
                </a:lnTo>
                <a:lnTo>
                  <a:pt x="334252" y="462292"/>
                </a:lnTo>
                <a:lnTo>
                  <a:pt x="289089" y="476311"/>
                </a:lnTo>
                <a:lnTo>
                  <a:pt x="240599" y="481199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6550" y="1194112"/>
            <a:ext cx="57638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570" dirty="0">
                <a:solidFill>
                  <a:srgbClr val="F9F6F4"/>
                </a:solidFill>
              </a:rPr>
              <a:t>Course</a:t>
            </a:r>
            <a:r>
              <a:rPr sz="6400" spc="200" dirty="0">
                <a:solidFill>
                  <a:srgbClr val="F9F6F4"/>
                </a:solidFill>
              </a:rPr>
              <a:t> </a:t>
            </a:r>
            <a:r>
              <a:rPr sz="6400" spc="345" dirty="0">
                <a:solidFill>
                  <a:srgbClr val="F9F6F4"/>
                </a:solidFill>
              </a:rPr>
              <a:t>Outline</a:t>
            </a:r>
            <a:endParaRPr sz="64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pc="180" dirty="0"/>
              <a:t>Course</a:t>
            </a:r>
            <a:r>
              <a:rPr spc="55" dirty="0"/>
              <a:t> </a:t>
            </a:r>
            <a:r>
              <a:rPr spc="110" dirty="0"/>
              <a:t>Introduction</a:t>
            </a:r>
          </a:p>
          <a:p>
            <a:pPr marL="12700" marR="5080">
              <a:lnSpc>
                <a:spcPct val="150000"/>
              </a:lnSpc>
            </a:pPr>
            <a:r>
              <a:rPr spc="100" dirty="0"/>
              <a:t>Module</a:t>
            </a:r>
            <a:r>
              <a:rPr spc="65" dirty="0"/>
              <a:t> </a:t>
            </a:r>
            <a:r>
              <a:rPr spc="-365" dirty="0"/>
              <a:t>1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65" dirty="0"/>
              <a:t> </a:t>
            </a:r>
            <a:r>
              <a:rPr spc="110" dirty="0"/>
              <a:t>Transformers:</a:t>
            </a:r>
            <a:r>
              <a:rPr spc="65" dirty="0"/>
              <a:t> </a:t>
            </a:r>
            <a:r>
              <a:rPr spc="114" dirty="0"/>
              <a:t>Attention</a:t>
            </a:r>
            <a:r>
              <a:rPr spc="70" dirty="0"/>
              <a:t> </a:t>
            </a:r>
            <a:r>
              <a:rPr spc="160" dirty="0"/>
              <a:t>and</a:t>
            </a:r>
            <a:r>
              <a:rPr spc="65" dirty="0"/>
              <a:t> </a:t>
            </a:r>
            <a:r>
              <a:rPr spc="135" dirty="0"/>
              <a:t>the</a:t>
            </a:r>
            <a:r>
              <a:rPr spc="70" dirty="0"/>
              <a:t> </a:t>
            </a:r>
            <a:r>
              <a:rPr spc="114" dirty="0"/>
              <a:t>Transformer</a:t>
            </a:r>
            <a:r>
              <a:rPr spc="65" dirty="0"/>
              <a:t> </a:t>
            </a:r>
            <a:r>
              <a:rPr spc="125" dirty="0"/>
              <a:t>Architecture</a:t>
            </a:r>
            <a:r>
              <a:rPr u="none" spc="125" dirty="0"/>
              <a:t> </a:t>
            </a:r>
            <a:r>
              <a:rPr spc="100" dirty="0"/>
              <a:t>Module</a:t>
            </a:r>
            <a:r>
              <a:rPr spc="65" dirty="0"/>
              <a:t> </a:t>
            </a:r>
            <a:r>
              <a:rPr spc="130" dirty="0"/>
              <a:t>2</a:t>
            </a:r>
            <a:r>
              <a:rPr spc="70" dirty="0"/>
              <a:t> </a:t>
            </a:r>
            <a:r>
              <a:rPr spc="490" dirty="0"/>
              <a:t>-</a:t>
            </a:r>
            <a:r>
              <a:rPr spc="70" dirty="0"/>
              <a:t> </a:t>
            </a:r>
            <a:r>
              <a:rPr spc="120" dirty="0"/>
              <a:t>Parameter</a:t>
            </a:r>
            <a:r>
              <a:rPr spc="65" dirty="0"/>
              <a:t> </a:t>
            </a:r>
            <a:r>
              <a:rPr spc="135" dirty="0"/>
              <a:t>Efﬁcient</a:t>
            </a:r>
            <a:r>
              <a:rPr spc="70" dirty="0"/>
              <a:t> </a:t>
            </a:r>
            <a:r>
              <a:rPr spc="165" dirty="0"/>
              <a:t>Fine-</a:t>
            </a:r>
            <a:r>
              <a:rPr spc="75" dirty="0"/>
              <a:t>Tuning:</a:t>
            </a:r>
            <a:r>
              <a:rPr spc="70" dirty="0"/>
              <a:t> </a:t>
            </a:r>
            <a:r>
              <a:rPr spc="130" dirty="0"/>
              <a:t>Doing</a:t>
            </a:r>
            <a:r>
              <a:rPr spc="65" dirty="0"/>
              <a:t> </a:t>
            </a:r>
            <a:r>
              <a:rPr spc="130" dirty="0"/>
              <a:t>more</a:t>
            </a:r>
            <a:r>
              <a:rPr spc="70" dirty="0"/>
              <a:t> </a:t>
            </a:r>
            <a:r>
              <a:rPr spc="105" dirty="0"/>
              <a:t>with</a:t>
            </a:r>
            <a:r>
              <a:rPr spc="70" dirty="0"/>
              <a:t> </a:t>
            </a:r>
            <a:r>
              <a:rPr spc="135" dirty="0"/>
              <a:t>less</a:t>
            </a:r>
            <a:r>
              <a:rPr u="none" spc="135" dirty="0"/>
              <a:t> </a:t>
            </a:r>
            <a:r>
              <a:rPr u="heavy" spc="10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Module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7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3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4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-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Deployment</a:t>
            </a:r>
            <a:r>
              <a:rPr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Optimizations: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Improving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model</a:t>
            </a:r>
            <a:r>
              <a:rPr u="heavy" spc="8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size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6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and</a:t>
            </a:r>
            <a:r>
              <a:rPr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 </a:t>
            </a:r>
            <a:r>
              <a:rPr u="heavy" spc="1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</a:rPr>
              <a:t>speed</a:t>
            </a:r>
            <a:r>
              <a:rPr u="none" spc="185" dirty="0">
                <a:solidFill>
                  <a:srgbClr val="FF3621"/>
                </a:solidFill>
              </a:rPr>
              <a:t> </a:t>
            </a:r>
            <a:r>
              <a:rPr spc="100" dirty="0"/>
              <a:t>Module</a:t>
            </a:r>
            <a:r>
              <a:rPr spc="70" dirty="0"/>
              <a:t> </a:t>
            </a:r>
            <a:r>
              <a:rPr spc="220" dirty="0"/>
              <a:t>4</a:t>
            </a:r>
            <a:r>
              <a:rPr spc="75" dirty="0"/>
              <a:t> </a:t>
            </a:r>
            <a:r>
              <a:rPr spc="490" dirty="0"/>
              <a:t>-</a:t>
            </a:r>
            <a:r>
              <a:rPr spc="75" dirty="0"/>
              <a:t> </a:t>
            </a:r>
            <a:r>
              <a:rPr spc="120" dirty="0"/>
              <a:t>Multi-</a:t>
            </a:r>
            <a:r>
              <a:rPr spc="140" dirty="0"/>
              <a:t>modal</a:t>
            </a:r>
            <a:r>
              <a:rPr spc="70" dirty="0"/>
              <a:t> </a:t>
            </a:r>
            <a:r>
              <a:rPr spc="110" dirty="0"/>
              <a:t>LLMs:</a:t>
            </a:r>
            <a:r>
              <a:rPr spc="75" dirty="0"/>
              <a:t> </a:t>
            </a:r>
            <a:r>
              <a:rPr spc="140" dirty="0"/>
              <a:t>Beyond</a:t>
            </a:r>
            <a:r>
              <a:rPr spc="75" dirty="0"/>
              <a:t> </a:t>
            </a:r>
            <a:r>
              <a:rPr spc="150" dirty="0"/>
              <a:t>text-</a:t>
            </a:r>
            <a:r>
              <a:rPr spc="240" dirty="0"/>
              <a:t>based</a:t>
            </a:r>
            <a:r>
              <a:rPr spc="70" dirty="0"/>
              <a:t> </a:t>
            </a:r>
            <a:r>
              <a:rPr spc="120" dirty="0"/>
              <a:t>transformers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550" y="2053495"/>
            <a:ext cx="96100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15" dirty="0">
                <a:solidFill>
                  <a:srgbClr val="F9F6F4"/>
                </a:solidFill>
                <a:latin typeface="Calibri"/>
                <a:cs typeface="Calibri"/>
              </a:rPr>
              <a:t>Module</a:t>
            </a:r>
            <a:r>
              <a:rPr sz="6000" spc="18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6000" spc="465" dirty="0">
                <a:solidFill>
                  <a:srgbClr val="F9F6F4"/>
                </a:solidFill>
                <a:latin typeface="Calibri"/>
                <a:cs typeface="Calibri"/>
              </a:rPr>
              <a:t>3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6000" spc="420" dirty="0">
                <a:solidFill>
                  <a:srgbClr val="FF5F46"/>
                </a:solidFill>
                <a:latin typeface="Calibri"/>
                <a:cs typeface="Calibri"/>
              </a:rPr>
              <a:t>Deployment</a:t>
            </a:r>
            <a:r>
              <a:rPr sz="6000" spc="200" dirty="0">
                <a:solidFill>
                  <a:srgbClr val="FF5F46"/>
                </a:solidFill>
                <a:latin typeface="Calibri"/>
                <a:cs typeface="Calibri"/>
              </a:rPr>
              <a:t> </a:t>
            </a:r>
            <a:r>
              <a:rPr sz="6000" spc="400" dirty="0">
                <a:solidFill>
                  <a:srgbClr val="FF5F46"/>
                </a:solidFill>
                <a:latin typeface="Calibri"/>
                <a:cs typeface="Calibri"/>
              </a:rPr>
              <a:t>Optimizations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5" dirty="0"/>
              <a:t>©2023</a:t>
            </a:r>
            <a:r>
              <a:rPr spc="75" dirty="0"/>
              <a:t> </a:t>
            </a:r>
            <a:r>
              <a:rPr spc="70" dirty="0"/>
              <a:t>Databricks</a:t>
            </a:r>
            <a:r>
              <a:rPr spc="75" dirty="0"/>
              <a:t> </a:t>
            </a:r>
            <a:r>
              <a:rPr dirty="0"/>
              <a:t>Inc.</a:t>
            </a:r>
            <a:r>
              <a:rPr spc="75" dirty="0"/>
              <a:t> </a:t>
            </a:r>
            <a:r>
              <a:rPr dirty="0"/>
              <a:t>—</a:t>
            </a:r>
            <a:r>
              <a:rPr spc="80" dirty="0"/>
              <a:t> </a:t>
            </a:r>
            <a:r>
              <a:rPr dirty="0"/>
              <a:t>All</a:t>
            </a:r>
            <a:r>
              <a:rPr spc="75" dirty="0"/>
              <a:t> </a:t>
            </a:r>
            <a:r>
              <a:rPr spc="60" dirty="0"/>
              <a:t>rights</a:t>
            </a:r>
            <a:r>
              <a:rPr spc="75" dirty="0"/>
              <a:t> </a:t>
            </a:r>
            <a:r>
              <a:rPr spc="5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550" y="3897534"/>
            <a:ext cx="5810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5" dirty="0">
                <a:solidFill>
                  <a:srgbClr val="9E9E9E"/>
                </a:solidFill>
                <a:latin typeface="Calibri"/>
                <a:cs typeface="Calibri"/>
              </a:rPr>
              <a:t>Improving</a:t>
            </a:r>
            <a:r>
              <a:rPr sz="3000" spc="9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15" dirty="0">
                <a:solidFill>
                  <a:srgbClr val="9E9E9E"/>
                </a:solidFill>
                <a:latin typeface="Calibri"/>
                <a:cs typeface="Calibri"/>
              </a:rPr>
              <a:t>model</a:t>
            </a:r>
            <a:r>
              <a:rPr sz="3000" spc="9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15" dirty="0">
                <a:solidFill>
                  <a:srgbClr val="9E9E9E"/>
                </a:solidFill>
                <a:latin typeface="Calibri"/>
                <a:cs typeface="Calibri"/>
              </a:rPr>
              <a:t>size</a:t>
            </a:r>
            <a:r>
              <a:rPr sz="3000" spc="95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4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3000" spc="90" dirty="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sz="3000" spc="280" dirty="0">
                <a:solidFill>
                  <a:srgbClr val="9E9E9E"/>
                </a:solidFill>
                <a:latin typeface="Calibri"/>
                <a:cs typeface="Calibri"/>
              </a:rPr>
              <a:t>speed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62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9033</Words>
  <Application>Microsoft Office PowerPoint</Application>
  <PresentationFormat>Custom</PresentationFormat>
  <Paragraphs>1576</Paragraphs>
  <Slides>187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193" baseType="lpstr">
      <vt:lpstr>Arial</vt:lpstr>
      <vt:lpstr>Calibri</vt:lpstr>
      <vt:lpstr>Consolas</vt:lpstr>
      <vt:lpstr>Courier New</vt:lpstr>
      <vt:lpstr>Times New Roman</vt:lpstr>
      <vt:lpstr>Office Theme</vt:lpstr>
      <vt:lpstr>OSS LLMs are getting better everyday</vt:lpstr>
      <vt:lpstr>“A strong foundation… is all you need”</vt:lpstr>
      <vt:lpstr>Enjoy the course!</vt:lpstr>
      <vt:lpstr>Course Outline</vt:lpstr>
      <vt:lpstr>Module 1 Transformers Attention and the Transformer Architecture</vt:lpstr>
      <vt:lpstr>Learning Objectives</vt:lpstr>
      <vt:lpstr>A Transformative Technology A breakthrough in Natural Language Processing</vt:lpstr>
      <vt:lpstr>Let’s Chat A new technology paradigm has arrived.</vt:lpstr>
      <vt:lpstr>PowerPoint Presentation</vt:lpstr>
      <vt:lpstr>We weren’t paying attention before Attention: “the convolution layer of language”</vt:lpstr>
      <vt:lpstr>Attention is (not) all you need A new type of deep learning architecture</vt:lpstr>
      <vt:lpstr>The Transformer Block Building up the most important AI advancement in years</vt:lpstr>
      <vt:lpstr>Transforming a sequence What is the goal of a transformer block?</vt:lpstr>
      <vt:lpstr>Attention Mechanism How important is each word to each other?</vt:lpstr>
      <vt:lpstr>Position-wise Feed-Forward Networks Adding nonlinearity to understanding the input.</vt:lpstr>
      <vt:lpstr>Residual Connections &amp; Layer Normalization Ensuring robust and reliable training.</vt:lpstr>
      <vt:lpstr>Into and out of the transformer</vt:lpstr>
      <vt:lpstr>Transformer Architectures “Encoders, decoders, T5, oh my!”</vt:lpstr>
      <vt:lpstr>The Transformer Family Tree</vt:lpstr>
      <vt:lpstr>The Original Transformer An encoder-decoder model</vt:lpstr>
      <vt:lpstr>B is for BERT</vt:lpstr>
      <vt:lpstr>Generating text with GPT Decoder-only models</vt:lpstr>
      <vt:lpstr>Important variables in Transformers</vt:lpstr>
      <vt:lpstr>Time to Pay Attention The secret that unlocked the power of LLMs</vt:lpstr>
      <vt:lpstr>The inner workings of attention Learning the weights of attention.</vt:lpstr>
      <vt:lpstr>The inner workings of attention How do we calculate attention?</vt:lpstr>
      <vt:lpstr>Building Base/Foundation Models Training transformers, what does it take?</vt:lpstr>
      <vt:lpstr>Foundation Model Training - Getting Started Choosing the right options to build your model.</vt:lpstr>
      <vt:lpstr>Foundation Model Training - Architecture Which transformer ﬂavor is right?</vt:lpstr>
      <vt:lpstr>Foundation Model Training - Data It’s all about the data</vt:lpstr>
      <vt:lpstr>Foundation Model Training - Training Optimizing LLM Losses</vt:lpstr>
      <vt:lpstr>Now what? What do you use a foundation LLM for?</vt:lpstr>
      <vt:lpstr>Generative Pretrained Transformer A journey to discover how GPT-4 and ChatGPT were built.</vt:lpstr>
      <vt:lpstr>The journey to ChatGPT What is GPT?</vt:lpstr>
      <vt:lpstr>Generative Pre-trained Transformers (GPT)</vt:lpstr>
      <vt:lpstr>Generative Pre-trained Transformers (GPT) Generational Improvements</vt:lpstr>
      <vt:lpstr>Generative Pre-trained Transformers (GPT) Generational Improvements</vt:lpstr>
      <vt:lpstr>GPT Architecture</vt:lpstr>
      <vt:lpstr>So many layers? Why GPTs keep getting bigger</vt:lpstr>
      <vt:lpstr>Why so many parameters?</vt:lpstr>
      <vt:lpstr>Training GPT</vt:lpstr>
      <vt:lpstr>Training Data The magic behind the model</vt:lpstr>
      <vt:lpstr>Comparing LLM Architectures</vt:lpstr>
      <vt:lpstr>BERT vs. GPT vs. T5 Which type of LLM is best?</vt:lpstr>
      <vt:lpstr>Module Summary Transformers - What have we learned</vt:lpstr>
      <vt:lpstr>Time for some code!</vt:lpstr>
      <vt:lpstr>Course Outline</vt:lpstr>
      <vt:lpstr>PowerPoint Presentation</vt:lpstr>
      <vt:lpstr>Learning Objectives</vt:lpstr>
      <vt:lpstr>Fine tuning vs. transfer learning They are often referenced interchangeably</vt:lpstr>
      <vt:lpstr>How to leverage a pre-trained foundation model?</vt:lpstr>
      <vt:lpstr>How to leverage a pre-trained foundation model?</vt:lpstr>
      <vt:lpstr>How to leverage a pre-trained foundation model?</vt:lpstr>
      <vt:lpstr>Why ﬁne tuning? Leverage an effective pre-trained model on our own data – it’s not new</vt:lpstr>
      <vt:lpstr>Fine tune = update foundation model weights AKA parameter ﬁne tuning</vt:lpstr>
      <vt:lpstr>X-shot learning</vt:lpstr>
      <vt:lpstr>Pros and cons of X-shot learning Also known as in-context learning</vt:lpstr>
      <vt:lpstr>Fine-tuning outperforms X-shot learning Example: GOod at Arithmetic Tasks (Goat-7B)</vt:lpstr>
      <vt:lpstr>Important observations about Goat</vt:lpstr>
      <vt:lpstr>Instruction-tuned, multi-task LLM Instruction-tuned = tune general purpose LLMs to follow instructions</vt:lpstr>
      <vt:lpstr>Quick recap We want efﬁcient training, serving, and storage</vt:lpstr>
      <vt:lpstr>Parameter-efﬁcient ﬁne-tuning (PEFT)</vt:lpstr>
      <vt:lpstr>3 categories of PEFT methods</vt:lpstr>
      <vt:lpstr>We will cover additive and reparameterization</vt:lpstr>
      <vt:lpstr>High-level overview of PEFT Active research area: &gt;100 papers in last few years!</vt:lpstr>
      <vt:lpstr>Additive: Prompt Tuning (and preﬁx tuning)</vt:lpstr>
      <vt:lpstr>Soft prompt tuning Concatenates trainable parameters with the input embeddings</vt:lpstr>
      <vt:lpstr>What are these virtual tokens? Goal: remove manual element of engineering prompts!</vt:lpstr>
      <vt:lpstr>What are these virtual tokens? Goal: remove manual element of engineering prompts!</vt:lpstr>
      <vt:lpstr>Compare full ﬁne-tuning vs prompt tuning</vt:lpstr>
      <vt:lpstr>Compare full ﬁne-tuning vs prompt tuning</vt:lpstr>
      <vt:lpstr>Allows swapping of task prompts Efﬁcient for multi-task serving</vt:lpstr>
      <vt:lpstr>Matches ﬁne tuning performance for &gt;11B model</vt:lpstr>
      <vt:lpstr>Prompt length affects larger models less Prompt length of 20-100 is typical</vt:lpstr>
      <vt:lpstr>Advantages of prompt tuning</vt:lpstr>
      <vt:lpstr>Disadvantages of prompt tuning</vt:lpstr>
      <vt:lpstr>Preﬁx tuning is very similar to prompt tuning Adding tunable layer to each transformer block, rather than just the input layer</vt:lpstr>
      <vt:lpstr>Re-parameterization: LoRA</vt:lpstr>
      <vt:lpstr>Low-Rank Adaptation (LoRA) Decomposes the weight change matrix into lower-rank matrices</vt:lpstr>
      <vt:lpstr>Low-Rank Adaptation (LoRA) Decomposes the weight change matrix into lower-rank matrices</vt:lpstr>
      <vt:lpstr>Rank? Brief visit to linear algebra Maximum # of linearly independent columns or rows</vt:lpstr>
      <vt:lpstr>How does weight matrix decomposition work? Observation: Actual rank of the attention weight matrices is low</vt:lpstr>
      <vt:lpstr>LoRA matches/~outperforms full ﬁne-tuning</vt:lpstr>
      <vt:lpstr>LoRA performs well with very small ranks</vt:lpstr>
      <vt:lpstr>Advantages of LoRA</vt:lpstr>
      <vt:lpstr>Limitations of LoRA</vt:lpstr>
      <vt:lpstr>PEFT Limitations</vt:lpstr>
      <vt:lpstr>Model performance limitations</vt:lpstr>
      <vt:lpstr>Compute limitations</vt:lpstr>
      <vt:lpstr>Data Preparation Best Practices</vt:lpstr>
      <vt:lpstr>Better models from better training data Many newer good models use C4 (e.g. MPT-7B)</vt:lpstr>
      <vt:lpstr>Training data makes the biggest difference Not necessarily the model architecture</vt:lpstr>
      <vt:lpstr>How much ﬁne-tuning data do I need?</vt:lpstr>
      <vt:lpstr>Data preparation best practices Quantity, diversity, and quality</vt:lpstr>
      <vt:lpstr>Data preparation best practices</vt:lpstr>
      <vt:lpstr>Module Summary Efﬁcient Fine-Tuning - What have we learned?</vt:lpstr>
      <vt:lpstr>Time for some code!</vt:lpstr>
      <vt:lpstr>Course Outline</vt:lpstr>
      <vt:lpstr>PowerPoint Presentation</vt:lpstr>
      <vt:lpstr>Learning Objectives</vt:lpstr>
      <vt:lpstr>Extra-Large Language Models What if our models are too big?</vt:lpstr>
      <vt:lpstr>The issue with high performance LLMs Paying the price for quality</vt:lpstr>
      <vt:lpstr>Improving Learning Efﬁciency How can we train and ﬁne-tune better?</vt:lpstr>
      <vt:lpstr>How we interact with LLMs The importance of context length</vt:lpstr>
      <vt:lpstr>Training short but inference long You’ll need a good Alibi for this one</vt:lpstr>
      <vt:lpstr>Faster calculations</vt:lpstr>
      <vt:lpstr>Many queries, fewer keys</vt:lpstr>
      <vt:lpstr>Improving Model Footprint Doing more with less</vt:lpstr>
      <vt:lpstr>Storing numbers Billions of parameters. Each a ﬂoating point number.</vt:lpstr>
      <vt:lpstr>Quantization Do we need so much precision?</vt:lpstr>
      <vt:lpstr>QLoRA Applying quantization to ﬁne tuning</vt:lpstr>
      <vt:lpstr>Multi-LLM Inferencing Hybrid and Ensemble-based systems</vt:lpstr>
      <vt:lpstr>Mixture-of-Experts A trillion parameters, for a fraction of the training</vt:lpstr>
      <vt:lpstr>LLM Cascades and FrugalGPT Improving our resource allocation in LLM inferencing</vt:lpstr>
      <vt:lpstr>Current Best Practices If you want to build now, do it right</vt:lpstr>
      <vt:lpstr>Best Practices</vt:lpstr>
      <vt:lpstr>Module Summary Deployment Optimizations - What have we learned?</vt:lpstr>
      <vt:lpstr>Time for some code!</vt:lpstr>
      <vt:lpstr>Course Outline</vt:lpstr>
      <vt:lpstr>PowerPoint Presentation</vt:lpstr>
      <vt:lpstr>Learning Objectives</vt:lpstr>
      <vt:lpstr>PowerPoint Presentation</vt:lpstr>
      <vt:lpstr>Multi-modality mirrors how we perceive info More user-friendly, ﬂexible, and capable</vt:lpstr>
      <vt:lpstr>Chain-of-Thought MLLMs We can also supply multi-modal information as “in-context”</vt:lpstr>
      <vt:lpstr>MLLMs can process multi-modalities simultaneously</vt:lpstr>
      <vt:lpstr>MLLMs also call tools/models to ﬁnish tasks</vt:lpstr>
      <vt:lpstr>Transformers beyond text One architecture to rule them all</vt:lpstr>
      <vt:lpstr>Transformer: a general sequence processing tool We can treat many things as a sequence</vt:lpstr>
      <vt:lpstr>Cross attention bridges between modalities Allows different modalities to inﬂuence each other</vt:lpstr>
      <vt:lpstr>Computer vision</vt:lpstr>
      <vt:lpstr>Well-researched area</vt:lpstr>
      <vt:lpstr>We chop an image up into small pixels A colored image is made up of Red, Blue, Green (RBG) levels</vt:lpstr>
      <vt:lpstr>Colored images are 3-D tensors Grayscale images are 2-D tensors: all 3 channels have the same value</vt:lpstr>
      <vt:lpstr>Initial idea: Turn pixels into a sequence Use self-attention to predict the next pixel, instead of word token</vt:lpstr>
      <vt:lpstr>Initial idea: Turn pixels into a sequence Use self-attention to predict the next pixel, instead of word token</vt:lpstr>
      <vt:lpstr>Vision Transformer (ViT) Computes attention on patches of images: image-to-patch embeddings</vt:lpstr>
      <vt:lpstr>Vision Transformer (ViT)</vt:lpstr>
      <vt:lpstr>ViT: An image is worth 16x16 words</vt:lpstr>
      <vt:lpstr>PowerPoint Presentation</vt:lpstr>
      <vt:lpstr>PowerPoint Presentation</vt:lpstr>
      <vt:lpstr>PowerPoint Presentation</vt:lpstr>
      <vt:lpstr>PowerPoint Presentation</vt:lpstr>
      <vt:lpstr>Original Transformer</vt:lpstr>
      <vt:lpstr>PowerPoint Presentation</vt:lpstr>
      <vt:lpstr>Label = “cat”</vt:lpstr>
      <vt:lpstr>ViT only outperforms ResNets on larger datasets More computationally efﬁcient than ResNet</vt:lpstr>
      <vt:lpstr>Many other vision-text models</vt:lpstr>
      <vt:lpstr>Audio</vt:lpstr>
      <vt:lpstr>Audio signals are 2-dim spectrograms We create embedding vectors for each t-min audio frame</vt:lpstr>
      <vt:lpstr>Audio is usually much longer than text length Need to apply convolution layers with large strides to reduce dimensions</vt:lpstr>
      <vt:lpstr>Few multi-modal advances Also much harder: emotion, acoustics, tone, speed, speaker identiﬁcation</vt:lpstr>
      <vt:lpstr>Training Data for MLLMs</vt:lpstr>
      <vt:lpstr>Hand-crafted training data Text-audio or text-video data is much harder to procure</vt:lpstr>
      <vt:lpstr>Instruction-tuned, hand-crafted data</vt:lpstr>
      <vt:lpstr>Instruction-tuned, model-generated data Actually: manually design examples ﬁrst, then ask model to generate more</vt:lpstr>
      <vt:lpstr>LAION-5B: open source image-text data Original data: Common Crawl; ﬁltered with OpenAI’s CLIP model</vt:lpstr>
      <vt:lpstr>X-shot learning for MLLMs</vt:lpstr>
      <vt:lpstr>Computer Vision</vt:lpstr>
      <vt:lpstr>X-shot learning to the rescue?</vt:lpstr>
      <vt:lpstr>Zero-shot: Contrastive Language-Image Pairing CLIP predicts which image-text pair actually occurs in the training data</vt:lpstr>
      <vt:lpstr>CLIP performs better across settings</vt:lpstr>
      <vt:lpstr>Few-shot, in-context: Flamingo Uniﬁes treatment of high-dimensional video and image inputs</vt:lpstr>
      <vt:lpstr>Flamingo bridges vision and language models Vision encoder similar to CLIP + Chinchilla (Language) accept interleaved inputs</vt:lpstr>
      <vt:lpstr>Perceiver resampler outputs ﬁxed-sized</vt:lpstr>
      <vt:lpstr>Outperforms 6 out of 16 SOTA ﬁne-tuned models Curated 3 high-quality datasets: LTIP (Long Text-Image Pairs), VTP (Video-Text Pairs), and MultiModal Massive Web (M3W)</vt:lpstr>
      <vt:lpstr>Qualitative inspection on selected samples Supported input format: (image, text) or (video, text) + visual query</vt:lpstr>
      <vt:lpstr>Audio</vt:lpstr>
      <vt:lpstr>Zero-shot: OpenAI’s Whisper Encoder-decoder transformer: splits input audio into 30-second frames</vt:lpstr>
      <vt:lpstr>Whisper matches human robustness Without ﬁne-tuning on benchmark data</vt:lpstr>
      <vt:lpstr>Challenges We haven’t ﬁgured it all out yet</vt:lpstr>
      <vt:lpstr>MLLMs are not immune from LLM limitations</vt:lpstr>
      <vt:lpstr>MLLMs can lack common sense (like LLMs)</vt:lpstr>
      <vt:lpstr>Attention may not be forever What may remain or rise?</vt:lpstr>
      <vt:lpstr>Reinforcement learning with human feedback Human feedback trains the reward model (LM). KL loss ensures minimal divergence from the original LLM. Proximal Policy Optimization (PPO) updates the LLM.</vt:lpstr>
      <vt:lpstr>Hyena Hierarchy Convolutional neural networks are making a comeback?</vt:lpstr>
      <vt:lpstr>Retentive Networks A new attention variant: a retention mechanism to connect recurrence and attention, without compromising performance</vt:lpstr>
      <vt:lpstr>Emerging applications It’s a great time to be alive</vt:lpstr>
      <vt:lpstr>DreamFusion Generates 3D objects from text caption</vt:lpstr>
      <vt:lpstr>Make-a-Video Generates video from text: “Cat watching TV with a remote in hand”</vt:lpstr>
      <vt:lpstr>PaLM-E-bot Robotics application: “bring me the rice chips from the drawer”</vt:lpstr>
      <vt:lpstr>AlphaCode: generate code Problem: Minimum # of minutes to makes pizzas of N slices</vt:lpstr>
      <vt:lpstr>Multi-lingual models: Bactrian-X An instruction-following model</vt:lpstr>
      <vt:lpstr>Gato: a generalist AI agent Can play Atari, caption images, chat, stack blocks with a real robot arm</vt:lpstr>
      <vt:lpstr>Textless NLP Generate speech from raw audio without text transcription</vt:lpstr>
      <vt:lpstr>AlphaFold Uses attention to predict protein folding</vt:lpstr>
      <vt:lpstr>Module Summary Multi-modal LLMs - What have we learned?</vt:lpstr>
      <vt:lpstr>Time for some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LLM: Foundation Models from the Ground Up</dc:title>
  <dc:creator>Dell</dc:creator>
  <cp:lastModifiedBy>Dell</cp:lastModifiedBy>
  <cp:revision>8</cp:revision>
  <dcterms:created xsi:type="dcterms:W3CDTF">2024-02-28T09:10:21Z</dcterms:created>
  <dcterms:modified xsi:type="dcterms:W3CDTF">2024-02-28T14:11:56Z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